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4"/>
  </p:notesMasterIdLst>
  <p:handoutMasterIdLst>
    <p:handoutMasterId r:id="rId65"/>
  </p:handoutMasterIdLst>
  <p:sldIdLst>
    <p:sldId id="256" r:id="rId2"/>
    <p:sldId id="257" r:id="rId3"/>
    <p:sldId id="259" r:id="rId4"/>
    <p:sldId id="258" r:id="rId5"/>
    <p:sldId id="262" r:id="rId6"/>
    <p:sldId id="261" r:id="rId7"/>
    <p:sldId id="279" r:id="rId8"/>
    <p:sldId id="280" r:id="rId9"/>
    <p:sldId id="260" r:id="rId10"/>
    <p:sldId id="263" r:id="rId11"/>
    <p:sldId id="264" r:id="rId12"/>
    <p:sldId id="265" r:id="rId13"/>
    <p:sldId id="266" r:id="rId14"/>
    <p:sldId id="270" r:id="rId15"/>
    <p:sldId id="267" r:id="rId16"/>
    <p:sldId id="269" r:id="rId17"/>
    <p:sldId id="268" r:id="rId18"/>
    <p:sldId id="275" r:id="rId19"/>
    <p:sldId id="274" r:id="rId20"/>
    <p:sldId id="273" r:id="rId21"/>
    <p:sldId id="278" r:id="rId22"/>
    <p:sldId id="277" r:id="rId23"/>
    <p:sldId id="276" r:id="rId24"/>
    <p:sldId id="281" r:id="rId25"/>
    <p:sldId id="272" r:id="rId26"/>
    <p:sldId id="282" r:id="rId27"/>
    <p:sldId id="316" r:id="rId28"/>
    <p:sldId id="315" r:id="rId29"/>
    <p:sldId id="312" r:id="rId30"/>
    <p:sldId id="271" r:id="rId31"/>
    <p:sldId id="286" r:id="rId32"/>
    <p:sldId id="285" r:id="rId33"/>
    <p:sldId id="284" r:id="rId34"/>
    <p:sldId id="283" r:id="rId35"/>
    <p:sldId id="290" r:id="rId36"/>
    <p:sldId id="289" r:id="rId37"/>
    <p:sldId id="288" r:id="rId38"/>
    <p:sldId id="287" r:id="rId39"/>
    <p:sldId id="293" r:id="rId40"/>
    <p:sldId id="292" r:id="rId41"/>
    <p:sldId id="291" r:id="rId42"/>
    <p:sldId id="294" r:id="rId43"/>
    <p:sldId id="295" r:id="rId44"/>
    <p:sldId id="296" r:id="rId45"/>
    <p:sldId id="320" r:id="rId46"/>
    <p:sldId id="319" r:id="rId47"/>
    <p:sldId id="322" r:id="rId48"/>
    <p:sldId id="298" r:id="rId49"/>
    <p:sldId id="297" r:id="rId50"/>
    <p:sldId id="299" r:id="rId51"/>
    <p:sldId id="300" r:id="rId52"/>
    <p:sldId id="303" r:id="rId53"/>
    <p:sldId id="304" r:id="rId54"/>
    <p:sldId id="301" r:id="rId55"/>
    <p:sldId id="305" r:id="rId56"/>
    <p:sldId id="325" r:id="rId57"/>
    <p:sldId id="324" r:id="rId58"/>
    <p:sldId id="327" r:id="rId59"/>
    <p:sldId id="326" r:id="rId60"/>
    <p:sldId id="306" r:id="rId61"/>
    <p:sldId id="302" r:id="rId62"/>
    <p:sldId id="307" r:id="rId6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30" autoAdjust="0"/>
  </p:normalViewPr>
  <p:slideViewPr>
    <p:cSldViewPr>
      <p:cViewPr varScale="1">
        <p:scale>
          <a:sx n="67" d="100"/>
          <a:sy n="67" d="100"/>
        </p:scale>
        <p:origin x="-600" y="-90"/>
      </p:cViewPr>
      <p:guideLst>
        <p:guide orient="horz" pos="2160"/>
        <p:guide pos="2880"/>
      </p:guideLst>
    </p:cSldViewPr>
  </p:slideViewPr>
  <p:outlineViewPr>
    <p:cViewPr>
      <p:scale>
        <a:sx n="33" d="100"/>
        <a:sy n="33" d="100"/>
      </p:scale>
      <p:origin x="126"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5" tIns="46588" rIns="93175" bIns="46588"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3175" tIns="46588" rIns="93175" bIns="46588" rtlCol="0"/>
          <a:lstStyle>
            <a:lvl1pPr algn="r">
              <a:defRPr sz="1200"/>
            </a:lvl1pPr>
          </a:lstStyle>
          <a:p>
            <a:fld id="{285A32EC-F40B-4FBE-8ACB-F2BBB4D23E80}" type="datetimeFigureOut">
              <a:rPr lang="en-US" smtClean="0"/>
              <a:pPr/>
              <a:t>7/12/2011</a:t>
            </a:fld>
            <a:endParaRPr lang="en-US"/>
          </a:p>
        </p:txBody>
      </p:sp>
      <p:sp>
        <p:nvSpPr>
          <p:cNvPr id="4" name="Footer Placeholder 3"/>
          <p:cNvSpPr>
            <a:spLocks noGrp="1"/>
          </p:cNvSpPr>
          <p:nvPr>
            <p:ph type="ftr" sz="quarter" idx="2"/>
          </p:nvPr>
        </p:nvSpPr>
        <p:spPr>
          <a:xfrm>
            <a:off x="0" y="8829966"/>
            <a:ext cx="3037840" cy="464820"/>
          </a:xfrm>
          <a:prstGeom prst="rect">
            <a:avLst/>
          </a:prstGeom>
        </p:spPr>
        <p:txBody>
          <a:bodyPr vert="horz" lIns="93175" tIns="46588" rIns="93175" bIns="46588"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3175" tIns="46588" rIns="93175" bIns="46588" rtlCol="0" anchor="b"/>
          <a:lstStyle>
            <a:lvl1pPr algn="r">
              <a:defRPr sz="1200"/>
            </a:lvl1pPr>
          </a:lstStyle>
          <a:p>
            <a:fld id="{DEE59695-6A0C-4EA5-B596-FAAFA88BD1A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5" tIns="46588" rIns="93175" bIns="46588"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5" tIns="46588" rIns="93175" bIns="46588" rtlCol="0"/>
          <a:lstStyle>
            <a:lvl1pPr algn="r">
              <a:defRPr sz="1200"/>
            </a:lvl1pPr>
          </a:lstStyle>
          <a:p>
            <a:fld id="{E8FC462A-1377-4E3C-947C-F6B0A578B98E}" type="datetimeFigureOut">
              <a:rPr lang="en-US" smtClean="0"/>
              <a:pPr/>
              <a:t>7/12/2011</a:t>
            </a:fld>
            <a:endParaRPr lang="en-US"/>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3175" tIns="46588" rIns="93175" bIns="46588"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5" tIns="46588" rIns="93175" bIns="4658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3037840" cy="464820"/>
          </a:xfrm>
          <a:prstGeom prst="rect">
            <a:avLst/>
          </a:prstGeom>
        </p:spPr>
        <p:txBody>
          <a:bodyPr vert="horz" lIns="93175" tIns="46588" rIns="93175" bIns="46588"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75" tIns="46588" rIns="93175" bIns="46588" rtlCol="0" anchor="b"/>
          <a:lstStyle>
            <a:lvl1pPr algn="r">
              <a:defRPr sz="1200"/>
            </a:lvl1pPr>
          </a:lstStyle>
          <a:p>
            <a:fld id="{6D1C5AC3-6516-4D0C-8435-A62FCBF05BEF}" type="slidenum">
              <a:rPr lang="en-US" smtClean="0"/>
              <a:pPr/>
              <a:t>‹#›</a:t>
            </a:fld>
            <a:endParaRPr lang="en-US"/>
          </a:p>
        </p:txBody>
      </p:sp>
    </p:spTree>
    <p:extLst>
      <p:ext uri="{BB962C8B-B14F-4D97-AF65-F5344CB8AC3E}">
        <p14:creationId xmlns:p14="http://schemas.microsoft.com/office/powerpoint/2010/main" xmlns="" val="2626207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CF19B6-3355-4D0D-8321-202ECD2A6EF4}" type="datetime1">
              <a:rPr lang="en-US" smtClean="0"/>
              <a:pPr/>
              <a:t>7/12/2011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D7CBA1-7AE7-44E4-8E5E-D43AD94BC59E}" type="datetime1">
              <a:rPr lang="en-US" smtClean="0"/>
              <a:pPr/>
              <a:t>7/12/2011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EADC12-8313-4184-9731-81F94D8B224A}" type="datetime1">
              <a:rPr lang="en-US" smtClean="0"/>
              <a:pPr/>
              <a:t>7/12/2011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2199D-2370-4A42-A48B-DB5C9EFA9186}" type="datetime1">
              <a:rPr lang="en-US" smtClean="0"/>
              <a:pPr/>
              <a:t>7/12/2011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A65FEF-34FB-4E56-9A5B-14D7DD5B8AD5}" type="datetime1">
              <a:rPr lang="en-US" smtClean="0"/>
              <a:pPr/>
              <a:t>7/12/2011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8C35C7-0C82-4DF8-BCD3-798B2A8A6736}" type="datetime1">
              <a:rPr lang="en-US" smtClean="0"/>
              <a:pPr/>
              <a:t>7/12/2011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FFAAC-BDB3-4873-9AF7-23735128033B}" type="datetime1">
              <a:rPr lang="en-US" smtClean="0"/>
              <a:pPr/>
              <a:t>7/12/2011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83D042-6B9F-4905-839B-32B7DCB0A377}" type="datetime1">
              <a:rPr lang="en-US" smtClean="0"/>
              <a:pPr/>
              <a:t>7/12/2011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59FDDA-6035-4326-9B53-A23B986A7784}" type="datetime1">
              <a:rPr lang="en-US" smtClean="0"/>
              <a:pPr/>
              <a:t>7/12/2011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16AB82-693D-4C18-A37A-917F459EC084}" type="datetime1">
              <a:rPr lang="en-US" smtClean="0"/>
              <a:pPr/>
              <a:t>7/12/2011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7D7D6F-7658-4282-9CD1-9527079782D9}" type="datetime1">
              <a:rPr lang="en-US" smtClean="0"/>
              <a:pPr/>
              <a:t>7/12/2011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F96BFA-E5F3-48D7-8802-868F316FE3D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6BF5F6-A1D7-4A18-AE65-CCDE027A8C22}" type="datetime1">
              <a:rPr lang="en-US" smtClean="0"/>
              <a:pPr/>
              <a:t>7/12/2011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F96BFA-E5F3-48D7-8802-868F316FE3D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1"/>
            <a:ext cx="7772400" cy="2439362"/>
          </a:xfrm>
        </p:spPr>
        <p:txBody>
          <a:bodyPr>
            <a:normAutofit/>
          </a:bodyPr>
          <a:lstStyle/>
          <a:p>
            <a:pPr algn="ctr"/>
            <a:r>
              <a:rPr lang="en-US" dirty="0" smtClean="0"/>
              <a:t>HIV/AIDS Training</a:t>
            </a:r>
            <a:br>
              <a:rPr lang="en-US" dirty="0" smtClean="0"/>
            </a:br>
            <a:r>
              <a:rPr lang="en-US" dirty="0" smtClean="0"/>
              <a:t>for </a:t>
            </a:r>
            <a:r>
              <a:rPr lang="en-US" dirty="0" smtClean="0"/>
              <a:t>Healthcare Professionals</a:t>
            </a:r>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HIV in the United States(</a:t>
            </a:r>
            <a:r>
              <a:rPr lang="en-US" dirty="0" err="1" smtClean="0"/>
              <a:t>con’t</a:t>
            </a:r>
            <a:r>
              <a:rPr lang="en-US" dirty="0" smtClean="0"/>
              <a:t>)</a:t>
            </a:r>
            <a:endParaRPr lang="en-US" dirty="0"/>
          </a:p>
        </p:txBody>
      </p:sp>
      <p:sp>
        <p:nvSpPr>
          <p:cNvPr id="2" name="Content Placeholder 1"/>
          <p:cNvSpPr>
            <a:spLocks noGrp="1"/>
          </p:cNvSpPr>
          <p:nvPr>
            <p:ph idx="1"/>
          </p:nvPr>
        </p:nvSpPr>
        <p:spPr/>
        <p:txBody>
          <a:bodyPr>
            <a:normAutofit fontScale="92500" lnSpcReduction="10000"/>
          </a:bodyPr>
          <a:lstStyle/>
          <a:p>
            <a:pPr fontAlgn="t"/>
            <a:r>
              <a:rPr lang="en-US" dirty="0" smtClean="0"/>
              <a:t>1.1 million people living with HIV/AIDS</a:t>
            </a:r>
          </a:p>
          <a:p>
            <a:pPr lvl="2" fontAlgn="t"/>
            <a:r>
              <a:rPr lang="en-US" dirty="0" smtClean="0"/>
              <a:t>297,000 of them women</a:t>
            </a:r>
          </a:p>
          <a:p>
            <a:pPr lvl="2" fontAlgn="t"/>
            <a:r>
              <a:rPr lang="en-US" dirty="0" smtClean="0"/>
              <a:t>3,992 children under 13</a:t>
            </a:r>
          </a:p>
          <a:p>
            <a:pPr fontAlgn="t"/>
            <a:r>
              <a:rPr lang="en-US" dirty="0" smtClean="0"/>
              <a:t>Nearly 600,000 dead of AIDS since 1981</a:t>
            </a:r>
          </a:p>
          <a:p>
            <a:pPr lvl="2" fontAlgn="t"/>
            <a:r>
              <a:rPr lang="en-US" dirty="0" smtClean="0"/>
              <a:t>576,000 adults</a:t>
            </a:r>
          </a:p>
          <a:p>
            <a:pPr lvl="2" fontAlgn="t"/>
            <a:r>
              <a:rPr lang="en-US" dirty="0" smtClean="0"/>
              <a:t>5,200 children</a:t>
            </a:r>
          </a:p>
          <a:p>
            <a:pPr fontAlgn="t"/>
            <a:r>
              <a:rPr lang="en-US" dirty="0" smtClean="0"/>
              <a:t>During the year 2008:</a:t>
            </a:r>
          </a:p>
          <a:p>
            <a:pPr lvl="1" fontAlgn="t"/>
            <a:r>
              <a:rPr lang="en-US" dirty="0" smtClean="0"/>
              <a:t>56,000 people newly infected with HIV</a:t>
            </a:r>
          </a:p>
          <a:p>
            <a:pPr lvl="2" fontAlgn="t"/>
            <a:r>
              <a:rPr lang="en-US" dirty="0" smtClean="0"/>
              <a:t>182 of them children under 13</a:t>
            </a:r>
          </a:p>
          <a:p>
            <a:pPr lvl="1" fontAlgn="t"/>
            <a:r>
              <a:rPr lang="en-US" dirty="0" smtClean="0"/>
              <a:t>18,000 people died of AIDS-related illnesses</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HIV in the United States (</a:t>
            </a:r>
            <a:r>
              <a:rPr lang="en-US" dirty="0" err="1" smtClean="0"/>
              <a:t>con’t</a:t>
            </a:r>
            <a:r>
              <a:rPr lang="en-US" dirty="0" smtClean="0"/>
              <a:t>)</a:t>
            </a:r>
            <a:endParaRPr lang="en-US" dirty="0"/>
          </a:p>
        </p:txBody>
      </p:sp>
      <p:sp>
        <p:nvSpPr>
          <p:cNvPr id="2" name="Content Placeholder 1"/>
          <p:cNvSpPr>
            <a:spLocks noGrp="1"/>
          </p:cNvSpPr>
          <p:nvPr>
            <p:ph idx="1"/>
          </p:nvPr>
        </p:nvSpPr>
        <p:spPr/>
        <p:txBody>
          <a:bodyPr>
            <a:normAutofit fontScale="92500" lnSpcReduction="20000"/>
          </a:bodyPr>
          <a:lstStyle/>
          <a:p>
            <a:r>
              <a:rPr lang="en-US" dirty="0" smtClean="0"/>
              <a:t>While Antiretroviral drugs have reduced morbidity and mortality from AIDS, they have also reduced the public's level of concern about the deadly nature of this epidemic, creating widespread complacency about the disease. This complacency, coupled with our society's belief in the power of pharmaceuticals, has undermined prevention efforts. By extending the lives of people with HIV infection, drug treatment has also increased the prevalence (or number of cases per 100,000 people) of the disease and increased the likelihood of transmission.</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HIV in the United States (</a:t>
            </a:r>
            <a:r>
              <a:rPr lang="en-US" dirty="0" err="1" smtClean="0"/>
              <a:t>con’t</a:t>
            </a:r>
            <a:r>
              <a:rPr lang="en-US" dirty="0" smtClean="0"/>
              <a:t>)</a:t>
            </a:r>
            <a:endParaRPr lang="en-US" dirty="0"/>
          </a:p>
        </p:txBody>
      </p:sp>
      <p:sp>
        <p:nvSpPr>
          <p:cNvPr id="2" name="Content Placeholder 1"/>
          <p:cNvSpPr>
            <a:spLocks noGrp="1"/>
          </p:cNvSpPr>
          <p:nvPr>
            <p:ph idx="1"/>
          </p:nvPr>
        </p:nvSpPr>
        <p:spPr/>
        <p:txBody>
          <a:bodyPr>
            <a:normAutofit fontScale="85000" lnSpcReduction="20000"/>
          </a:bodyPr>
          <a:lstStyle/>
          <a:p>
            <a:r>
              <a:rPr lang="en-US" dirty="0" smtClean="0"/>
              <a:t>Three-fourths of new HIV infections occur in just three groups; </a:t>
            </a:r>
          </a:p>
          <a:p>
            <a:pPr marL="1088136" lvl="2" indent="-457200">
              <a:buFont typeface="+mj-lt"/>
              <a:buAutoNum type="arabicPeriod"/>
            </a:pPr>
            <a:r>
              <a:rPr lang="en-US" dirty="0" smtClean="0"/>
              <a:t> men who have sex with men (MSM)</a:t>
            </a:r>
          </a:p>
          <a:p>
            <a:pPr marL="1088136" lvl="2" indent="-457200">
              <a:buFont typeface="+mj-lt"/>
              <a:buAutoNum type="arabicPeriod"/>
            </a:pPr>
            <a:r>
              <a:rPr lang="en-US" dirty="0" smtClean="0"/>
              <a:t> injection drug users</a:t>
            </a:r>
          </a:p>
          <a:p>
            <a:pPr marL="1088136" lvl="2" indent="-457200">
              <a:buFont typeface="+mj-lt"/>
              <a:buAutoNum type="arabicPeriod"/>
            </a:pPr>
            <a:r>
              <a:rPr lang="en-US" dirty="0" smtClean="0"/>
              <a:t> MSM who also use injection drugs. </a:t>
            </a:r>
          </a:p>
          <a:p>
            <a:pPr marL="594360" indent="-457200">
              <a:buNone/>
            </a:pPr>
            <a:r>
              <a:rPr lang="en-US" dirty="0" smtClean="0"/>
              <a:t>      </a:t>
            </a:r>
          </a:p>
          <a:p>
            <a:pPr marL="594360" indent="-457200">
              <a:buNone/>
            </a:pPr>
            <a:r>
              <a:rPr lang="en-US" dirty="0" smtClean="0"/>
              <a:t>Once a disease of gay white men, HIV is now decimating young people of color, particularly among the black/African American population. According to CDC, nearly half of all new HIV infections occur among black/African Americans, even though they represent only 12 percent of the U.S. population.</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HIV in the United States (</a:t>
            </a:r>
            <a:r>
              <a:rPr lang="en-US" dirty="0" err="1" smtClean="0"/>
              <a:t>con’t</a:t>
            </a:r>
            <a:r>
              <a:rPr lang="en-US" dirty="0" smtClean="0"/>
              <a:t>)</a:t>
            </a:r>
            <a:endParaRPr lang="en-US" dirty="0"/>
          </a:p>
        </p:txBody>
      </p:sp>
      <p:sp>
        <p:nvSpPr>
          <p:cNvPr id="2" name="Content Placeholder 1"/>
          <p:cNvSpPr>
            <a:spLocks noGrp="1"/>
          </p:cNvSpPr>
          <p:nvPr>
            <p:ph idx="1"/>
          </p:nvPr>
        </p:nvSpPr>
        <p:spPr/>
        <p:txBody>
          <a:bodyPr>
            <a:normAutofit lnSpcReduction="10000"/>
          </a:bodyPr>
          <a:lstStyle/>
          <a:p>
            <a:r>
              <a:rPr lang="en-US" dirty="0" smtClean="0"/>
              <a:t>Black men are diagnosed with HIV at more than six times the rate of white men, and black women at more than 15 times the rate of white women and more than 4 times the rate for Hispanic women. </a:t>
            </a:r>
          </a:p>
          <a:p>
            <a:r>
              <a:rPr lang="en-US" dirty="0" smtClean="0"/>
              <a:t>In the black/African American population, heterosexual transmission accounts for 11 percent of male infections but more than 50 percent of female infections (CDC, 2010a).</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HIV/AIDS in Florida</a:t>
            </a:r>
            <a:endParaRPr lang="en-US" dirty="0"/>
          </a:p>
        </p:txBody>
      </p:sp>
      <p:sp>
        <p:nvSpPr>
          <p:cNvPr id="2" name="Content Placeholder 1"/>
          <p:cNvSpPr>
            <a:spLocks noGrp="1"/>
          </p:cNvSpPr>
          <p:nvPr>
            <p:ph idx="1"/>
          </p:nvPr>
        </p:nvSpPr>
        <p:spPr/>
        <p:txBody>
          <a:bodyPr>
            <a:normAutofit fontScale="85000" lnSpcReduction="10000"/>
          </a:bodyPr>
          <a:lstStyle/>
          <a:p>
            <a:r>
              <a:rPr lang="en-US" dirty="0" smtClean="0"/>
              <a:t>Florida has the third highest incidence of HIV/AIDS in the United States, exceeded only by California and New York. </a:t>
            </a:r>
          </a:p>
          <a:p>
            <a:r>
              <a:rPr lang="en-US" dirty="0" smtClean="0"/>
              <a:t>The Florida Department of Health (2009a) estimates that approximately 125,000 persons in the state are living with HIV infection (including AIDS). </a:t>
            </a:r>
          </a:p>
          <a:p>
            <a:r>
              <a:rPr lang="en-US" dirty="0" smtClean="0"/>
              <a:t>In 2009, Florida reported 5,508 new HIV diagnoses, and 4,369 cases of AIDS. </a:t>
            </a:r>
          </a:p>
          <a:p>
            <a:r>
              <a:rPr lang="en-US" dirty="0" smtClean="0"/>
              <a:t>The majority of cases (76%) were reported in nine counties: </a:t>
            </a:r>
            <a:r>
              <a:rPr lang="en-US" b="1" dirty="0" smtClean="0"/>
              <a:t>Broward, Duval, Hillsborough, Lee, Miami-Dade, Orange, Palm Beach, Pinellas, and Polk.</a:t>
            </a:r>
            <a:endParaRPr lang="en-US" b="1"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HIV/AIDS in Florida</a:t>
            </a:r>
            <a:endParaRPr lang="en-US" dirty="0"/>
          </a:p>
        </p:txBody>
      </p:sp>
      <p:sp>
        <p:nvSpPr>
          <p:cNvPr id="2" name="Content Placeholder 1"/>
          <p:cNvSpPr>
            <a:spLocks noGrp="1"/>
          </p:cNvSpPr>
          <p:nvPr>
            <p:ph idx="1"/>
          </p:nvPr>
        </p:nvSpPr>
        <p:spPr/>
        <p:txBody>
          <a:bodyPr>
            <a:normAutofit lnSpcReduction="10000"/>
          </a:bodyPr>
          <a:lstStyle/>
          <a:p>
            <a:r>
              <a:rPr lang="en-US" dirty="0" smtClean="0"/>
              <a:t>HIV/AIDS is more prevalent among women in Florida than in women nationally and also more prevalent among blacks. </a:t>
            </a:r>
          </a:p>
          <a:p>
            <a:r>
              <a:rPr lang="en-US" dirty="0" smtClean="0"/>
              <a:t>The prevalence among MSM in Florida is lower than among MSM nationally. </a:t>
            </a:r>
          </a:p>
          <a:p>
            <a:r>
              <a:rPr lang="en-US" dirty="0" smtClean="0"/>
              <a:t>The prevalence of AIDS among heterosexual populations in Florida is much higher than among heterosexuals nationally (38% vs. 24%) (Florida Department of Health, 2009a).</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HIV/AIDS in Florida</a:t>
            </a:r>
            <a:endParaRPr lang="en-US" dirty="0"/>
          </a:p>
        </p:txBody>
      </p:sp>
      <p:sp>
        <p:nvSpPr>
          <p:cNvPr id="2" name="Content Placeholder 1"/>
          <p:cNvSpPr>
            <a:spLocks noGrp="1"/>
          </p:cNvSpPr>
          <p:nvPr>
            <p:ph idx="1"/>
          </p:nvPr>
        </p:nvSpPr>
        <p:spPr/>
        <p:txBody>
          <a:bodyPr>
            <a:normAutofit fontScale="85000" lnSpcReduction="20000"/>
          </a:bodyPr>
          <a:lstStyle/>
          <a:p>
            <a:r>
              <a:rPr lang="en-US" dirty="0" smtClean="0"/>
              <a:t>Blacks account for nearly half of Florida's HIV-positive population and nearly half of the AIDS cases, even though they comprise only 14 percent of the state's population. </a:t>
            </a:r>
          </a:p>
          <a:p>
            <a:r>
              <a:rPr lang="en-US" dirty="0" smtClean="0"/>
              <a:t>HIV is the leading cause of death for black women between the ages of 25 and 44 and the third leading cause of death for black men in this age group (Florida Department of Health, 2009b). </a:t>
            </a:r>
          </a:p>
          <a:p>
            <a:r>
              <a:rPr lang="en-US" dirty="0" smtClean="0"/>
              <a:t>HIV is the third leading cause of death among Hispanic women in this age group and the ninth leading cause of death among white women in this age group (Florida Department of Health, 2009c).</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Groups</a:t>
            </a:r>
            <a:endParaRPr lang="en-US" dirty="0"/>
          </a:p>
        </p:txBody>
      </p:sp>
      <p:sp>
        <p:nvSpPr>
          <p:cNvPr id="2" name="Content Placeholder 1"/>
          <p:cNvSpPr>
            <a:spLocks noGrp="1"/>
          </p:cNvSpPr>
          <p:nvPr>
            <p:ph idx="1"/>
          </p:nvPr>
        </p:nvSpPr>
        <p:spPr/>
        <p:txBody>
          <a:bodyPr>
            <a:normAutofit fontScale="92500"/>
          </a:bodyPr>
          <a:lstStyle/>
          <a:p>
            <a:r>
              <a:rPr lang="en-US" dirty="0" smtClean="0"/>
              <a:t>Men who have sex with men(MSM) account for more than half of all newly reported HIV infections, and young men are at highest risk. </a:t>
            </a:r>
          </a:p>
          <a:p>
            <a:r>
              <a:rPr lang="en-US" dirty="0" smtClean="0"/>
              <a:t>MSM account for just 4 percent of the U.S. male population aged 13 years and older; however, the rate of new HIV diagnoses among MSM is more than 44 times that of other men.</a:t>
            </a:r>
          </a:p>
          <a:p>
            <a:pPr lvl="1"/>
            <a:r>
              <a:rPr lang="en-US" dirty="0" smtClean="0"/>
              <a:t>They are the only risk group in the United States in which new HIV infections are increasing.</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Groups</a:t>
            </a:r>
            <a:endParaRPr lang="en-US" dirty="0"/>
          </a:p>
        </p:txBody>
      </p:sp>
      <p:sp>
        <p:nvSpPr>
          <p:cNvPr id="2" name="Content Placeholder 1"/>
          <p:cNvSpPr>
            <a:spLocks noGrp="1"/>
          </p:cNvSpPr>
          <p:nvPr>
            <p:ph idx="1"/>
          </p:nvPr>
        </p:nvSpPr>
        <p:spPr/>
        <p:txBody>
          <a:bodyPr>
            <a:normAutofit lnSpcReduction="10000"/>
          </a:bodyPr>
          <a:lstStyle/>
          <a:p>
            <a:r>
              <a:rPr lang="en-US" dirty="0" smtClean="0"/>
              <a:t>Nearly half of HIV-infected young MSM do not know they are infected. </a:t>
            </a:r>
          </a:p>
          <a:p>
            <a:r>
              <a:rPr lang="en-US" dirty="0" smtClean="0"/>
              <a:t>A survey of MSM in 21 U.S. cities found that 1 in 5 of those surveyed was HIV-positive and nearly half of them (44%) were unaware of their HIV status. </a:t>
            </a:r>
          </a:p>
          <a:p>
            <a:r>
              <a:rPr lang="en-US" dirty="0" smtClean="0"/>
              <a:t>The highest HIV prevalence and infection unawareness were among young and minority MSM (CDC, 2010h).</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Groups</a:t>
            </a:r>
            <a:endParaRPr lang="en-US" dirty="0"/>
          </a:p>
        </p:txBody>
      </p:sp>
      <p:sp>
        <p:nvSpPr>
          <p:cNvPr id="2" name="Content Placeholder 1"/>
          <p:cNvSpPr>
            <a:spLocks noGrp="1"/>
          </p:cNvSpPr>
          <p:nvPr>
            <p:ph idx="1"/>
          </p:nvPr>
        </p:nvSpPr>
        <p:spPr/>
        <p:txBody>
          <a:bodyPr>
            <a:normAutofit fontScale="92500" lnSpcReduction="10000"/>
          </a:bodyPr>
          <a:lstStyle/>
          <a:p>
            <a:r>
              <a:rPr lang="en-US" dirty="0" smtClean="0"/>
              <a:t>Injecting-drug use is the third most frequently reported risk factor for HIV infection in the United States. </a:t>
            </a:r>
          </a:p>
          <a:p>
            <a:r>
              <a:rPr lang="en-US" dirty="0" smtClean="0"/>
              <a:t>During 2004–2007, approximately two-thirds of newly infected IDUs were males, more than half were black/African Americans, and three-fourths lived in urban areas.</a:t>
            </a:r>
          </a:p>
          <a:p>
            <a:r>
              <a:rPr lang="en-US" dirty="0" smtClean="0"/>
              <a:t>Many IDUs continue to engage in high-risk behaviors such as sharing syringes and/or having unprotected sex. </a:t>
            </a:r>
          </a:p>
        </p:txBody>
      </p:sp>
      <p:sp>
        <p:nvSpPr>
          <p:cNvPr id="3" name="Slide Number Placeholder 2"/>
          <p:cNvSpPr>
            <a:spLocks noGrp="1"/>
          </p:cNvSpPr>
          <p:nvPr>
            <p:ph type="sldNum" sz="quarter" idx="12"/>
          </p:nvPr>
        </p:nvSpPr>
        <p:spPr/>
        <p:txBody>
          <a:bodyPr/>
          <a:lstStyle/>
          <a:p>
            <a:fld id="{69F96BFA-E5F3-48D7-8802-868F316FE3D7}"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Objectives	</a:t>
            </a:r>
            <a:endParaRPr lang="en-US" dirty="0"/>
          </a:p>
        </p:txBody>
      </p:sp>
      <p:sp>
        <p:nvSpPr>
          <p:cNvPr id="2" name="Content Placeholder 1"/>
          <p:cNvSpPr>
            <a:spLocks noGrp="1"/>
          </p:cNvSpPr>
          <p:nvPr>
            <p:ph idx="1"/>
          </p:nvPr>
        </p:nvSpPr>
        <p:spPr/>
        <p:txBody>
          <a:bodyPr/>
          <a:lstStyle/>
          <a:p>
            <a:r>
              <a:rPr lang="en-US" dirty="0" smtClean="0"/>
              <a:t>This course is designed to train healthcare professionals to:</a:t>
            </a:r>
          </a:p>
          <a:p>
            <a:pPr lvl="1"/>
            <a:r>
              <a:rPr lang="en-US" dirty="0" smtClean="0"/>
              <a:t>Describe HIV/AIDS</a:t>
            </a:r>
          </a:p>
          <a:p>
            <a:pPr lvl="1"/>
            <a:r>
              <a:rPr lang="en-US" dirty="0" smtClean="0"/>
              <a:t>Discuss the affects of HIV</a:t>
            </a:r>
          </a:p>
          <a:p>
            <a:pPr lvl="1"/>
            <a:r>
              <a:rPr lang="en-US" dirty="0" smtClean="0"/>
              <a:t>Identify methods of transmission</a:t>
            </a:r>
          </a:p>
          <a:p>
            <a:pPr lvl="1"/>
            <a:r>
              <a:rPr lang="en-US" dirty="0" smtClean="0"/>
              <a:t>Prevention</a:t>
            </a:r>
          </a:p>
          <a:p>
            <a:pPr lvl="1"/>
            <a:r>
              <a:rPr lang="en-US" dirty="0" smtClean="0"/>
              <a:t>Discuss current treatment options</a:t>
            </a:r>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Groups</a:t>
            </a:r>
            <a:endParaRPr lang="en-US" dirty="0"/>
          </a:p>
        </p:txBody>
      </p:sp>
      <p:sp>
        <p:nvSpPr>
          <p:cNvPr id="2" name="Content Placeholder 1"/>
          <p:cNvSpPr>
            <a:spLocks noGrp="1"/>
          </p:cNvSpPr>
          <p:nvPr>
            <p:ph idx="1"/>
          </p:nvPr>
        </p:nvSpPr>
        <p:spPr/>
        <p:txBody>
          <a:bodyPr>
            <a:normAutofit fontScale="62500" lnSpcReduction="20000"/>
          </a:bodyPr>
          <a:lstStyle/>
          <a:p>
            <a:r>
              <a:rPr lang="en-US" dirty="0"/>
              <a:t>Correctional </a:t>
            </a:r>
            <a:r>
              <a:rPr lang="en-US" dirty="0" smtClean="0"/>
              <a:t>Populations</a:t>
            </a:r>
          </a:p>
          <a:p>
            <a:endParaRPr lang="en-US" dirty="0"/>
          </a:p>
          <a:p>
            <a:r>
              <a:rPr lang="en-US" dirty="0"/>
              <a:t>Incarcerated individuals in the United States have 2.5 times the rate of confirmed AIDS cases than among the general population (Bureau of Justice Statistics, 2009). </a:t>
            </a:r>
            <a:endParaRPr lang="en-US" dirty="0" smtClean="0"/>
          </a:p>
          <a:p>
            <a:r>
              <a:rPr lang="en-US" dirty="0" smtClean="0"/>
              <a:t>They </a:t>
            </a:r>
            <a:r>
              <a:rPr lang="en-US" dirty="0"/>
              <a:t>also have higher rates of other STDs, hepatitis C, and tuberculosis.</a:t>
            </a:r>
          </a:p>
          <a:p>
            <a:r>
              <a:rPr lang="en-US" dirty="0"/>
              <a:t>Many prison inmates engage in high-risk behaviors before being incarcerated, including unprotected sexual intercourse and drug and alcohol abuse, behaviors that often continue inside prisons, even though sex and drugs are prohibited. </a:t>
            </a:r>
            <a:endParaRPr lang="en-US" dirty="0" smtClean="0"/>
          </a:p>
          <a:p>
            <a:r>
              <a:rPr lang="en-US" dirty="0" smtClean="0"/>
              <a:t>Most </a:t>
            </a:r>
            <a:r>
              <a:rPr lang="en-US" dirty="0"/>
              <a:t>U.S. prisons fail to follow recommendations from World Health Organization (WHO) that condoms be made available to prisoners, that prisoners have access to bleach for cleaning injection equipment, and that needle exchange programs be considered.</a:t>
            </a:r>
          </a:p>
        </p:txBody>
      </p:sp>
      <p:sp>
        <p:nvSpPr>
          <p:cNvPr id="3" name="Slide Number Placeholder 2"/>
          <p:cNvSpPr>
            <a:spLocks noGrp="1"/>
          </p:cNvSpPr>
          <p:nvPr>
            <p:ph type="sldNum" sz="quarter" idx="12"/>
          </p:nvPr>
        </p:nvSpPr>
        <p:spPr/>
        <p:txBody>
          <a:bodyPr/>
          <a:lstStyle/>
          <a:p>
            <a:fld id="{69F96BFA-E5F3-48D7-8802-868F316FE3D7}"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Groups</a:t>
            </a:r>
            <a:endParaRPr lang="en-US" dirty="0"/>
          </a:p>
        </p:txBody>
      </p:sp>
      <p:sp>
        <p:nvSpPr>
          <p:cNvPr id="2" name="Content Placeholder 1"/>
          <p:cNvSpPr>
            <a:spLocks noGrp="1"/>
          </p:cNvSpPr>
          <p:nvPr>
            <p:ph idx="1"/>
          </p:nvPr>
        </p:nvSpPr>
        <p:spPr>
          <a:xfrm>
            <a:off x="457200" y="1481328"/>
            <a:ext cx="8229600" cy="4614672"/>
          </a:xfrm>
        </p:spPr>
        <p:txBody>
          <a:bodyPr>
            <a:normAutofit fontScale="77500" lnSpcReduction="20000"/>
          </a:bodyPr>
          <a:lstStyle/>
          <a:p>
            <a:r>
              <a:rPr lang="en-US" sz="2400" dirty="0" smtClean="0"/>
              <a:t>Florida </a:t>
            </a:r>
            <a:r>
              <a:rPr lang="en-US" sz="2400" dirty="0"/>
              <a:t>Statute 495.355 mandates that prisons test inmates for HIV </a:t>
            </a:r>
            <a:r>
              <a:rPr lang="en-US" sz="2400" dirty="0" smtClean="0"/>
              <a:t>within </a:t>
            </a:r>
            <a:r>
              <a:rPr lang="en-US" sz="2400" dirty="0"/>
              <a:t>60 days before they are released back into the community. Those who test positive must be provided with transitional assistance, which includes</a:t>
            </a:r>
            <a:r>
              <a:rPr lang="en-US" sz="2400" dirty="0" smtClean="0"/>
              <a:t>:</a:t>
            </a:r>
          </a:p>
          <a:p>
            <a:endParaRPr lang="en-US" sz="2400" dirty="0"/>
          </a:p>
          <a:p>
            <a:pPr lvl="1"/>
            <a:r>
              <a:rPr lang="en-US" dirty="0" smtClean="0"/>
              <a:t>Education </a:t>
            </a:r>
            <a:r>
              <a:rPr lang="en-US" dirty="0"/>
              <a:t>on preventing transmission of the virus to others and on the importance of follow-up care and </a:t>
            </a:r>
            <a:r>
              <a:rPr lang="en-US" dirty="0" smtClean="0"/>
              <a:t>treatment.</a:t>
            </a:r>
          </a:p>
          <a:p>
            <a:pPr lvl="1"/>
            <a:r>
              <a:rPr lang="en-US" dirty="0" smtClean="0"/>
              <a:t>A </a:t>
            </a:r>
            <a:r>
              <a:rPr lang="en-US" dirty="0"/>
              <a:t>written, individualized discharge plan that includes referrals to and contacts with the county health department and local HIV primary care services in the area where the inmate plans to </a:t>
            </a:r>
            <a:r>
              <a:rPr lang="en-US" dirty="0" smtClean="0"/>
              <a:t>reside.</a:t>
            </a:r>
            <a:endParaRPr lang="en-US" dirty="0"/>
          </a:p>
          <a:p>
            <a:pPr lvl="1"/>
            <a:r>
              <a:rPr lang="en-US" dirty="0" smtClean="0"/>
              <a:t>A </a:t>
            </a:r>
            <a:r>
              <a:rPr lang="en-US" dirty="0"/>
              <a:t>30-day supply of all HIV-related medications that the inmate is taking prior to release under the protocols of the Department of Corrections and the treatment guidelines of the United States Department of Health and Human Services</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Groups</a:t>
            </a:r>
            <a:endParaRPr lang="en-US" dirty="0"/>
          </a:p>
        </p:txBody>
      </p:sp>
      <p:sp>
        <p:nvSpPr>
          <p:cNvPr id="2" name="Content Placeholder 1"/>
          <p:cNvSpPr>
            <a:spLocks noGrp="1"/>
          </p:cNvSpPr>
          <p:nvPr>
            <p:ph idx="1"/>
          </p:nvPr>
        </p:nvSpPr>
        <p:spPr/>
        <p:txBody>
          <a:bodyPr>
            <a:normAutofit fontScale="70000" lnSpcReduction="20000"/>
          </a:bodyPr>
          <a:lstStyle/>
          <a:p>
            <a:pPr marL="109728" indent="0" algn="ctr">
              <a:buNone/>
            </a:pPr>
            <a:r>
              <a:rPr lang="en-US" dirty="0"/>
              <a:t>Women and </a:t>
            </a:r>
            <a:r>
              <a:rPr lang="en-US" dirty="0" smtClean="0"/>
              <a:t>Children</a:t>
            </a:r>
          </a:p>
          <a:p>
            <a:pPr algn="ctr"/>
            <a:endParaRPr lang="en-US" dirty="0"/>
          </a:p>
          <a:p>
            <a:r>
              <a:rPr lang="en-US" dirty="0"/>
              <a:t>Women now constitute more than a fourth of the HIV/AIDS-infected population nationwide and nearly three-fourths of new AIDS cases. </a:t>
            </a:r>
            <a:endParaRPr lang="en-US" dirty="0" smtClean="0"/>
          </a:p>
          <a:p>
            <a:r>
              <a:rPr lang="en-US" dirty="0" smtClean="0"/>
              <a:t>Three-fourths </a:t>
            </a:r>
            <a:r>
              <a:rPr lang="en-US" dirty="0"/>
              <a:t>of the women and girls living with AIDS in the United States are African American and Hispanic, even though these populations account for only a fourth of U.S. females. </a:t>
            </a:r>
            <a:endParaRPr lang="en-US" dirty="0" smtClean="0"/>
          </a:p>
          <a:p>
            <a:r>
              <a:rPr lang="en-US" dirty="0" smtClean="0"/>
              <a:t>HIV/AIDS </a:t>
            </a:r>
            <a:r>
              <a:rPr lang="en-US" dirty="0"/>
              <a:t>is the leading cause of death of black/African American women aged 25 to 34. </a:t>
            </a:r>
            <a:endParaRPr lang="en-US" dirty="0" smtClean="0"/>
          </a:p>
          <a:p>
            <a:r>
              <a:rPr lang="en-US" dirty="0" smtClean="0"/>
              <a:t>Women </a:t>
            </a:r>
            <a:r>
              <a:rPr lang="en-US" dirty="0"/>
              <a:t>are primarily infected through heterosexual intercourse, although injection drug use accounts for a fourth of female cases (CDC, 2008b).</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Groups</a:t>
            </a:r>
            <a:endParaRPr lang="en-US" dirty="0"/>
          </a:p>
        </p:txBody>
      </p:sp>
      <p:sp>
        <p:nvSpPr>
          <p:cNvPr id="2" name="Content Placeholder 1"/>
          <p:cNvSpPr>
            <a:spLocks noGrp="1"/>
          </p:cNvSpPr>
          <p:nvPr>
            <p:ph idx="1"/>
          </p:nvPr>
        </p:nvSpPr>
        <p:spPr/>
        <p:txBody>
          <a:bodyPr>
            <a:normAutofit fontScale="70000" lnSpcReduction="20000"/>
          </a:bodyPr>
          <a:lstStyle/>
          <a:p>
            <a:endParaRPr lang="en-US" dirty="0"/>
          </a:p>
          <a:p>
            <a:r>
              <a:rPr lang="en-US" dirty="0"/>
              <a:t>Ninety percent of children with AIDS are infected by their mothers. </a:t>
            </a:r>
            <a:endParaRPr lang="en-US" dirty="0" smtClean="0"/>
          </a:p>
          <a:p>
            <a:r>
              <a:rPr lang="en-US" dirty="0" smtClean="0"/>
              <a:t>Although </a:t>
            </a:r>
            <a:r>
              <a:rPr lang="en-US" dirty="0"/>
              <a:t>the incidence of mother-infant transmission has decreased greatly among whites, it remains a challenge in the African American community. </a:t>
            </a:r>
            <a:endParaRPr lang="en-US" dirty="0" smtClean="0"/>
          </a:p>
          <a:p>
            <a:r>
              <a:rPr lang="en-US" dirty="0" smtClean="0"/>
              <a:t>Nationwide</a:t>
            </a:r>
            <a:r>
              <a:rPr lang="en-US" dirty="0"/>
              <a:t>, two-thirds of infected children younger than 5 years old are black.</a:t>
            </a:r>
          </a:p>
          <a:p>
            <a:r>
              <a:rPr lang="en-US" dirty="0"/>
              <a:t>Female adolescents and young women under the age of 25 are at </a:t>
            </a:r>
            <a:r>
              <a:rPr lang="en-US" dirty="0" smtClean="0"/>
              <a:t>higher </a:t>
            </a:r>
            <a:r>
              <a:rPr lang="en-US" dirty="0"/>
              <a:t>risk for HIV/AIDS and other STDs than older women. </a:t>
            </a:r>
            <a:endParaRPr lang="en-US" dirty="0" smtClean="0"/>
          </a:p>
          <a:p>
            <a:r>
              <a:rPr lang="en-US" dirty="0" smtClean="0"/>
              <a:t>Having </a:t>
            </a:r>
            <a:r>
              <a:rPr lang="en-US" dirty="0"/>
              <a:t>sex with multiple partners, engaging in risky behaviors such as alcohol and drug use, and/or being unable to negotiate safer sex practices with partners all contribute to this heightened risk.</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Groups</a:t>
            </a:r>
            <a:endParaRPr lang="en-US" dirty="0"/>
          </a:p>
        </p:txBody>
      </p:sp>
      <p:sp>
        <p:nvSpPr>
          <p:cNvPr id="2" name="Content Placeholder 1"/>
          <p:cNvSpPr>
            <a:spLocks noGrp="1"/>
          </p:cNvSpPr>
          <p:nvPr>
            <p:ph idx="1"/>
          </p:nvPr>
        </p:nvSpPr>
        <p:spPr/>
        <p:txBody>
          <a:bodyPr/>
          <a:lstStyle/>
          <a:p>
            <a:pPr marL="109728" indent="0" algn="ctr">
              <a:buNone/>
            </a:pPr>
            <a:r>
              <a:rPr lang="en-US" dirty="0"/>
              <a:t>Seniors (Aged 50 and Older)</a:t>
            </a:r>
          </a:p>
          <a:p>
            <a:r>
              <a:rPr lang="en-US" dirty="0"/>
              <a:t>According to CDC (2008d), people over 50 in the United States account for:</a:t>
            </a:r>
          </a:p>
          <a:p>
            <a:pPr lvl="1"/>
            <a:r>
              <a:rPr lang="en-US" dirty="0"/>
              <a:t>	15% of new HIV diagnoses</a:t>
            </a:r>
          </a:p>
          <a:p>
            <a:pPr lvl="1"/>
            <a:r>
              <a:rPr lang="en-US" dirty="0"/>
              <a:t> </a:t>
            </a:r>
            <a:r>
              <a:rPr lang="en-US" dirty="0" smtClean="0"/>
              <a:t>   Nearly </a:t>
            </a:r>
            <a:r>
              <a:rPr lang="en-US" dirty="0"/>
              <a:t>a fourth of persons living with HIV</a:t>
            </a:r>
          </a:p>
          <a:p>
            <a:pPr lvl="1"/>
            <a:r>
              <a:rPr lang="en-US" dirty="0"/>
              <a:t> </a:t>
            </a:r>
            <a:r>
              <a:rPr lang="en-US" dirty="0" smtClean="0"/>
              <a:t>   Nearly </a:t>
            </a:r>
            <a:r>
              <a:rPr lang="en-US" dirty="0"/>
              <a:t>a fifth of all AIDS diagnoses</a:t>
            </a:r>
          </a:p>
          <a:p>
            <a:pPr lvl="1"/>
            <a:r>
              <a:rPr lang="en-US" dirty="0" smtClean="0"/>
              <a:t>    More </a:t>
            </a:r>
            <a:r>
              <a:rPr lang="en-US" dirty="0"/>
              <a:t>than a third of all deaths of persons with AIDS</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24</a:t>
            </a:fld>
            <a:endParaRPr lang="en-US"/>
          </a:p>
        </p:txBody>
      </p:sp>
    </p:spTree>
    <p:extLst>
      <p:ext uri="{BB962C8B-B14F-4D97-AF65-F5344CB8AC3E}">
        <p14:creationId xmlns:p14="http://schemas.microsoft.com/office/powerpoint/2010/main" xmlns="" val="41815225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Groups</a:t>
            </a:r>
            <a:endParaRPr lang="en-US" dirty="0"/>
          </a:p>
        </p:txBody>
      </p:sp>
      <p:sp>
        <p:nvSpPr>
          <p:cNvPr id="2" name="Content Placeholder 1"/>
          <p:cNvSpPr>
            <a:spLocks noGrp="1"/>
          </p:cNvSpPr>
          <p:nvPr>
            <p:ph idx="1"/>
          </p:nvPr>
        </p:nvSpPr>
        <p:spPr/>
        <p:txBody>
          <a:bodyPr>
            <a:normAutofit fontScale="70000" lnSpcReduction="20000"/>
          </a:bodyPr>
          <a:lstStyle/>
          <a:p>
            <a:r>
              <a:rPr lang="en-US" dirty="0"/>
              <a:t>Seniors represent 27% of the HIV-infected population in Florida and in the United States. Males account for 75% of cases and females accounted for 25</a:t>
            </a:r>
            <a:r>
              <a:rPr lang="en-US" dirty="0" smtClean="0"/>
              <a:t>%.</a:t>
            </a:r>
          </a:p>
          <a:p>
            <a:r>
              <a:rPr lang="en-US" dirty="0" smtClean="0"/>
              <a:t> </a:t>
            </a:r>
            <a:r>
              <a:rPr lang="en-US" dirty="0"/>
              <a:t>Half of HIV-infected seniors are black, a third are white, and the remainder are Hispanic. </a:t>
            </a:r>
            <a:endParaRPr lang="en-US" dirty="0" smtClean="0"/>
          </a:p>
          <a:p>
            <a:r>
              <a:rPr lang="en-US" dirty="0" smtClean="0"/>
              <a:t>Nearly </a:t>
            </a:r>
            <a:r>
              <a:rPr lang="en-US" dirty="0"/>
              <a:t>two-thirds of all Florida senior HIV/AIDS cases reported through April 2010 came from four counties: Miami-Dade, Broward, Palm Beach, and Orange. </a:t>
            </a:r>
            <a:endParaRPr lang="en-US" dirty="0" smtClean="0"/>
          </a:p>
          <a:p>
            <a:r>
              <a:rPr lang="en-US" dirty="0" smtClean="0"/>
              <a:t>Of </a:t>
            </a:r>
            <a:r>
              <a:rPr lang="en-US" dirty="0"/>
              <a:t>the nearly 2,500 HIV-related deaths in 2008, almost half were among people age 50 or older (Florida Department of Health, 2009d).</a:t>
            </a:r>
          </a:p>
          <a:p>
            <a:r>
              <a:rPr lang="en-US" dirty="0"/>
              <a:t>The recent increase in HIV among people over 50 is partly due to antiretroviral therapy, which has extended the lives of HIV-infected people, and partly due to newly diagnosed infections in older people.</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Groups</a:t>
            </a:r>
            <a:endParaRPr lang="en-US" dirty="0"/>
          </a:p>
        </p:txBody>
      </p:sp>
      <p:sp>
        <p:nvSpPr>
          <p:cNvPr id="2" name="Content Placeholder 1"/>
          <p:cNvSpPr>
            <a:spLocks noGrp="1"/>
          </p:cNvSpPr>
          <p:nvPr>
            <p:ph idx="1"/>
          </p:nvPr>
        </p:nvSpPr>
        <p:spPr/>
        <p:txBody>
          <a:bodyPr>
            <a:normAutofit lnSpcReduction="10000"/>
          </a:bodyPr>
          <a:lstStyle/>
          <a:p>
            <a:r>
              <a:rPr lang="en-US" dirty="0"/>
              <a:t>Stereotypes about aging and about HIV/AIDS put seniors at risk for transmission. </a:t>
            </a:r>
            <a:endParaRPr lang="en-US" dirty="0" smtClean="0"/>
          </a:p>
          <a:p>
            <a:pPr marL="109728" indent="0">
              <a:buNone/>
            </a:pPr>
            <a:endParaRPr lang="en-US" dirty="0" smtClean="0"/>
          </a:p>
          <a:p>
            <a:r>
              <a:rPr lang="en-US" dirty="0" smtClean="0"/>
              <a:t> Health </a:t>
            </a:r>
            <a:r>
              <a:rPr lang="en-US" dirty="0"/>
              <a:t>professionals also may fail to diagnose AIDS in seniors because symptoms can mimic those of normal aging, such as fatigue, weight loss, forgetfulness, and/or confusion. As a result, many seniors are diagnosed only in the late stages of the disease—or not at all.</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26</a:t>
            </a:fld>
            <a:endParaRPr lang="en-US"/>
          </a:p>
        </p:txBody>
      </p:sp>
    </p:spTree>
    <p:extLst>
      <p:ext uri="{BB962C8B-B14F-4D97-AF65-F5344CB8AC3E}">
        <p14:creationId xmlns:p14="http://schemas.microsoft.com/office/powerpoint/2010/main" xmlns="" val="37995927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HIV Infection Cycle</a:t>
            </a:r>
            <a:endParaRPr lang="en-US" dirty="0"/>
          </a:p>
        </p:txBody>
      </p:sp>
      <p:sp>
        <p:nvSpPr>
          <p:cNvPr id="2" name="Content Placeholder 1"/>
          <p:cNvSpPr>
            <a:spLocks noGrp="1"/>
          </p:cNvSpPr>
          <p:nvPr>
            <p:ph idx="1"/>
          </p:nvPr>
        </p:nvSpPr>
        <p:spPr/>
        <p:txBody>
          <a:bodyPr/>
          <a:lstStyle/>
          <a:p>
            <a:r>
              <a:rPr lang="en-US" dirty="0" smtClean="0"/>
              <a:t>Window Period: </a:t>
            </a:r>
          </a:p>
          <a:p>
            <a:pPr lvl="1"/>
            <a:r>
              <a:rPr lang="en-US" dirty="0" smtClean="0"/>
              <a:t>The time period after contracting the infection and until the body has developed enough antibodies for an accurate positive test results. This can range from two weeks to six months. The HIV infected person is infectious during this time. HIV is confirmed upon receiving a positive HIV antibody test and having another test reconfirm the results.</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HIV Infection Cycle (</a:t>
            </a:r>
            <a:r>
              <a:rPr lang="en-US" dirty="0" err="1" smtClean="0"/>
              <a:t>con’t</a:t>
            </a:r>
            <a:r>
              <a:rPr lang="en-US" dirty="0" smtClean="0"/>
              <a:t>)</a:t>
            </a:r>
            <a:endParaRPr lang="en-US" dirty="0"/>
          </a:p>
        </p:txBody>
      </p:sp>
      <p:sp>
        <p:nvSpPr>
          <p:cNvPr id="2" name="Content Placeholder 1"/>
          <p:cNvSpPr>
            <a:spLocks noGrp="1"/>
          </p:cNvSpPr>
          <p:nvPr>
            <p:ph idx="1"/>
          </p:nvPr>
        </p:nvSpPr>
        <p:spPr/>
        <p:txBody>
          <a:bodyPr>
            <a:normAutofit fontScale="85000" lnSpcReduction="10000"/>
          </a:bodyPr>
          <a:lstStyle/>
          <a:p>
            <a:r>
              <a:rPr lang="en-US" dirty="0" smtClean="0"/>
              <a:t>Incubation Period: </a:t>
            </a:r>
          </a:p>
          <a:p>
            <a:pPr lvl="1"/>
            <a:r>
              <a:rPr lang="en-US" dirty="0" smtClean="0"/>
              <a:t>An HIV infected person may not feel sick or exhibit symptoms of the disease for five to ten years or longer. The disease can still be spread during this period</a:t>
            </a:r>
          </a:p>
          <a:p>
            <a:pPr lvl="1"/>
            <a:endParaRPr lang="en-US" dirty="0" smtClean="0"/>
          </a:p>
          <a:p>
            <a:r>
              <a:rPr lang="en-US" dirty="0" smtClean="0"/>
              <a:t>AIDS: </a:t>
            </a:r>
          </a:p>
          <a:p>
            <a:pPr lvl="1"/>
            <a:r>
              <a:rPr lang="en-US" dirty="0" smtClean="0"/>
              <a:t>Symptoms appear and the immune system begins to break down. When an HIV infected person's CD4 count drops to below 200, he is said to have AIDS. A healthy person's CD4 count is from 800 to 1200. AIDS also means that the HIV infected person has one or more of the many opportunistic infections.</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marL="0" marR="0">
              <a:lnSpc>
                <a:spcPct val="115000"/>
              </a:lnSpc>
              <a:spcBef>
                <a:spcPts val="0"/>
              </a:spcBef>
              <a:spcAft>
                <a:spcPts val="1000"/>
              </a:spcAft>
            </a:pPr>
            <a:r>
              <a:rPr lang="en-US" sz="2000" b="1" dirty="0" smtClean="0">
                <a:latin typeface="Arial"/>
                <a:ea typeface="Times New Roman"/>
                <a:cs typeface="Times New Roman"/>
              </a:rPr>
              <a:t/>
            </a:r>
            <a:br>
              <a:rPr lang="en-US" sz="2000" b="1" dirty="0" smtClean="0">
                <a:latin typeface="Arial"/>
                <a:ea typeface="Times New Roman"/>
                <a:cs typeface="Times New Roman"/>
              </a:rPr>
            </a:br>
            <a:r>
              <a:rPr lang="en-US" sz="2000" b="1" dirty="0">
                <a:latin typeface="Arial"/>
                <a:ea typeface="Times New Roman"/>
                <a:cs typeface="Times New Roman"/>
              </a:rPr>
              <a:t/>
            </a:r>
            <a:br>
              <a:rPr lang="en-US" sz="2000" b="1" dirty="0">
                <a:latin typeface="Arial"/>
                <a:ea typeface="Times New Roman"/>
                <a:cs typeface="Times New Roman"/>
              </a:rPr>
            </a:br>
            <a:r>
              <a:rPr lang="en-US" sz="2700" b="1" dirty="0" smtClean="0">
                <a:latin typeface="Arial"/>
                <a:ea typeface="Times New Roman"/>
                <a:cs typeface="Times New Roman"/>
              </a:rPr>
              <a:t>Opportunistic infections in the bloodstream of a person with AIDS</a:t>
            </a:r>
            <a:r>
              <a:rPr lang="en-US" sz="2700" dirty="0" smtClean="0">
                <a:latin typeface="Arial"/>
                <a:ea typeface="Times New Roman"/>
                <a:cs typeface="Times New Roman"/>
              </a:rPr>
              <a:t/>
            </a:r>
            <a:br>
              <a:rPr lang="en-US" sz="2700" dirty="0" smtClean="0">
                <a:latin typeface="Arial"/>
                <a:ea typeface="Times New Roman"/>
                <a:cs typeface="Times New Roman"/>
              </a:rPr>
            </a:br>
            <a:r>
              <a:rPr lang="en-US" sz="2700" b="1" dirty="0" smtClean="0">
                <a:latin typeface="Arial"/>
                <a:ea typeface="Times New Roman"/>
                <a:cs typeface="Times New Roman"/>
              </a:rPr>
              <a:t>Complications</a:t>
            </a:r>
            <a:r>
              <a:rPr lang="en-US" sz="3600" dirty="0">
                <a:ea typeface="Calibri"/>
                <a:cs typeface="Times New Roman"/>
              </a:rPr>
              <a:t/>
            </a:r>
            <a:br>
              <a:rPr lang="en-US" sz="3600" dirty="0">
                <a:ea typeface="Calibri"/>
                <a:cs typeface="Times New Roman"/>
              </a:rPr>
            </a:br>
            <a:endParaRPr lang="en-US" dirty="0"/>
          </a:p>
        </p:txBody>
      </p:sp>
      <p:sp>
        <p:nvSpPr>
          <p:cNvPr id="2" name="Content Placeholder 1"/>
          <p:cNvSpPr>
            <a:spLocks noGrp="1"/>
          </p:cNvSpPr>
          <p:nvPr>
            <p:ph idx="1"/>
          </p:nvPr>
        </p:nvSpPr>
        <p:spPr/>
        <p:txBody>
          <a:bodyPr>
            <a:normAutofit fontScale="40000" lnSpcReduction="20000"/>
          </a:bodyPr>
          <a:lstStyle/>
          <a:p>
            <a:pPr>
              <a:spcBef>
                <a:spcPts val="0"/>
              </a:spcBef>
            </a:pPr>
            <a:r>
              <a:rPr lang="en-US" dirty="0" err="1"/>
              <a:t>Pneumocystis</a:t>
            </a:r>
            <a:r>
              <a:rPr lang="en-US" dirty="0"/>
              <a:t> </a:t>
            </a:r>
            <a:r>
              <a:rPr lang="en-US" dirty="0" err="1"/>
              <a:t>carinii</a:t>
            </a:r>
            <a:r>
              <a:rPr lang="en-US" dirty="0"/>
              <a:t> pneumonia (PCP)</a:t>
            </a:r>
          </a:p>
          <a:p>
            <a:pPr>
              <a:spcBef>
                <a:spcPts val="0"/>
              </a:spcBef>
            </a:pPr>
            <a:r>
              <a:rPr lang="en-US" dirty="0"/>
              <a:t> </a:t>
            </a:r>
          </a:p>
          <a:p>
            <a:pPr>
              <a:spcBef>
                <a:spcPts val="0"/>
              </a:spcBef>
            </a:pPr>
            <a:r>
              <a:rPr lang="en-US" dirty="0"/>
              <a:t>Cytomegalovirus infection (CMV)</a:t>
            </a:r>
          </a:p>
          <a:p>
            <a:pPr>
              <a:spcBef>
                <a:spcPts val="0"/>
              </a:spcBef>
            </a:pPr>
            <a:r>
              <a:rPr lang="en-US" dirty="0"/>
              <a:t> </a:t>
            </a:r>
          </a:p>
          <a:p>
            <a:pPr>
              <a:spcBef>
                <a:spcPts val="0"/>
              </a:spcBef>
            </a:pPr>
            <a:r>
              <a:rPr lang="en-US" dirty="0"/>
              <a:t>Toxoplasmosis</a:t>
            </a:r>
          </a:p>
          <a:p>
            <a:pPr>
              <a:spcBef>
                <a:spcPts val="0"/>
              </a:spcBef>
            </a:pPr>
            <a:r>
              <a:rPr lang="en-US" dirty="0"/>
              <a:t> </a:t>
            </a:r>
          </a:p>
          <a:p>
            <a:pPr>
              <a:spcBef>
                <a:spcPts val="0"/>
              </a:spcBef>
            </a:pPr>
            <a:r>
              <a:rPr lang="en-US" dirty="0"/>
              <a:t>Cryptococcus</a:t>
            </a:r>
          </a:p>
          <a:p>
            <a:pPr>
              <a:spcBef>
                <a:spcPts val="0"/>
              </a:spcBef>
            </a:pPr>
            <a:r>
              <a:rPr lang="en-US" dirty="0"/>
              <a:t> </a:t>
            </a:r>
          </a:p>
          <a:p>
            <a:pPr>
              <a:spcBef>
                <a:spcPts val="0"/>
              </a:spcBef>
            </a:pPr>
            <a:r>
              <a:rPr lang="en-US" dirty="0"/>
              <a:t>Tuberculosis</a:t>
            </a:r>
          </a:p>
          <a:p>
            <a:pPr>
              <a:spcBef>
                <a:spcPts val="0"/>
              </a:spcBef>
            </a:pPr>
            <a:r>
              <a:rPr lang="en-US" dirty="0"/>
              <a:t> </a:t>
            </a:r>
          </a:p>
          <a:p>
            <a:pPr>
              <a:spcBef>
                <a:spcPts val="0"/>
              </a:spcBef>
            </a:pPr>
            <a:r>
              <a:rPr lang="en-US" dirty="0" err="1"/>
              <a:t>Candidiasis</a:t>
            </a:r>
            <a:endParaRPr lang="en-US" dirty="0"/>
          </a:p>
          <a:p>
            <a:pPr>
              <a:spcBef>
                <a:spcPts val="0"/>
              </a:spcBef>
            </a:pPr>
            <a:r>
              <a:rPr lang="en-US" dirty="0"/>
              <a:t> </a:t>
            </a:r>
          </a:p>
          <a:p>
            <a:pPr>
              <a:spcBef>
                <a:spcPts val="0"/>
              </a:spcBef>
            </a:pPr>
            <a:r>
              <a:rPr lang="en-US" dirty="0"/>
              <a:t>Kaposi's sarcoma</a:t>
            </a:r>
          </a:p>
          <a:p>
            <a:pPr>
              <a:spcBef>
                <a:spcPts val="0"/>
              </a:spcBef>
            </a:pPr>
            <a:r>
              <a:rPr lang="en-US" dirty="0"/>
              <a:t> </a:t>
            </a:r>
          </a:p>
          <a:p>
            <a:pPr>
              <a:spcBef>
                <a:spcPts val="0"/>
              </a:spcBef>
            </a:pPr>
            <a:r>
              <a:rPr lang="en-US" dirty="0"/>
              <a:t>Mycobacterium </a:t>
            </a:r>
            <a:r>
              <a:rPr lang="en-US" dirty="0" err="1"/>
              <a:t>avium</a:t>
            </a:r>
            <a:r>
              <a:rPr lang="en-US" dirty="0"/>
              <a:t> complex (MAC)</a:t>
            </a:r>
          </a:p>
          <a:p>
            <a:pPr>
              <a:spcBef>
                <a:spcPts val="0"/>
              </a:spcBef>
            </a:pPr>
            <a:r>
              <a:rPr lang="en-US" dirty="0"/>
              <a:t> </a:t>
            </a:r>
          </a:p>
          <a:p>
            <a:pPr>
              <a:spcBef>
                <a:spcPts val="0"/>
              </a:spcBef>
            </a:pPr>
            <a:r>
              <a:rPr lang="en-US" dirty="0"/>
              <a:t>Cryptosporidium </a:t>
            </a:r>
            <a:r>
              <a:rPr lang="en-US" dirty="0" err="1"/>
              <a:t>enterocolitis</a:t>
            </a:r>
            <a:endParaRPr lang="en-US" dirty="0"/>
          </a:p>
          <a:p>
            <a:pPr>
              <a:spcBef>
                <a:spcPts val="0"/>
              </a:spcBef>
            </a:pPr>
            <a:r>
              <a:rPr lang="en-US" dirty="0"/>
              <a:t> </a:t>
            </a:r>
          </a:p>
          <a:p>
            <a:pPr>
              <a:spcBef>
                <a:spcPts val="0"/>
              </a:spcBef>
            </a:pPr>
            <a:r>
              <a:rPr lang="en-US" dirty="0"/>
              <a:t>HIV dementia</a:t>
            </a:r>
          </a:p>
          <a:p>
            <a:pPr>
              <a:spcBef>
                <a:spcPts val="0"/>
              </a:spcBef>
            </a:pPr>
            <a:r>
              <a:rPr lang="en-US" dirty="0"/>
              <a:t> </a:t>
            </a:r>
          </a:p>
          <a:p>
            <a:pPr>
              <a:spcBef>
                <a:spcPts val="0"/>
              </a:spcBef>
            </a:pPr>
            <a:r>
              <a:rPr lang="en-US" dirty="0"/>
              <a:t>Malignancies (cancers)</a:t>
            </a:r>
          </a:p>
          <a:p>
            <a:pPr>
              <a:spcBef>
                <a:spcPts val="0"/>
              </a:spcBef>
            </a:pPr>
            <a:r>
              <a:rPr lang="en-US" dirty="0"/>
              <a:t> </a:t>
            </a:r>
          </a:p>
          <a:p>
            <a:pPr>
              <a:spcBef>
                <a:spcPts val="0"/>
              </a:spcBef>
            </a:pPr>
            <a:r>
              <a:rPr lang="en-US" dirty="0"/>
              <a:t>HIV </a:t>
            </a:r>
            <a:r>
              <a:rPr lang="en-US" dirty="0" err="1"/>
              <a:t>lipodystrophy</a:t>
            </a:r>
            <a:endParaRPr lang="en-US" dirty="0"/>
          </a:p>
          <a:p>
            <a:pPr>
              <a:spcBef>
                <a:spcPts val="0"/>
              </a:spcBef>
            </a:pPr>
            <a:r>
              <a:rPr lang="en-US" dirty="0"/>
              <a:t> </a:t>
            </a:r>
          </a:p>
          <a:p>
            <a:pPr>
              <a:spcBef>
                <a:spcPts val="0"/>
              </a:spcBef>
            </a:pPr>
            <a:r>
              <a:rPr lang="en-US" dirty="0"/>
              <a:t>Chronic wasting from HIV infection</a:t>
            </a:r>
          </a:p>
          <a:p>
            <a:pPr>
              <a:spcBef>
                <a:spcPts val="0"/>
              </a:spcBef>
            </a:pP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Epidemiology</a:t>
            </a:r>
            <a:endParaRPr lang="en-US" dirty="0"/>
          </a:p>
        </p:txBody>
      </p:sp>
      <p:sp>
        <p:nvSpPr>
          <p:cNvPr id="2" name="Content Placeholder 1"/>
          <p:cNvSpPr>
            <a:spLocks noGrp="1"/>
          </p:cNvSpPr>
          <p:nvPr>
            <p:ph idx="1"/>
          </p:nvPr>
        </p:nvSpPr>
        <p:spPr/>
        <p:txBody>
          <a:bodyPr>
            <a:normAutofit fontScale="85000" lnSpcReduction="10000"/>
          </a:bodyPr>
          <a:lstStyle/>
          <a:p>
            <a:r>
              <a:rPr lang="en-US" dirty="0" smtClean="0"/>
              <a:t>Acquired Immune Deficiency syndrome (AIDS)  has killed nearly 600,000 Americans since 1981 (CDC, 2010a). </a:t>
            </a:r>
          </a:p>
          <a:p>
            <a:r>
              <a:rPr lang="en-US" dirty="0" smtClean="0"/>
              <a:t>Since 1981, 30 million people worldwide have died from AIDS and more than 33 million are infected with the virus. Although HIV infection rates are declining globally, another 2.7 million people were infected in 2008. At the end of 2008, an estimated 4 million people were receiving AIDS drugs and another 5 million needed treatment and were not receiving it (UNAIDS, 2009).</a:t>
            </a:r>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Transmission of HIV</a:t>
            </a:r>
            <a:endParaRPr lang="en-US" dirty="0"/>
          </a:p>
        </p:txBody>
      </p:sp>
      <p:sp>
        <p:nvSpPr>
          <p:cNvPr id="2" name="Content Placeholder 1"/>
          <p:cNvSpPr>
            <a:spLocks noGrp="1"/>
          </p:cNvSpPr>
          <p:nvPr>
            <p:ph idx="1"/>
          </p:nvPr>
        </p:nvSpPr>
        <p:spPr/>
        <p:txBody>
          <a:bodyPr>
            <a:normAutofit fontScale="92500" lnSpcReduction="20000"/>
          </a:bodyPr>
          <a:lstStyle/>
          <a:p>
            <a:r>
              <a:rPr lang="en-US" dirty="0"/>
              <a:t>Contrary to myths and misinformation, HIV is not transmitted by casual contact such as hugging, other nonsexual touching, and the shared handling of objects. </a:t>
            </a:r>
            <a:endParaRPr lang="en-US" dirty="0" smtClean="0"/>
          </a:p>
          <a:p>
            <a:r>
              <a:rPr lang="en-US" dirty="0" smtClean="0"/>
              <a:t>Insects </a:t>
            </a:r>
            <a:r>
              <a:rPr lang="en-US" dirty="0"/>
              <a:t>do not carry HIV, nor is the virus transmitted through air or water</a:t>
            </a:r>
            <a:r>
              <a:rPr lang="en-US" dirty="0" smtClean="0"/>
              <a:t>.</a:t>
            </a:r>
          </a:p>
          <a:p>
            <a:r>
              <a:rPr lang="en-US" dirty="0" smtClean="0"/>
              <a:t> </a:t>
            </a:r>
            <a:r>
              <a:rPr lang="en-US" dirty="0"/>
              <a:t>HIV is a relatively fragile virus. Once outside the human body, HIV has a very short lifespan, which makes most medical procedures and caregiving activities safe if standard infection control procedures are followed.</a:t>
            </a:r>
          </a:p>
        </p:txBody>
      </p:sp>
      <p:sp>
        <p:nvSpPr>
          <p:cNvPr id="3" name="Slide Number Placeholder 2"/>
          <p:cNvSpPr>
            <a:spLocks noGrp="1"/>
          </p:cNvSpPr>
          <p:nvPr>
            <p:ph type="sldNum" sz="quarter" idx="12"/>
          </p:nvPr>
        </p:nvSpPr>
        <p:spPr/>
        <p:txBody>
          <a:bodyPr/>
          <a:lstStyle/>
          <a:p>
            <a:fld id="{69F96BFA-E5F3-48D7-8802-868F316FE3D7}"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Transmission of HIV</a:t>
            </a:r>
          </a:p>
        </p:txBody>
      </p:sp>
      <p:sp>
        <p:nvSpPr>
          <p:cNvPr id="2" name="Content Placeholder 1"/>
          <p:cNvSpPr>
            <a:spLocks noGrp="1"/>
          </p:cNvSpPr>
          <p:nvPr>
            <p:ph idx="1"/>
          </p:nvPr>
        </p:nvSpPr>
        <p:spPr/>
        <p:txBody>
          <a:bodyPr/>
          <a:lstStyle/>
          <a:p>
            <a:r>
              <a:rPr lang="en-US" dirty="0"/>
              <a:t>Three conditions are necessary for HIV to be transmitted:</a:t>
            </a:r>
          </a:p>
          <a:p>
            <a:pPr marL="109728" indent="0">
              <a:buNone/>
            </a:pPr>
            <a:r>
              <a:rPr lang="en-US" dirty="0" smtClean="0"/>
              <a:t>  1</a:t>
            </a:r>
            <a:r>
              <a:rPr lang="en-US" dirty="0"/>
              <a:t>.	An HIV source</a:t>
            </a:r>
          </a:p>
          <a:p>
            <a:pPr marL="109728" indent="0">
              <a:buNone/>
            </a:pPr>
            <a:r>
              <a:rPr lang="en-US" dirty="0" smtClean="0"/>
              <a:t>  2</a:t>
            </a:r>
            <a:r>
              <a:rPr lang="en-US" dirty="0"/>
              <a:t>.	A sufficient dose (viral load) of virus</a:t>
            </a:r>
          </a:p>
          <a:p>
            <a:pPr marL="109728" indent="0">
              <a:buNone/>
            </a:pPr>
            <a:r>
              <a:rPr lang="en-US" dirty="0" smtClean="0"/>
              <a:t>  3</a:t>
            </a:r>
            <a:r>
              <a:rPr lang="en-US" dirty="0"/>
              <a:t>.	Access to the bloodstream of another person</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31</a:t>
            </a:fld>
            <a:endParaRPr lang="en-US"/>
          </a:p>
        </p:txBody>
      </p:sp>
    </p:spTree>
    <p:extLst>
      <p:ext uri="{BB962C8B-B14F-4D97-AF65-F5344CB8AC3E}">
        <p14:creationId xmlns:p14="http://schemas.microsoft.com/office/powerpoint/2010/main" xmlns="" val="36396151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Modes of </a:t>
            </a:r>
            <a:r>
              <a:rPr lang="en-US" dirty="0" err="1" smtClean="0"/>
              <a:t>Tranmission</a:t>
            </a:r>
            <a:endParaRPr lang="en-US" dirty="0"/>
          </a:p>
        </p:txBody>
      </p:sp>
      <p:sp>
        <p:nvSpPr>
          <p:cNvPr id="2" name="Content Placeholder 1"/>
          <p:cNvSpPr>
            <a:spLocks noGrp="1"/>
          </p:cNvSpPr>
          <p:nvPr>
            <p:ph idx="1"/>
          </p:nvPr>
        </p:nvSpPr>
        <p:spPr/>
        <p:txBody>
          <a:bodyPr>
            <a:normAutofit lnSpcReduction="10000"/>
          </a:bodyPr>
          <a:lstStyle/>
          <a:p>
            <a:r>
              <a:rPr lang="en-US" dirty="0" smtClean="0"/>
              <a:t>Sexual Contact</a:t>
            </a:r>
          </a:p>
          <a:p>
            <a:r>
              <a:rPr lang="en-US" dirty="0" smtClean="0"/>
              <a:t>Injection Drug Use</a:t>
            </a:r>
          </a:p>
          <a:p>
            <a:r>
              <a:rPr lang="en-US" dirty="0" smtClean="0"/>
              <a:t>Transfusions</a:t>
            </a:r>
          </a:p>
          <a:p>
            <a:r>
              <a:rPr lang="en-US" dirty="0" err="1" smtClean="0"/>
              <a:t>Tatooing</a:t>
            </a:r>
            <a:r>
              <a:rPr lang="en-US" dirty="0" smtClean="0"/>
              <a:t> and blood-sharing activities</a:t>
            </a:r>
          </a:p>
          <a:p>
            <a:r>
              <a:rPr lang="en-US" dirty="0" smtClean="0"/>
              <a:t>Pregnancy and Breast-Feeding</a:t>
            </a:r>
          </a:p>
          <a:p>
            <a:r>
              <a:rPr lang="en-US" dirty="0" smtClean="0"/>
              <a:t>Biting</a:t>
            </a:r>
          </a:p>
          <a:p>
            <a:r>
              <a:rPr lang="en-US" dirty="0" smtClean="0"/>
              <a:t>Healthcare Exposure</a:t>
            </a:r>
          </a:p>
          <a:p>
            <a:pPr lvl="3"/>
            <a:r>
              <a:rPr lang="en-US" dirty="0" smtClean="0"/>
              <a:t>Needle sticks</a:t>
            </a:r>
          </a:p>
          <a:p>
            <a:pPr lvl="3"/>
            <a:r>
              <a:rPr lang="en-US" dirty="0" smtClean="0"/>
              <a:t>Correctional settings</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32</a:t>
            </a:fld>
            <a:endParaRPr lang="en-US"/>
          </a:p>
        </p:txBody>
      </p:sp>
    </p:spTree>
    <p:extLst>
      <p:ext uri="{BB962C8B-B14F-4D97-AF65-F5344CB8AC3E}">
        <p14:creationId xmlns:p14="http://schemas.microsoft.com/office/powerpoint/2010/main" xmlns="" val="2769339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0" dirty="0" smtClean="0">
                <a:effectLst/>
              </a:rPr>
              <a:t/>
            </a:r>
            <a:br>
              <a:rPr lang="en-US" b="0" dirty="0" smtClean="0">
                <a:effectLst/>
              </a:rPr>
            </a:br>
            <a:r>
              <a:rPr lang="en-US" b="0" dirty="0" smtClean="0">
                <a:effectLst/>
              </a:rPr>
              <a:t>PREVENTION </a:t>
            </a:r>
            <a:r>
              <a:rPr lang="en-US" b="0" dirty="0">
                <a:effectLst/>
              </a:rPr>
              <a:t>AND RISK REDUCTION</a:t>
            </a:r>
            <a:r>
              <a:rPr lang="en-US" dirty="0">
                <a:effectLst/>
              </a:rPr>
              <a:t/>
            </a:r>
            <a:br>
              <a:rPr lang="en-US" dirty="0">
                <a:effectLst/>
              </a:rPr>
            </a:br>
            <a:endParaRPr lang="en-US" dirty="0"/>
          </a:p>
        </p:txBody>
      </p:sp>
      <p:sp>
        <p:nvSpPr>
          <p:cNvPr id="2" name="Content Placeholder 1"/>
          <p:cNvSpPr>
            <a:spLocks noGrp="1"/>
          </p:cNvSpPr>
          <p:nvPr>
            <p:ph idx="1"/>
          </p:nvPr>
        </p:nvSpPr>
        <p:spPr/>
        <p:txBody>
          <a:bodyPr>
            <a:normAutofit fontScale="85000" lnSpcReduction="10000"/>
          </a:bodyPr>
          <a:lstStyle/>
          <a:p>
            <a:r>
              <a:rPr lang="en-US" dirty="0" smtClean="0"/>
              <a:t>Screening </a:t>
            </a:r>
            <a:r>
              <a:rPr lang="en-US" dirty="0"/>
              <a:t>of blood and blood products for the HIV virus has reduced the risk of HIV transmission with transfusion to 1:1,000,000. </a:t>
            </a:r>
            <a:endParaRPr lang="en-US" dirty="0" smtClean="0"/>
          </a:p>
          <a:p>
            <a:r>
              <a:rPr lang="en-US" dirty="0" smtClean="0"/>
              <a:t>Mother-to-baby </a:t>
            </a:r>
            <a:r>
              <a:rPr lang="en-US" dirty="0"/>
              <a:t>transmission has dropped by two-thirds (CDC, 2006a). </a:t>
            </a:r>
            <a:endParaRPr lang="en-US" dirty="0" smtClean="0"/>
          </a:p>
          <a:p>
            <a:r>
              <a:rPr lang="en-US" dirty="0" smtClean="0"/>
              <a:t>Following </a:t>
            </a:r>
            <a:r>
              <a:rPr lang="en-US" dirty="0"/>
              <a:t>universal precautions in healthcare has unquestionably prevented thousands, if not millions, of cases of HIV/AIDS in the United States. </a:t>
            </a:r>
            <a:endParaRPr lang="en-US" dirty="0" smtClean="0"/>
          </a:p>
          <a:p>
            <a:r>
              <a:rPr lang="en-US" dirty="0" smtClean="0"/>
              <a:t>But</a:t>
            </a:r>
            <a:r>
              <a:rPr lang="en-US" dirty="0"/>
              <a:t>, because the virus is transmitted through behaviors that many people find pleasurable—sexual activity and injection-drug use—prevention is difficult.</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33</a:t>
            </a:fld>
            <a:endParaRPr lang="en-US"/>
          </a:p>
        </p:txBody>
      </p:sp>
    </p:spTree>
    <p:extLst>
      <p:ext uri="{BB962C8B-B14F-4D97-AF65-F5344CB8AC3E}">
        <p14:creationId xmlns:p14="http://schemas.microsoft.com/office/powerpoint/2010/main" xmlns="" val="24311216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0" dirty="0">
                <a:effectLst/>
              </a:rPr>
              <a:t>PREVENTION AND RISK REDUCTION</a:t>
            </a:r>
            <a:endParaRPr lang="en-US" dirty="0"/>
          </a:p>
        </p:txBody>
      </p:sp>
      <p:sp>
        <p:nvSpPr>
          <p:cNvPr id="2" name="Content Placeholder 1"/>
          <p:cNvSpPr>
            <a:spLocks noGrp="1"/>
          </p:cNvSpPr>
          <p:nvPr>
            <p:ph idx="1"/>
          </p:nvPr>
        </p:nvSpPr>
        <p:spPr/>
        <p:txBody>
          <a:bodyPr>
            <a:normAutofit/>
          </a:bodyPr>
          <a:lstStyle/>
          <a:p>
            <a:pPr marL="109728" indent="0">
              <a:buNone/>
            </a:pPr>
            <a:r>
              <a:rPr lang="en-US" dirty="0" smtClean="0"/>
              <a:t>Safer Sex</a:t>
            </a:r>
          </a:p>
          <a:p>
            <a:pPr marL="109728" indent="0">
              <a:buNone/>
            </a:pPr>
            <a:endParaRPr lang="en-US" b="1" dirty="0"/>
          </a:p>
          <a:p>
            <a:r>
              <a:rPr lang="en-US" dirty="0"/>
              <a:t>Safer sex practices include:</a:t>
            </a:r>
          </a:p>
          <a:p>
            <a:pPr lvl="0"/>
            <a:r>
              <a:rPr lang="en-US" dirty="0"/>
              <a:t>Abstinence from sexual contact</a:t>
            </a:r>
          </a:p>
          <a:p>
            <a:pPr lvl="0"/>
            <a:r>
              <a:rPr lang="en-US" dirty="0"/>
              <a:t>Mutual monogamy</a:t>
            </a:r>
          </a:p>
          <a:p>
            <a:pPr lvl="0"/>
            <a:r>
              <a:rPr lang="en-US" dirty="0"/>
              <a:t>Correct use of latex condoms for all sexual intercourse (anal, oral, and vaginal</a:t>
            </a:r>
            <a:r>
              <a:rPr lang="en-US" dirty="0" smtClean="0"/>
              <a:t>)</a:t>
            </a:r>
          </a:p>
          <a:p>
            <a:pPr lvl="0"/>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34</a:t>
            </a:fld>
            <a:endParaRPr lang="en-US"/>
          </a:p>
        </p:txBody>
      </p:sp>
    </p:spTree>
    <p:extLst>
      <p:ext uri="{BB962C8B-B14F-4D97-AF65-F5344CB8AC3E}">
        <p14:creationId xmlns:p14="http://schemas.microsoft.com/office/powerpoint/2010/main" xmlns="" val="26506840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0" dirty="0">
                <a:effectLst/>
              </a:rPr>
              <a:t>PREVENTION AND RISK REDUCTION</a:t>
            </a:r>
            <a:endParaRPr lang="en-US" dirty="0"/>
          </a:p>
        </p:txBody>
      </p:sp>
      <p:sp>
        <p:nvSpPr>
          <p:cNvPr id="2" name="Content Placeholder 1"/>
          <p:cNvSpPr>
            <a:spLocks noGrp="1"/>
          </p:cNvSpPr>
          <p:nvPr>
            <p:ph idx="1"/>
          </p:nvPr>
        </p:nvSpPr>
        <p:spPr/>
        <p:txBody>
          <a:bodyPr>
            <a:normAutofit fontScale="92500"/>
          </a:bodyPr>
          <a:lstStyle/>
          <a:p>
            <a:r>
              <a:rPr lang="en-US" dirty="0"/>
              <a:t>Both women and men may need instruction in the correct use of condoms:</a:t>
            </a:r>
          </a:p>
          <a:p>
            <a:pPr lvl="1"/>
            <a:r>
              <a:rPr lang="en-US" dirty="0"/>
              <a:t>Use a new latex condom for each act of intercourse</a:t>
            </a:r>
          </a:p>
          <a:p>
            <a:pPr lvl="1"/>
            <a:r>
              <a:rPr lang="en-US" dirty="0"/>
              <a:t>Leave space at the tip of the condom as a receptacle for semen and to decrease the risk of condom breakage</a:t>
            </a:r>
          </a:p>
          <a:p>
            <a:pPr lvl="1"/>
            <a:r>
              <a:rPr lang="en-US" dirty="0"/>
              <a:t>Hold on to the base of the condom to prevent slippage when withdrawing the penis after ejaculation</a:t>
            </a:r>
          </a:p>
          <a:p>
            <a:pPr lvl="1"/>
            <a:r>
              <a:rPr lang="en-US" dirty="0"/>
              <a:t>Do not attempt intercourse with a condom if the penis is only partly erect</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35</a:t>
            </a:fld>
            <a:endParaRPr lang="en-US"/>
          </a:p>
        </p:txBody>
      </p:sp>
    </p:spTree>
    <p:extLst>
      <p:ext uri="{BB962C8B-B14F-4D97-AF65-F5344CB8AC3E}">
        <p14:creationId xmlns:p14="http://schemas.microsoft.com/office/powerpoint/2010/main" xmlns="" val="32793525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Challenges to Prevention</a:t>
            </a:r>
          </a:p>
        </p:txBody>
      </p:sp>
      <p:sp>
        <p:nvSpPr>
          <p:cNvPr id="2" name="Content Placeholder 1"/>
          <p:cNvSpPr>
            <a:spLocks noGrp="1"/>
          </p:cNvSpPr>
          <p:nvPr>
            <p:ph idx="1"/>
          </p:nvPr>
        </p:nvSpPr>
        <p:spPr/>
        <p:txBody>
          <a:bodyPr>
            <a:normAutofit fontScale="85000" lnSpcReduction="10000"/>
          </a:bodyPr>
          <a:lstStyle/>
          <a:p>
            <a:pPr marL="109728" indent="0">
              <a:buNone/>
            </a:pPr>
            <a:endParaRPr lang="en-US" b="1" dirty="0"/>
          </a:p>
          <a:p>
            <a:r>
              <a:rPr lang="en-US" dirty="0"/>
              <a:t>The CDC (2010c) has identified challenges to prevention of HIV transmission among MSM, particularly those aged 15–49 years old. They include:</a:t>
            </a:r>
          </a:p>
          <a:p>
            <a:pPr lvl="1"/>
            <a:r>
              <a:rPr lang="en-US" dirty="0"/>
              <a:t>Unprotected sex</a:t>
            </a:r>
          </a:p>
          <a:p>
            <a:pPr lvl="1"/>
            <a:r>
              <a:rPr lang="en-US" dirty="0"/>
              <a:t>Use of alcohol and other drugs</a:t>
            </a:r>
          </a:p>
          <a:p>
            <a:pPr lvl="1"/>
            <a:r>
              <a:rPr lang="en-US" dirty="0"/>
              <a:t>Lack of awareness of HIV infection</a:t>
            </a:r>
          </a:p>
          <a:p>
            <a:pPr lvl="1"/>
            <a:r>
              <a:rPr lang="en-US" dirty="0"/>
              <a:t>Stigma and internalized homophobia</a:t>
            </a:r>
          </a:p>
          <a:p>
            <a:pPr lvl="1"/>
            <a:r>
              <a:rPr lang="en-US" dirty="0"/>
              <a:t>Social isolation</a:t>
            </a:r>
          </a:p>
          <a:p>
            <a:pPr lvl="1"/>
            <a:r>
              <a:rPr lang="en-US" dirty="0"/>
              <a:t>Racism, poverty, and lack of access to healthcare</a:t>
            </a:r>
          </a:p>
          <a:p>
            <a:pPr lvl="1"/>
            <a:r>
              <a:rPr lang="en-US" dirty="0"/>
              <a:t>Complacency about HIV based on ignorance</a:t>
            </a:r>
          </a:p>
          <a:p>
            <a:pPr lvl="1"/>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36</a:t>
            </a:fld>
            <a:endParaRPr lang="en-US"/>
          </a:p>
        </p:txBody>
      </p:sp>
    </p:spTree>
    <p:extLst>
      <p:ext uri="{BB962C8B-B14F-4D97-AF65-F5344CB8AC3E}">
        <p14:creationId xmlns:p14="http://schemas.microsoft.com/office/powerpoint/2010/main" xmlns="" val="31484045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Challenges to Prevention</a:t>
            </a:r>
          </a:p>
        </p:txBody>
      </p:sp>
      <p:sp>
        <p:nvSpPr>
          <p:cNvPr id="2" name="Content Placeholder 1"/>
          <p:cNvSpPr>
            <a:spLocks noGrp="1"/>
          </p:cNvSpPr>
          <p:nvPr>
            <p:ph idx="1"/>
          </p:nvPr>
        </p:nvSpPr>
        <p:spPr/>
        <p:txBody>
          <a:bodyPr>
            <a:normAutofit lnSpcReduction="10000"/>
          </a:bodyPr>
          <a:lstStyle/>
          <a:p>
            <a:pPr marL="109728" indent="0">
              <a:buNone/>
            </a:pPr>
            <a:r>
              <a:rPr lang="en-US" dirty="0"/>
              <a:t>Complacency about HIV among young MSM stems from two key </a:t>
            </a:r>
            <a:r>
              <a:rPr lang="en-US" dirty="0" smtClean="0"/>
              <a:t>factors:</a:t>
            </a:r>
          </a:p>
          <a:p>
            <a:pPr marL="109728" indent="0">
              <a:buNone/>
            </a:pPr>
            <a:r>
              <a:rPr lang="en-US" dirty="0" smtClean="0"/>
              <a:t> </a:t>
            </a:r>
          </a:p>
          <a:p>
            <a:pPr lvl="1"/>
            <a:r>
              <a:rPr lang="en-US" dirty="0" smtClean="0"/>
              <a:t>Lack </a:t>
            </a:r>
            <a:r>
              <a:rPr lang="en-US" dirty="0"/>
              <a:t>of experience with the severity of the early HIV epidemic. </a:t>
            </a:r>
            <a:endParaRPr lang="en-US" dirty="0" smtClean="0"/>
          </a:p>
          <a:p>
            <a:pPr marL="109728" indent="0">
              <a:buNone/>
            </a:pPr>
            <a:endParaRPr lang="en-US" dirty="0" smtClean="0"/>
          </a:p>
          <a:p>
            <a:pPr lvl="1"/>
            <a:r>
              <a:rPr lang="en-US" dirty="0" smtClean="0"/>
              <a:t>Mistaken </a:t>
            </a:r>
            <a:r>
              <a:rPr lang="en-US" dirty="0"/>
              <a:t>belief that advances in treatment and decreased mortality mean that HIV is no longer a serious threat. </a:t>
            </a:r>
          </a:p>
        </p:txBody>
      </p:sp>
      <p:sp>
        <p:nvSpPr>
          <p:cNvPr id="3" name="Slide Number Placeholder 2"/>
          <p:cNvSpPr>
            <a:spLocks noGrp="1"/>
          </p:cNvSpPr>
          <p:nvPr>
            <p:ph type="sldNum" sz="quarter" idx="12"/>
          </p:nvPr>
        </p:nvSpPr>
        <p:spPr/>
        <p:txBody>
          <a:bodyPr/>
          <a:lstStyle/>
          <a:p>
            <a:fld id="{69F96BFA-E5F3-48D7-8802-868F316FE3D7}" type="slidenum">
              <a:rPr lang="en-US" smtClean="0"/>
              <a:pPr/>
              <a:t>37</a:t>
            </a:fld>
            <a:endParaRPr lang="en-US"/>
          </a:p>
        </p:txBody>
      </p:sp>
    </p:spTree>
    <p:extLst>
      <p:ext uri="{BB962C8B-B14F-4D97-AF65-F5344CB8AC3E}">
        <p14:creationId xmlns:p14="http://schemas.microsoft.com/office/powerpoint/2010/main" xmlns="" val="9940565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Challenges to Prevention</a:t>
            </a:r>
            <a:endParaRPr lang="en-US" dirty="0"/>
          </a:p>
        </p:txBody>
      </p:sp>
      <p:sp>
        <p:nvSpPr>
          <p:cNvPr id="2" name="Content Placeholder 1"/>
          <p:cNvSpPr>
            <a:spLocks noGrp="1"/>
          </p:cNvSpPr>
          <p:nvPr>
            <p:ph idx="1"/>
          </p:nvPr>
        </p:nvSpPr>
        <p:spPr/>
        <p:txBody>
          <a:bodyPr>
            <a:normAutofit fontScale="85000" lnSpcReduction="20000"/>
          </a:bodyPr>
          <a:lstStyle/>
          <a:p>
            <a:r>
              <a:rPr lang="en-US" dirty="0"/>
              <a:t>Prevention among People of Color</a:t>
            </a:r>
            <a:endParaRPr lang="en-US" b="1" dirty="0"/>
          </a:p>
          <a:p>
            <a:pPr lvl="1"/>
            <a:r>
              <a:rPr lang="en-US" dirty="0"/>
              <a:t>African Americans and Hispanics of both sexes have disproportionately higher rates of HIV/AIDS in the United States. There are no biologic reasons for these disparities, and there is no single reason why these disparities exist. However, there are a number of contributing factors, including:</a:t>
            </a:r>
          </a:p>
          <a:p>
            <a:pPr lvl="2"/>
            <a:r>
              <a:rPr lang="en-US" dirty="0"/>
              <a:t>Health disparities, linked to socioeconomic conditions</a:t>
            </a:r>
          </a:p>
          <a:p>
            <a:pPr lvl="2"/>
            <a:r>
              <a:rPr lang="en-US" dirty="0"/>
              <a:t>Distrust of the healthcare system, based on historical abuses of people of color</a:t>
            </a:r>
          </a:p>
          <a:p>
            <a:pPr lvl="2"/>
            <a:r>
              <a:rPr lang="en-US" dirty="0"/>
              <a:t>Difficulty communicating health education in culturally appropriate ways to diverse communities</a:t>
            </a:r>
          </a:p>
          <a:p>
            <a:pPr lvl="2"/>
            <a:r>
              <a:rPr lang="en-US" dirty="0"/>
              <a:t>Denial about HIV risk due to stigma about the disease and its connection to homosexuality and drug use</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38</a:t>
            </a:fld>
            <a:endParaRPr lang="en-US"/>
          </a:p>
        </p:txBody>
      </p:sp>
    </p:spTree>
    <p:extLst>
      <p:ext uri="{BB962C8B-B14F-4D97-AF65-F5344CB8AC3E}">
        <p14:creationId xmlns:p14="http://schemas.microsoft.com/office/powerpoint/2010/main" xmlns="" val="5683925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Challenges to Prevention</a:t>
            </a:r>
            <a:endParaRPr lang="en-US" dirty="0"/>
          </a:p>
        </p:txBody>
      </p:sp>
      <p:sp>
        <p:nvSpPr>
          <p:cNvPr id="2" name="Content Placeholder 1"/>
          <p:cNvSpPr>
            <a:spLocks noGrp="1"/>
          </p:cNvSpPr>
          <p:nvPr>
            <p:ph idx="1"/>
          </p:nvPr>
        </p:nvSpPr>
        <p:spPr/>
        <p:txBody>
          <a:bodyPr/>
          <a:lstStyle/>
          <a:p>
            <a:r>
              <a:rPr lang="en-US" dirty="0"/>
              <a:t>Prevention messages need to be culturally appropriate and relevant and they must be delivered through channels appropriate to individual communities. These channels may include religious institutions or respected elders in the community.</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39</a:t>
            </a:fld>
            <a:endParaRPr lang="en-US"/>
          </a:p>
        </p:txBody>
      </p:sp>
    </p:spTree>
    <p:extLst>
      <p:ext uri="{BB962C8B-B14F-4D97-AF65-F5344CB8AC3E}">
        <p14:creationId xmlns:p14="http://schemas.microsoft.com/office/powerpoint/2010/main" xmlns="" val="1320896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fontScale="55000" lnSpcReduction="20000"/>
          </a:bodyPr>
          <a:lstStyle/>
          <a:p>
            <a:r>
              <a:rPr lang="en-US" b="1" dirty="0" smtClean="0"/>
              <a:t>Acquired:</a:t>
            </a:r>
            <a:r>
              <a:rPr lang="en-US" dirty="0" smtClean="0"/>
              <a:t> This disease is not hereditary. It is not passed casually from one person to another. To infect someone, the human immunodeficiency virus must enter the bloodstream.</a:t>
            </a:r>
          </a:p>
          <a:p>
            <a:pPr>
              <a:buNone/>
            </a:pPr>
            <a:endParaRPr lang="en-US" dirty="0" smtClean="0"/>
          </a:p>
          <a:p>
            <a:r>
              <a:rPr lang="en-US" b="1" dirty="0" smtClean="0"/>
              <a:t>Immune Deficiency:</a:t>
            </a:r>
            <a:r>
              <a:rPr lang="en-US" dirty="0" smtClean="0"/>
              <a:t> The immune system is the body's defense against infection and disease. When the immune system is impaired in its ability to fight off infectious diseases, it is called </a:t>
            </a:r>
            <a:r>
              <a:rPr lang="en-US" i="1" dirty="0" smtClean="0"/>
              <a:t>deficient</a:t>
            </a:r>
            <a:r>
              <a:rPr lang="en-US" dirty="0" smtClean="0"/>
              <a:t>. Over time, a person with a deficient immune system may become vulnerable to infections by disease-causing organisms such as bacteria or viruses. These opportunistic infections may cause life-threatening illnesses.</a:t>
            </a:r>
          </a:p>
          <a:p>
            <a:pPr>
              <a:buNone/>
            </a:pPr>
            <a:endParaRPr lang="en-US" dirty="0" smtClean="0"/>
          </a:p>
          <a:p>
            <a:r>
              <a:rPr lang="en-US" b="1" dirty="0" smtClean="0"/>
              <a:t>Syndrome:</a:t>
            </a:r>
            <a:r>
              <a:rPr lang="en-US" dirty="0" smtClean="0"/>
              <a:t> HIV infection causes a combination of symptoms, diseases, and infections. This combination of health effects is known as a syndrome.</a:t>
            </a:r>
          </a:p>
          <a:p>
            <a:pPr>
              <a:buNone/>
            </a:pPr>
            <a:endParaRPr lang="en-US" dirty="0" smtClean="0"/>
          </a:p>
          <a:p>
            <a:r>
              <a:rPr lang="en-US" b="1" dirty="0" smtClean="0"/>
              <a:t>AIDS:</a:t>
            </a:r>
            <a:r>
              <a:rPr lang="en-US" dirty="0" smtClean="0"/>
              <a:t> This is a complex condition caused by the human immunodeficiency virus (HIV), which kills or impairs cells of the immune system and progressively destroys the body's ability to fight infection and disease. People with damaged immune systems are vulnerable to diseases that do not threaten people with healthy immune systems. The term </a:t>
            </a:r>
            <a:r>
              <a:rPr lang="en-US" i="1" dirty="0" smtClean="0"/>
              <a:t>AIDS</a:t>
            </a:r>
            <a:r>
              <a:rPr lang="en-US" dirty="0" smtClean="0"/>
              <a:t> applies to the most advanced stages of an HIV infection. Medical treatment can delay the onset of AIDS.</a:t>
            </a:r>
          </a:p>
          <a:p>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Infection Control Procedure </a:t>
            </a:r>
            <a:endParaRPr lang="en-US" dirty="0"/>
          </a:p>
        </p:txBody>
      </p:sp>
      <p:sp>
        <p:nvSpPr>
          <p:cNvPr id="2" name="Content Placeholder 1"/>
          <p:cNvSpPr>
            <a:spLocks noGrp="1"/>
          </p:cNvSpPr>
          <p:nvPr>
            <p:ph idx="1"/>
          </p:nvPr>
        </p:nvSpPr>
        <p:spPr/>
        <p:txBody>
          <a:bodyPr>
            <a:normAutofit fontScale="77500" lnSpcReduction="20000"/>
          </a:bodyPr>
          <a:lstStyle/>
          <a:p>
            <a:r>
              <a:rPr lang="en-US" dirty="0"/>
              <a:t>To prevent HIV transmission in healthcare settings, CDC instituted universal precautions (blood and body fluid precautions). Under universal precautions, healthcare personnel should assume that the blood and other body fluids from all patients are potentially infectious and therefore follow infection-control precautions at all times and in all settings</a:t>
            </a:r>
            <a:r>
              <a:rPr lang="en-US" dirty="0" smtClean="0"/>
              <a:t>.</a:t>
            </a:r>
          </a:p>
          <a:p>
            <a:endParaRPr lang="en-US" dirty="0"/>
          </a:p>
          <a:p>
            <a:r>
              <a:rPr lang="en-US" dirty="0"/>
              <a:t>Standard precautions is a newer term that hospitals and other agencies are moving toward. It includes all recommendations for universal precautions plus body substance isolation (BSI) when other potentially infectious materials (OPIM) are present.</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40</a:t>
            </a:fld>
            <a:endParaRPr lang="en-US"/>
          </a:p>
        </p:txBody>
      </p:sp>
    </p:spTree>
    <p:extLst>
      <p:ext uri="{BB962C8B-B14F-4D97-AF65-F5344CB8AC3E}">
        <p14:creationId xmlns:p14="http://schemas.microsoft.com/office/powerpoint/2010/main" xmlns="" val="21812953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Infection Control Procedure</a:t>
            </a:r>
            <a:endParaRPr lang="en-US" dirty="0"/>
          </a:p>
        </p:txBody>
      </p:sp>
      <p:sp>
        <p:nvSpPr>
          <p:cNvPr id="2" name="Content Placeholder 1"/>
          <p:cNvSpPr>
            <a:spLocks noGrp="1"/>
          </p:cNvSpPr>
          <p:nvPr>
            <p:ph idx="1"/>
          </p:nvPr>
        </p:nvSpPr>
        <p:spPr/>
        <p:txBody>
          <a:bodyPr>
            <a:normAutofit lnSpcReduction="10000"/>
          </a:bodyPr>
          <a:lstStyle/>
          <a:p>
            <a:r>
              <a:rPr lang="en-US" dirty="0"/>
              <a:t>These precautions include:</a:t>
            </a:r>
          </a:p>
          <a:p>
            <a:pPr lvl="1"/>
            <a:r>
              <a:rPr lang="en-US" dirty="0"/>
              <a:t>Routine use of barriers (such as gloves and/or goggles) when anticipating contact with blood or body fluids</a:t>
            </a:r>
          </a:p>
          <a:p>
            <a:pPr lvl="1"/>
            <a:r>
              <a:rPr lang="en-US" dirty="0"/>
              <a:t>Washing hands and other skin surfaces immediately after contact with blood or body fluids, </a:t>
            </a:r>
            <a:r>
              <a:rPr lang="en-US" dirty="0" smtClean="0"/>
              <a:t>and</a:t>
            </a:r>
          </a:p>
          <a:p>
            <a:pPr marL="393192" lvl="1" indent="0">
              <a:buNone/>
            </a:pPr>
            <a:endParaRPr lang="en-US" dirty="0"/>
          </a:p>
          <a:p>
            <a:pPr lvl="1"/>
            <a:r>
              <a:rPr lang="en-US" dirty="0"/>
              <a:t>Careful handling and disposing of sharp instruments during and after use</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41</a:t>
            </a:fld>
            <a:endParaRPr lang="en-US"/>
          </a:p>
        </p:txBody>
      </p:sp>
    </p:spTree>
    <p:extLst>
      <p:ext uri="{BB962C8B-B14F-4D97-AF65-F5344CB8AC3E}">
        <p14:creationId xmlns:p14="http://schemas.microsoft.com/office/powerpoint/2010/main" xmlns="" val="13854015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Risk Group</a:t>
            </a:r>
            <a:endParaRPr lang="en-US" dirty="0"/>
          </a:p>
        </p:txBody>
      </p:sp>
      <p:sp>
        <p:nvSpPr>
          <p:cNvPr id="2" name="Content Placeholder 1"/>
          <p:cNvSpPr>
            <a:spLocks noGrp="1"/>
          </p:cNvSpPr>
          <p:nvPr>
            <p:ph idx="1"/>
          </p:nvPr>
        </p:nvSpPr>
        <p:spPr/>
        <p:txBody>
          <a:bodyPr/>
          <a:lstStyle/>
          <a:p>
            <a:r>
              <a:rPr lang="en-US" dirty="0"/>
              <a:t>Protocols for Healthcare Workers Exposed to Blood</a:t>
            </a:r>
            <a:endParaRPr lang="en-US" b="1" dirty="0"/>
          </a:p>
          <a:p>
            <a:r>
              <a:rPr lang="en-US" dirty="0"/>
              <a:t>Any healthcare worker who receives a </a:t>
            </a:r>
            <a:r>
              <a:rPr lang="en-US" dirty="0" err="1"/>
              <a:t>needlestick</a:t>
            </a:r>
            <a:r>
              <a:rPr lang="en-US" dirty="0"/>
              <a:t> or other significant exposure to potential HIV, HSV, or HBV infection should follow the employer's protocol, which is based on guidelines issued by the CDC (2005c):</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42</a:t>
            </a:fld>
            <a:endParaRPr lang="en-US"/>
          </a:p>
        </p:txBody>
      </p:sp>
    </p:spTree>
    <p:extLst>
      <p:ext uri="{BB962C8B-B14F-4D97-AF65-F5344CB8AC3E}">
        <p14:creationId xmlns:p14="http://schemas.microsoft.com/office/powerpoint/2010/main" xmlns="" val="35844743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Infection Control Procedure</a:t>
            </a:r>
            <a:endParaRPr lang="en-US" dirty="0"/>
          </a:p>
        </p:txBody>
      </p:sp>
      <p:sp>
        <p:nvSpPr>
          <p:cNvPr id="2" name="Content Placeholder 1"/>
          <p:cNvSpPr>
            <a:spLocks noGrp="1"/>
          </p:cNvSpPr>
          <p:nvPr>
            <p:ph idx="1"/>
          </p:nvPr>
        </p:nvSpPr>
        <p:spPr/>
        <p:txBody>
          <a:bodyPr>
            <a:normAutofit fontScale="55000" lnSpcReduction="20000"/>
          </a:bodyPr>
          <a:lstStyle/>
          <a:p>
            <a:r>
              <a:rPr lang="en-US" dirty="0"/>
              <a:t>Immediately after exposure to blood of a patient</a:t>
            </a:r>
            <a:r>
              <a:rPr lang="en-US" dirty="0" smtClean="0"/>
              <a:t>:</a:t>
            </a:r>
          </a:p>
          <a:p>
            <a:endParaRPr lang="en-US" dirty="0"/>
          </a:p>
          <a:p>
            <a:pPr lvl="0"/>
            <a:r>
              <a:rPr lang="en-US" dirty="0"/>
              <a:t>Wash the affected area(s) with soap and water. Application of antiseptics should not substitute for washing.</a:t>
            </a:r>
          </a:p>
          <a:p>
            <a:pPr lvl="0"/>
            <a:r>
              <a:rPr lang="en-US" dirty="0"/>
              <a:t>Flush splashes to the nose, mouth, or skin with water.</a:t>
            </a:r>
          </a:p>
          <a:p>
            <a:pPr lvl="0"/>
            <a:r>
              <a:rPr lang="en-US" dirty="0"/>
              <a:t>Irrigate eyes with clean water, saline, or sterile </a:t>
            </a:r>
            <a:r>
              <a:rPr lang="en-US" dirty="0" err="1"/>
              <a:t>irrigants</a:t>
            </a:r>
            <a:r>
              <a:rPr lang="en-US" dirty="0"/>
              <a:t>.</a:t>
            </a:r>
          </a:p>
          <a:p>
            <a:pPr lvl="0"/>
            <a:r>
              <a:rPr lang="en-US" dirty="0"/>
              <a:t>Remove any potentially contaminated clothing should as soon as possible.</a:t>
            </a:r>
          </a:p>
          <a:p>
            <a:pPr lvl="0"/>
            <a:r>
              <a:rPr lang="en-US" dirty="0"/>
              <a:t>In the event of a sharps injury, wash the exposed area with soap and water. Do not "milk" or squeeze the wound. There is no evidence that antiseptics such as hydrogen peroxide will reduce the risk of transmission; however, use of antiseptics is not contraindicated. Seek emergency treatment if the wound needs suturing.</a:t>
            </a:r>
          </a:p>
          <a:p>
            <a:pPr lvl="0"/>
            <a:r>
              <a:rPr lang="en-US" dirty="0"/>
              <a:t>For bites or scratch wounds, wash with soap and water and cover with a sterile dressing. All bite wounds should be evaluated by a healthcare professional.</a:t>
            </a:r>
          </a:p>
          <a:p>
            <a:pPr lvl="0"/>
            <a:r>
              <a:rPr lang="en-US" dirty="0"/>
              <a:t>Exposure to urine, feces, vomitus, or sputum is </a:t>
            </a:r>
            <a:r>
              <a:rPr lang="en-US" b="1" dirty="0"/>
              <a:t>not</a:t>
            </a:r>
            <a:r>
              <a:rPr lang="en-US" dirty="0"/>
              <a:t> considered a blood-borne pathogens exposure unless the fluid is visibly contaminated with blood. Follow your employer's procedures for cleaning these fluids.</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43</a:t>
            </a:fld>
            <a:endParaRPr lang="en-US"/>
          </a:p>
        </p:txBody>
      </p:sp>
    </p:spTree>
    <p:extLst>
      <p:ext uri="{BB962C8B-B14F-4D97-AF65-F5344CB8AC3E}">
        <p14:creationId xmlns:p14="http://schemas.microsoft.com/office/powerpoint/2010/main" xmlns="" val="17577809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HIV Testing</a:t>
            </a:r>
            <a:endParaRPr lang="en-US" dirty="0"/>
          </a:p>
        </p:txBody>
      </p:sp>
      <p:sp>
        <p:nvSpPr>
          <p:cNvPr id="2" name="Content Placeholder 1"/>
          <p:cNvSpPr>
            <a:spLocks noGrp="1"/>
          </p:cNvSpPr>
          <p:nvPr>
            <p:ph idx="1"/>
          </p:nvPr>
        </p:nvSpPr>
        <p:spPr/>
        <p:txBody>
          <a:bodyPr>
            <a:normAutofit/>
          </a:bodyPr>
          <a:lstStyle/>
          <a:p>
            <a:r>
              <a:rPr lang="en-US" dirty="0"/>
              <a:t>Most HIV infections are transmitted by people who do not know they are infected. </a:t>
            </a:r>
            <a:endParaRPr lang="en-US" dirty="0" smtClean="0"/>
          </a:p>
          <a:p>
            <a:pPr marL="109728" indent="0">
              <a:buNone/>
            </a:pPr>
            <a:endParaRPr lang="en-US" dirty="0" smtClean="0"/>
          </a:p>
          <a:p>
            <a:r>
              <a:rPr lang="en-US" dirty="0" smtClean="0"/>
              <a:t>Research </a:t>
            </a:r>
            <a:r>
              <a:rPr lang="en-US" dirty="0"/>
              <a:t>shows that people who are unaware of their HIV infection have a transmission rate of almost 11 percent compared with a rate of less than 2 percent in those who know they are HIV-positive. </a:t>
            </a:r>
          </a:p>
        </p:txBody>
      </p:sp>
      <p:sp>
        <p:nvSpPr>
          <p:cNvPr id="3" name="Slide Number Placeholder 2"/>
          <p:cNvSpPr>
            <a:spLocks noGrp="1"/>
          </p:cNvSpPr>
          <p:nvPr>
            <p:ph type="sldNum" sz="quarter" idx="12"/>
          </p:nvPr>
        </p:nvSpPr>
        <p:spPr/>
        <p:txBody>
          <a:bodyPr/>
          <a:lstStyle/>
          <a:p>
            <a:fld id="{69F96BFA-E5F3-48D7-8802-868F316FE3D7}" type="slidenum">
              <a:rPr lang="en-US" smtClean="0"/>
              <a:pPr/>
              <a:t>44</a:t>
            </a:fld>
            <a:endParaRPr lang="en-US"/>
          </a:p>
        </p:txBody>
      </p:sp>
    </p:spTree>
    <p:extLst>
      <p:ext uri="{BB962C8B-B14F-4D97-AF65-F5344CB8AC3E}">
        <p14:creationId xmlns:p14="http://schemas.microsoft.com/office/powerpoint/2010/main" xmlns="" val="20650184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Consent</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The Florida Legislature in 1998 amended the Omnibus AIDS Act to streamline HIV testing procedures done outside county health departments, at registered testing sites, and with pregnant women. </a:t>
            </a:r>
            <a:endParaRPr lang="en-US" dirty="0" smtClean="0"/>
          </a:p>
          <a:p>
            <a:r>
              <a:rPr lang="en-US" dirty="0" smtClean="0"/>
              <a:t>The </a:t>
            </a:r>
            <a:r>
              <a:rPr lang="en-US" dirty="0"/>
              <a:t>goal was to encourage </a:t>
            </a:r>
            <a:r>
              <a:rPr lang="en-US" dirty="0" smtClean="0"/>
              <a:t>offering HIV </a:t>
            </a:r>
            <a:r>
              <a:rPr lang="en-US" dirty="0"/>
              <a:t>testing as a routine part of primary healthcare. The streamlined process no longer requires pre-test counseling or face-to-face post-test counseling sessions; however, it is recommended that providers still conduct counseling  sessions with those who have tested positive or those testing negative that are at high risk.</a:t>
            </a:r>
            <a:br>
              <a:rPr lang="en-US" dirty="0"/>
            </a:br>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Consent</a:t>
            </a:r>
            <a:endParaRPr lang="en-US" dirty="0"/>
          </a:p>
        </p:txBody>
      </p:sp>
      <p:sp>
        <p:nvSpPr>
          <p:cNvPr id="3" name="Content Placeholder 2"/>
          <p:cNvSpPr>
            <a:spLocks noGrp="1"/>
          </p:cNvSpPr>
          <p:nvPr>
            <p:ph idx="1"/>
          </p:nvPr>
        </p:nvSpPr>
        <p:spPr/>
        <p:txBody>
          <a:bodyPr>
            <a:normAutofit/>
          </a:bodyPr>
          <a:lstStyle/>
          <a:p>
            <a:r>
              <a:rPr lang="en-US" dirty="0"/>
              <a:t>Florida law, with few exceptions, requires those who perform HIV tests to:</a:t>
            </a:r>
          </a:p>
          <a:p>
            <a:pPr lvl="2"/>
            <a:r>
              <a:rPr lang="en-US" dirty="0" smtClean="0"/>
              <a:t>Obtain </a:t>
            </a:r>
            <a:r>
              <a:rPr lang="en-US" dirty="0"/>
              <a:t>informed consent.</a:t>
            </a:r>
          </a:p>
          <a:p>
            <a:pPr lvl="2">
              <a:buNone/>
            </a:pPr>
            <a:r>
              <a:rPr lang="en-US" dirty="0"/>
              <a:t>   </a:t>
            </a:r>
            <a:r>
              <a:rPr lang="en-US" dirty="0" smtClean="0"/>
              <a:t>Confirm </a:t>
            </a:r>
            <a:r>
              <a:rPr lang="en-US" dirty="0"/>
              <a:t>positive preliminary results with a supplemental </a:t>
            </a:r>
            <a:r>
              <a:rPr lang="en-US" dirty="0" smtClean="0"/>
              <a:t>or corroborating </a:t>
            </a:r>
            <a:r>
              <a:rPr lang="en-US" dirty="0"/>
              <a:t>test before notifying the tested individual of the results.</a:t>
            </a:r>
          </a:p>
          <a:p>
            <a:pPr lvl="2"/>
            <a:r>
              <a:rPr lang="en-US" dirty="0"/>
              <a:t> </a:t>
            </a:r>
            <a:r>
              <a:rPr lang="en-US" dirty="0" smtClean="0"/>
              <a:t>Make </a:t>
            </a:r>
            <a:r>
              <a:rPr lang="en-US" dirty="0"/>
              <a:t>every reasonable effort to notify the test subject of the test results. This may require notifying the County Health Department if the subject has left and is not readily available.</a:t>
            </a:r>
          </a:p>
          <a:p>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a:t>
            </a:r>
            <a:endParaRPr lang="en-US" dirty="0"/>
          </a:p>
        </p:txBody>
      </p:sp>
      <p:sp>
        <p:nvSpPr>
          <p:cNvPr id="3" name="Content Placeholder 2"/>
          <p:cNvSpPr>
            <a:spLocks noGrp="1"/>
          </p:cNvSpPr>
          <p:nvPr>
            <p:ph idx="1"/>
          </p:nvPr>
        </p:nvSpPr>
        <p:spPr/>
        <p:txBody>
          <a:bodyPr>
            <a:normAutofit fontScale="47500" lnSpcReduction="20000"/>
          </a:bodyPr>
          <a:lstStyle/>
          <a:p>
            <a:r>
              <a:rPr lang="en-US" dirty="0"/>
              <a:t>In Florida, Informed consent is not required in the following </a:t>
            </a:r>
            <a:r>
              <a:rPr lang="en-US" dirty="0" smtClean="0"/>
              <a:t>situations:</a:t>
            </a:r>
          </a:p>
          <a:p>
            <a:endParaRPr lang="en-US" dirty="0" smtClean="0"/>
          </a:p>
          <a:p>
            <a:pPr lvl="1"/>
            <a:r>
              <a:rPr lang="en-US" sz="3300" dirty="0" smtClean="0"/>
              <a:t>When </a:t>
            </a:r>
            <a:r>
              <a:rPr lang="en-US" sz="3300" dirty="0"/>
              <a:t>mandated by a court order.</a:t>
            </a:r>
          </a:p>
          <a:p>
            <a:pPr lvl="1"/>
            <a:r>
              <a:rPr lang="en-US" sz="3300" dirty="0" smtClean="0"/>
              <a:t>When </a:t>
            </a:r>
            <a:r>
              <a:rPr lang="en-US" sz="3300" dirty="0"/>
              <a:t>the state or federal law requires a person convicted of prostitution be tested for sexually transmitted disease or testing by a medical examiner.</a:t>
            </a:r>
          </a:p>
          <a:p>
            <a:pPr lvl="1"/>
            <a:r>
              <a:rPr lang="en-US" sz="3300" dirty="0" smtClean="0"/>
              <a:t>Whenever </a:t>
            </a:r>
            <a:r>
              <a:rPr lang="en-US" sz="3300" dirty="0"/>
              <a:t>there is a transfer of human tissues for donations or an autopsy.</a:t>
            </a:r>
          </a:p>
          <a:p>
            <a:pPr lvl="1"/>
            <a:r>
              <a:rPr lang="en-US" sz="3300" dirty="0" smtClean="0"/>
              <a:t>When </a:t>
            </a:r>
            <a:r>
              <a:rPr lang="en-US" sz="3300" dirty="0"/>
              <a:t>the client is unable to give consent and a bona fide medical</a:t>
            </a:r>
            <a:br>
              <a:rPr lang="en-US" sz="3300" dirty="0"/>
            </a:br>
            <a:r>
              <a:rPr lang="en-US" sz="3300" dirty="0"/>
              <a:t>Emergency has occurred in which a medical diagnosis and treatment course is needed.</a:t>
            </a:r>
          </a:p>
          <a:p>
            <a:pPr lvl="1"/>
            <a:r>
              <a:rPr lang="en-US" sz="3300" dirty="0" smtClean="0"/>
              <a:t>At </a:t>
            </a:r>
            <a:r>
              <a:rPr lang="en-US" sz="3300" dirty="0"/>
              <a:t>the request of the victim in a sexual battery case.</a:t>
            </a:r>
          </a:p>
          <a:p>
            <a:pPr lvl="1"/>
            <a:r>
              <a:rPr lang="en-US" sz="3300" dirty="0" smtClean="0"/>
              <a:t>If </a:t>
            </a:r>
            <a:r>
              <a:rPr lang="en-US" sz="3300" dirty="0"/>
              <a:t>a significant exposure has occurred and blood was obtained prior to the exposure for some other purpose or during the course of treatment for the medical emergency.</a:t>
            </a:r>
          </a:p>
          <a:p>
            <a:pPr lvl="1"/>
            <a:r>
              <a:rPr lang="en-US" sz="3300" dirty="0" smtClean="0"/>
              <a:t>For </a:t>
            </a:r>
            <a:r>
              <a:rPr lang="en-US" sz="3300" dirty="0"/>
              <a:t>epidemiological research when the test subject remains unknown and cannot be retrieved by the researcher. Testing must be consistent with institutional review boards</a:t>
            </a:r>
            <a:r>
              <a:rPr lang="en-US" sz="3300" dirty="0" smtClean="0"/>
              <a:t>.</a:t>
            </a:r>
          </a:p>
          <a:p>
            <a:pPr lvl="1"/>
            <a:r>
              <a:rPr lang="en-US" sz="3300" dirty="0"/>
              <a:t>For the medical diagnosis of an acute illness if in the physician’s judgment he/she thinks that obtaining informed consent would be detrimental to the client.</a:t>
            </a:r>
          </a:p>
          <a:p>
            <a:endParaRPr lang="en-US" dirty="0" smtClean="0"/>
          </a:p>
        </p:txBody>
      </p:sp>
      <p:sp>
        <p:nvSpPr>
          <p:cNvPr id="4" name="Slide Number Placeholder 3"/>
          <p:cNvSpPr>
            <a:spLocks noGrp="1"/>
          </p:cNvSpPr>
          <p:nvPr>
            <p:ph type="sldNum" sz="quarter" idx="12"/>
          </p:nvPr>
        </p:nvSpPr>
        <p:spPr/>
        <p:txBody>
          <a:bodyPr/>
          <a:lstStyle/>
          <a:p>
            <a:fld id="{69F96BFA-E5F3-48D7-8802-868F316FE3D7}"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Obtaining Consent</a:t>
            </a:r>
            <a:endParaRPr lang="en-US" dirty="0"/>
          </a:p>
        </p:txBody>
      </p:sp>
      <p:sp>
        <p:nvSpPr>
          <p:cNvPr id="2" name="Content Placeholder 1"/>
          <p:cNvSpPr>
            <a:spLocks noGrp="1"/>
          </p:cNvSpPr>
          <p:nvPr>
            <p:ph idx="1"/>
          </p:nvPr>
        </p:nvSpPr>
        <p:spPr/>
        <p:txBody>
          <a:bodyPr/>
          <a:lstStyle/>
          <a:p>
            <a:r>
              <a:rPr lang="en-US" dirty="0"/>
              <a:t>Before anyone can be tested for HIV in Florida, they must explicitly consent to be tested. Testing without informed consent can result in disciplinary action by a healthcare provider's licensing board, fines, suspension or revocation of license, and civil liability for negligence and invasion of privacy.</a:t>
            </a:r>
          </a:p>
        </p:txBody>
      </p:sp>
      <p:sp>
        <p:nvSpPr>
          <p:cNvPr id="3" name="Slide Number Placeholder 2"/>
          <p:cNvSpPr>
            <a:spLocks noGrp="1"/>
          </p:cNvSpPr>
          <p:nvPr>
            <p:ph type="sldNum" sz="quarter" idx="12"/>
          </p:nvPr>
        </p:nvSpPr>
        <p:spPr/>
        <p:txBody>
          <a:bodyPr/>
          <a:lstStyle/>
          <a:p>
            <a:fld id="{69F96BFA-E5F3-48D7-8802-868F316FE3D7}" type="slidenum">
              <a:rPr lang="en-US" smtClean="0"/>
              <a:pPr/>
              <a:t>48</a:t>
            </a:fld>
            <a:endParaRPr lang="en-US"/>
          </a:p>
        </p:txBody>
      </p:sp>
    </p:spTree>
    <p:extLst>
      <p:ext uri="{BB962C8B-B14F-4D97-AF65-F5344CB8AC3E}">
        <p14:creationId xmlns:p14="http://schemas.microsoft.com/office/powerpoint/2010/main" xmlns="" val="19527955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Obtaining Consent</a:t>
            </a:r>
            <a:endParaRPr lang="en-US" dirty="0"/>
          </a:p>
        </p:txBody>
      </p:sp>
      <p:sp>
        <p:nvSpPr>
          <p:cNvPr id="2" name="Content Placeholder 1"/>
          <p:cNvSpPr>
            <a:spLocks noGrp="1"/>
          </p:cNvSpPr>
          <p:nvPr>
            <p:ph idx="1"/>
          </p:nvPr>
        </p:nvSpPr>
        <p:spPr/>
        <p:txBody>
          <a:bodyPr>
            <a:normAutofit fontScale="62500" lnSpcReduction="20000"/>
          </a:bodyPr>
          <a:lstStyle/>
          <a:p>
            <a:r>
              <a:rPr lang="en-US" dirty="0"/>
              <a:t>A general consent to draw a patient's blood and run unspecified tests </a:t>
            </a:r>
            <a:r>
              <a:rPr lang="en-US" b="1" dirty="0"/>
              <a:t>does not</a:t>
            </a:r>
            <a:r>
              <a:rPr lang="en-US" dirty="0"/>
              <a:t> meet the Florida criteria of informed consent for HIV testing. The healthcare provider must explain the HIV test in a manner appropriate to the age, mental capacity, and language skill of the subject. The explanation should include the following information (Department of Health Rule 64D-2.004, F.A.C</a:t>
            </a:r>
            <a:r>
              <a:rPr lang="en-US" dirty="0" smtClean="0"/>
              <a:t>):</a:t>
            </a:r>
          </a:p>
          <a:p>
            <a:pPr marL="109728" indent="0">
              <a:buNone/>
            </a:pPr>
            <a:endParaRPr lang="en-US" dirty="0"/>
          </a:p>
          <a:p>
            <a:pPr lvl="1"/>
            <a:r>
              <a:rPr lang="en-US" dirty="0"/>
              <a:t>That an HIV test is a test to determine if an individual is infected with the virus that causes AIDS</a:t>
            </a:r>
          </a:p>
          <a:p>
            <a:pPr lvl="1"/>
            <a:r>
              <a:rPr lang="en-US" dirty="0"/>
              <a:t>The potential uses and limitations of the test</a:t>
            </a:r>
          </a:p>
          <a:p>
            <a:pPr lvl="1"/>
            <a:r>
              <a:rPr lang="en-US" dirty="0"/>
              <a:t>The procedures to be followed</a:t>
            </a:r>
          </a:p>
          <a:p>
            <a:pPr lvl="1"/>
            <a:r>
              <a:rPr lang="en-US" dirty="0"/>
              <a:t>That HIV testing is voluntary and consent to be tested can be withdrawn at any time prior to testing</a:t>
            </a:r>
          </a:p>
          <a:p>
            <a:pPr lvl="1"/>
            <a:r>
              <a:rPr lang="en-US" dirty="0"/>
              <a:t>That if the test results are positive, that is, if the results show that the person is infected with HIV, the provider is required to report the test subject's name to the local county health department</a:t>
            </a:r>
          </a:p>
        </p:txBody>
      </p:sp>
      <p:sp>
        <p:nvSpPr>
          <p:cNvPr id="3" name="Slide Number Placeholder 2"/>
          <p:cNvSpPr>
            <a:spLocks noGrp="1"/>
          </p:cNvSpPr>
          <p:nvPr>
            <p:ph type="sldNum" sz="quarter" idx="12"/>
          </p:nvPr>
        </p:nvSpPr>
        <p:spPr/>
        <p:txBody>
          <a:bodyPr/>
          <a:lstStyle/>
          <a:p>
            <a:fld id="{69F96BFA-E5F3-48D7-8802-868F316FE3D7}" type="slidenum">
              <a:rPr lang="en-US" smtClean="0"/>
              <a:pPr/>
              <a:t>49</a:t>
            </a:fld>
            <a:endParaRPr lang="en-US"/>
          </a:p>
        </p:txBody>
      </p:sp>
    </p:spTree>
    <p:extLst>
      <p:ext uri="{BB962C8B-B14F-4D97-AF65-F5344CB8AC3E}">
        <p14:creationId xmlns:p14="http://schemas.microsoft.com/office/powerpoint/2010/main" xmlns="" val="4041056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Global Pandemic</a:t>
            </a:r>
            <a:endParaRPr lang="en-US" dirty="0"/>
          </a:p>
        </p:txBody>
      </p:sp>
      <p:sp>
        <p:nvSpPr>
          <p:cNvPr id="2" name="Content Placeholder 1"/>
          <p:cNvSpPr>
            <a:spLocks noGrp="1"/>
          </p:cNvSpPr>
          <p:nvPr>
            <p:ph idx="1"/>
          </p:nvPr>
        </p:nvSpPr>
        <p:spPr/>
        <p:txBody>
          <a:bodyPr>
            <a:normAutofit/>
          </a:bodyPr>
          <a:lstStyle/>
          <a:p>
            <a:r>
              <a:rPr lang="en-US" dirty="0" smtClean="0"/>
              <a:t>Almost all (95%) of the newly infected people live in the developing world, particularly southern Africa. The majority are young adults, many of whom do not know they are infected. This disease is the leading cause of death in southern Africa. Worldwide, AIDS is the leading cause of death and lost years of productive life for adults ages 15 to 59 (UNAIDS, 2009).</a:t>
            </a:r>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b="0" dirty="0" smtClean="0">
                <a:effectLst/>
              </a:rPr>
              <a:t/>
            </a:r>
            <a:br>
              <a:rPr lang="en-US" b="0" dirty="0" smtClean="0">
                <a:effectLst/>
              </a:rPr>
            </a:br>
            <a:r>
              <a:rPr lang="en-US" b="0" dirty="0" smtClean="0">
                <a:effectLst/>
              </a:rPr>
              <a:t>AIDS </a:t>
            </a:r>
            <a:r>
              <a:rPr lang="en-US" b="0" dirty="0">
                <a:effectLst/>
              </a:rPr>
              <a:t>DIAGNOSIS AND TREATMENT</a:t>
            </a:r>
            <a:r>
              <a:rPr lang="en-US" dirty="0">
                <a:effectLst/>
              </a:rPr>
              <a:t/>
            </a:r>
            <a:br>
              <a:rPr lang="en-US" dirty="0">
                <a:effectLst/>
              </a:rPr>
            </a:br>
            <a:endParaRPr lang="en-US" dirty="0"/>
          </a:p>
        </p:txBody>
      </p:sp>
      <p:sp>
        <p:nvSpPr>
          <p:cNvPr id="2" name="Content Placeholder 1"/>
          <p:cNvSpPr>
            <a:spLocks noGrp="1"/>
          </p:cNvSpPr>
          <p:nvPr>
            <p:ph idx="1"/>
          </p:nvPr>
        </p:nvSpPr>
        <p:spPr/>
        <p:txBody>
          <a:bodyPr>
            <a:normAutofit fontScale="92500" lnSpcReduction="10000"/>
          </a:bodyPr>
          <a:lstStyle/>
          <a:p>
            <a:r>
              <a:rPr lang="en-US" dirty="0"/>
              <a:t>The trajectory between infection with HIV and the development of full-blown AIDS can be steep or gradual and may take as long as a decade or more</a:t>
            </a:r>
            <a:r>
              <a:rPr lang="en-US" dirty="0" smtClean="0"/>
              <a:t>.</a:t>
            </a:r>
          </a:p>
          <a:p>
            <a:r>
              <a:rPr lang="en-US" dirty="0" smtClean="0"/>
              <a:t> </a:t>
            </a:r>
            <a:r>
              <a:rPr lang="en-US" dirty="0"/>
              <a:t>If the infection is untreated, the average time from HIV infection to death is 10 to 12 years. However, early detection and appropriate medical treatment may result in longer lives for those infected and reduced rates of HIV transmission.</a:t>
            </a:r>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50</a:t>
            </a:fld>
            <a:endParaRPr lang="en-US"/>
          </a:p>
        </p:txBody>
      </p:sp>
    </p:spTree>
    <p:extLst>
      <p:ext uri="{BB962C8B-B14F-4D97-AF65-F5344CB8AC3E}">
        <p14:creationId xmlns:p14="http://schemas.microsoft.com/office/powerpoint/2010/main" xmlns="" val="41088484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b="0" dirty="0">
                <a:effectLst/>
              </a:rPr>
              <a:t>Stages of </a:t>
            </a:r>
            <a:r>
              <a:rPr lang="en-US" b="0" dirty="0" smtClean="0">
                <a:effectLst/>
              </a:rPr>
              <a:t>HIV/AIDS</a:t>
            </a:r>
            <a:endParaRPr lang="en-US" dirty="0"/>
          </a:p>
        </p:txBody>
      </p:sp>
      <p:sp>
        <p:nvSpPr>
          <p:cNvPr id="2" name="Content Placeholder 1"/>
          <p:cNvSpPr>
            <a:spLocks noGrp="1"/>
          </p:cNvSpPr>
          <p:nvPr>
            <p:ph idx="1"/>
          </p:nvPr>
        </p:nvSpPr>
        <p:spPr/>
        <p:txBody>
          <a:bodyPr>
            <a:normAutofit lnSpcReduction="10000"/>
          </a:bodyPr>
          <a:lstStyle/>
          <a:p>
            <a:pPr marL="109728" lvl="0" indent="0">
              <a:buNone/>
            </a:pPr>
            <a:r>
              <a:rPr lang="en-US" b="1" dirty="0" smtClean="0"/>
              <a:t>1.  Viral </a:t>
            </a:r>
            <a:r>
              <a:rPr lang="en-US" b="1" dirty="0"/>
              <a:t>transmission:</a:t>
            </a:r>
            <a:r>
              <a:rPr lang="en-US" dirty="0"/>
              <a:t> </a:t>
            </a:r>
            <a:endParaRPr lang="en-US" dirty="0" smtClean="0"/>
          </a:p>
          <a:p>
            <a:pPr marL="603504" lvl="2" indent="0">
              <a:buNone/>
            </a:pPr>
            <a:r>
              <a:rPr lang="en-US" dirty="0" smtClean="0"/>
              <a:t>the </a:t>
            </a:r>
            <a:r>
              <a:rPr lang="en-US" dirty="0"/>
              <a:t>initial infection with HIV, also called </a:t>
            </a:r>
            <a:r>
              <a:rPr lang="en-US" i="1" dirty="0"/>
              <a:t>acute HIV infection</a:t>
            </a:r>
            <a:r>
              <a:rPr lang="en-US" dirty="0"/>
              <a:t>. Persons may become infectious to others within days of transmission and before any symptoms appear. Once infected, a person is always infectious to others. During acute HIV infection, high levels of virus circulate in the bloodstream. Symptoms are nonspecific and may include fever, swollen lymph glands, rash, fatigue, and sore throat. This is sometimes </a:t>
            </a:r>
            <a:r>
              <a:rPr lang="en-US" dirty="0" err="1"/>
              <a:t>called</a:t>
            </a:r>
            <a:r>
              <a:rPr lang="en-US" i="1" dirty="0" err="1"/>
              <a:t>seroconversion</a:t>
            </a:r>
            <a:r>
              <a:rPr lang="en-US" i="1" dirty="0"/>
              <a:t> syndrome</a:t>
            </a:r>
            <a:r>
              <a:rPr lang="en-US" dirty="0"/>
              <a:t> or </a:t>
            </a:r>
            <a:r>
              <a:rPr lang="en-US" i="1" dirty="0" err="1"/>
              <a:t>seroconversion</a:t>
            </a:r>
            <a:r>
              <a:rPr lang="en-US" i="1" dirty="0"/>
              <a:t> sickness</a:t>
            </a:r>
            <a:r>
              <a:rPr lang="en-US" dirty="0"/>
              <a:t>. Initial symptoms resolve in a few weeks but the person remains infectious for life.</a:t>
            </a:r>
          </a:p>
        </p:txBody>
      </p:sp>
      <p:sp>
        <p:nvSpPr>
          <p:cNvPr id="3" name="Slide Number Placeholder 2"/>
          <p:cNvSpPr>
            <a:spLocks noGrp="1"/>
          </p:cNvSpPr>
          <p:nvPr>
            <p:ph type="sldNum" sz="quarter" idx="12"/>
          </p:nvPr>
        </p:nvSpPr>
        <p:spPr/>
        <p:txBody>
          <a:bodyPr/>
          <a:lstStyle/>
          <a:p>
            <a:fld id="{69F96BFA-E5F3-48D7-8802-868F316FE3D7}" type="slidenum">
              <a:rPr lang="en-US" smtClean="0"/>
              <a:pPr/>
              <a:t>51</a:t>
            </a:fld>
            <a:endParaRPr lang="en-US"/>
          </a:p>
        </p:txBody>
      </p:sp>
    </p:spTree>
    <p:extLst>
      <p:ext uri="{BB962C8B-B14F-4D97-AF65-F5344CB8AC3E}">
        <p14:creationId xmlns:p14="http://schemas.microsoft.com/office/powerpoint/2010/main" xmlns="" val="39005580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Stages of HIV/AIDS</a:t>
            </a:r>
            <a:endParaRPr lang="en-US" dirty="0"/>
          </a:p>
        </p:txBody>
      </p:sp>
      <p:sp>
        <p:nvSpPr>
          <p:cNvPr id="2" name="Content Placeholder 1"/>
          <p:cNvSpPr>
            <a:spLocks noGrp="1"/>
          </p:cNvSpPr>
          <p:nvPr>
            <p:ph idx="1"/>
          </p:nvPr>
        </p:nvSpPr>
        <p:spPr/>
        <p:txBody>
          <a:bodyPr/>
          <a:lstStyle/>
          <a:p>
            <a:pPr marL="624078" indent="-514350">
              <a:buAutoNum type="arabicPeriod" startAt="2"/>
            </a:pPr>
            <a:r>
              <a:rPr lang="en-US" b="1" dirty="0" err="1" smtClean="0"/>
              <a:t>Seroconversion</a:t>
            </a:r>
            <a:r>
              <a:rPr lang="en-US" b="1" dirty="0"/>
              <a:t>:</a:t>
            </a:r>
            <a:r>
              <a:rPr lang="en-US" dirty="0"/>
              <a:t> </a:t>
            </a:r>
            <a:endParaRPr lang="en-US" dirty="0" smtClean="0"/>
          </a:p>
          <a:p>
            <a:pPr marL="109728" indent="0">
              <a:buNone/>
            </a:pPr>
            <a:endParaRPr lang="en-US" dirty="0" smtClean="0"/>
          </a:p>
          <a:p>
            <a:pPr marL="109728" indent="0">
              <a:buNone/>
            </a:pPr>
            <a:r>
              <a:rPr lang="en-US" dirty="0" smtClean="0"/>
              <a:t>the </a:t>
            </a:r>
            <a:r>
              <a:rPr lang="en-US" dirty="0"/>
              <a:t>time period from infection to the production of antibodies detectable on an HIV test, usually within 3 to 6 months of </a:t>
            </a:r>
            <a:r>
              <a:rPr lang="en-US" dirty="0" smtClean="0"/>
              <a:t>transmission.</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52</a:t>
            </a:fld>
            <a:endParaRPr lang="en-US"/>
          </a:p>
        </p:txBody>
      </p:sp>
    </p:spTree>
    <p:extLst>
      <p:ext uri="{BB962C8B-B14F-4D97-AF65-F5344CB8AC3E}">
        <p14:creationId xmlns:p14="http://schemas.microsoft.com/office/powerpoint/2010/main" xmlns="" val="13567943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Stages of HIV/AIDS</a:t>
            </a:r>
          </a:p>
        </p:txBody>
      </p:sp>
      <p:sp>
        <p:nvSpPr>
          <p:cNvPr id="2" name="Content Placeholder 1"/>
          <p:cNvSpPr>
            <a:spLocks noGrp="1"/>
          </p:cNvSpPr>
          <p:nvPr>
            <p:ph idx="1"/>
          </p:nvPr>
        </p:nvSpPr>
        <p:spPr/>
        <p:txBody>
          <a:bodyPr/>
          <a:lstStyle/>
          <a:p>
            <a:pPr marL="624078" indent="-514350">
              <a:buAutoNum type="arabicPeriod" startAt="3"/>
            </a:pPr>
            <a:r>
              <a:rPr lang="en-US" b="1" dirty="0" smtClean="0"/>
              <a:t>Asymptomatic </a:t>
            </a:r>
            <a:r>
              <a:rPr lang="en-US" b="1" dirty="0"/>
              <a:t>HIV infection:</a:t>
            </a:r>
            <a:r>
              <a:rPr lang="en-US" dirty="0"/>
              <a:t> </a:t>
            </a:r>
            <a:endParaRPr lang="en-US" dirty="0" smtClean="0"/>
          </a:p>
          <a:p>
            <a:pPr marL="109728" indent="0">
              <a:buNone/>
            </a:pPr>
            <a:r>
              <a:rPr lang="en-US" dirty="0" smtClean="0"/>
              <a:t>a </a:t>
            </a:r>
            <a:r>
              <a:rPr lang="en-US" dirty="0"/>
              <a:t>variable time period, sometimes 10 years or longer, during which an HIV-infected person has no noticeable signs or symptoms and appears healthy, but can transmit the virus to others. Unless tested for HIV, the person will not be aware </a:t>
            </a:r>
            <a:r>
              <a:rPr lang="en-US" dirty="0" smtClean="0"/>
              <a:t>of being infected.</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53</a:t>
            </a:fld>
            <a:endParaRPr lang="en-US"/>
          </a:p>
        </p:txBody>
      </p:sp>
    </p:spTree>
    <p:extLst>
      <p:ext uri="{BB962C8B-B14F-4D97-AF65-F5344CB8AC3E}">
        <p14:creationId xmlns:p14="http://schemas.microsoft.com/office/powerpoint/2010/main" xmlns="" val="8295894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Stages of HIV/AIDS</a:t>
            </a:r>
          </a:p>
        </p:txBody>
      </p:sp>
      <p:sp>
        <p:nvSpPr>
          <p:cNvPr id="2" name="Content Placeholder 1"/>
          <p:cNvSpPr>
            <a:spLocks noGrp="1"/>
          </p:cNvSpPr>
          <p:nvPr>
            <p:ph idx="1"/>
          </p:nvPr>
        </p:nvSpPr>
        <p:spPr/>
        <p:txBody>
          <a:bodyPr>
            <a:normAutofit fontScale="92500" lnSpcReduction="10000"/>
          </a:bodyPr>
          <a:lstStyle/>
          <a:p>
            <a:pPr marL="624078" lvl="0" indent="-514350">
              <a:buAutoNum type="arabicPeriod" startAt="4"/>
            </a:pPr>
            <a:r>
              <a:rPr lang="en-US" sz="2800" b="1" dirty="0" smtClean="0"/>
              <a:t>Symptomatic </a:t>
            </a:r>
            <a:r>
              <a:rPr lang="en-US" sz="2800" b="1" dirty="0"/>
              <a:t>HIV infection:</a:t>
            </a:r>
            <a:r>
              <a:rPr lang="en-US" sz="2800" dirty="0"/>
              <a:t> </a:t>
            </a:r>
            <a:endParaRPr lang="en-US" sz="2800" dirty="0" smtClean="0"/>
          </a:p>
          <a:p>
            <a:pPr marL="109728" lvl="0" indent="0">
              <a:buNone/>
            </a:pPr>
            <a:r>
              <a:rPr lang="en-US" sz="2800" dirty="0" smtClean="0"/>
              <a:t>the </a:t>
            </a:r>
            <a:r>
              <a:rPr lang="en-US" sz="2800" dirty="0"/>
              <a:t>stage during which noticeable physical </a:t>
            </a:r>
            <a:r>
              <a:rPr lang="en-US" sz="2800" dirty="0" smtClean="0"/>
              <a:t>symptoms </a:t>
            </a:r>
            <a:r>
              <a:rPr lang="en-US" sz="2800" dirty="0"/>
              <a:t>of HIV are present. The most common symptoms include</a:t>
            </a:r>
            <a:r>
              <a:rPr lang="en-US" sz="2800" dirty="0" smtClean="0"/>
              <a:t>:</a:t>
            </a:r>
            <a:endParaRPr lang="en-US" sz="4000" dirty="0"/>
          </a:p>
          <a:p>
            <a:pPr lvl="1"/>
            <a:r>
              <a:rPr lang="en-US" sz="2400" dirty="0"/>
              <a:t>Persistent low-grade fever</a:t>
            </a:r>
            <a:endParaRPr lang="en-US" sz="3600" dirty="0"/>
          </a:p>
          <a:p>
            <a:pPr lvl="1"/>
            <a:r>
              <a:rPr lang="en-US" sz="2400" dirty="0"/>
              <a:t>Pronounced weight loss not due to dieting</a:t>
            </a:r>
            <a:endParaRPr lang="en-US" sz="3600" dirty="0"/>
          </a:p>
          <a:p>
            <a:pPr lvl="1"/>
            <a:r>
              <a:rPr lang="en-US" sz="2400" dirty="0"/>
              <a:t>Persistent headaches</a:t>
            </a:r>
            <a:endParaRPr lang="en-US" sz="3600" dirty="0"/>
          </a:p>
          <a:p>
            <a:pPr lvl="1"/>
            <a:r>
              <a:rPr lang="en-US" sz="2400" dirty="0"/>
              <a:t>Diarrhea lasting more than 1 month</a:t>
            </a:r>
            <a:endParaRPr lang="en-US" sz="3600" dirty="0"/>
          </a:p>
          <a:p>
            <a:pPr lvl="1"/>
            <a:r>
              <a:rPr lang="en-US" sz="2400" dirty="0"/>
              <a:t>Difficulty recovering from colds and flu</a:t>
            </a:r>
            <a:endParaRPr lang="en-US" sz="3600" dirty="0"/>
          </a:p>
          <a:p>
            <a:pPr lvl="1"/>
            <a:r>
              <a:rPr lang="en-US" sz="2400" dirty="0"/>
              <a:t>More acute illness than normal</a:t>
            </a:r>
            <a:endParaRPr lang="en-US" sz="3600" dirty="0"/>
          </a:p>
          <a:p>
            <a:pPr lvl="1"/>
            <a:r>
              <a:rPr lang="en-US" sz="2400" dirty="0"/>
              <a:t>Recurrent vaginal yeast infections in women</a:t>
            </a:r>
            <a:endParaRPr lang="en-US" sz="3600" dirty="0"/>
          </a:p>
          <a:p>
            <a:pPr lvl="1"/>
            <a:r>
              <a:rPr lang="en-US" sz="2400" dirty="0"/>
              <a:t>Oral thrush (candidiasis) coating the mouth or tongue</a:t>
            </a:r>
            <a:endParaRPr lang="en-US" sz="3600" dirty="0"/>
          </a:p>
          <a:p>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54</a:t>
            </a:fld>
            <a:endParaRPr lang="en-US"/>
          </a:p>
        </p:txBody>
      </p:sp>
    </p:spTree>
    <p:extLst>
      <p:ext uri="{BB962C8B-B14F-4D97-AF65-F5344CB8AC3E}">
        <p14:creationId xmlns:p14="http://schemas.microsoft.com/office/powerpoint/2010/main" xmlns="" val="27378614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Stages of HIV/AIDS</a:t>
            </a:r>
          </a:p>
        </p:txBody>
      </p:sp>
      <p:sp>
        <p:nvSpPr>
          <p:cNvPr id="2" name="Content Placeholder 1"/>
          <p:cNvSpPr>
            <a:spLocks noGrp="1"/>
          </p:cNvSpPr>
          <p:nvPr>
            <p:ph idx="1"/>
          </p:nvPr>
        </p:nvSpPr>
        <p:spPr/>
        <p:txBody>
          <a:bodyPr>
            <a:normAutofit/>
          </a:bodyPr>
          <a:lstStyle/>
          <a:p>
            <a:pPr marL="624078" lvl="0" indent="-514350">
              <a:buAutoNum type="arabicPeriod" startAt="5"/>
            </a:pPr>
            <a:r>
              <a:rPr lang="en-US" b="1" dirty="0" smtClean="0"/>
              <a:t>AIDS</a:t>
            </a:r>
            <a:r>
              <a:rPr lang="en-US" b="1" dirty="0"/>
              <a:t>:</a:t>
            </a:r>
            <a:r>
              <a:rPr lang="en-US" dirty="0"/>
              <a:t> </a:t>
            </a:r>
            <a:endParaRPr lang="en-US" dirty="0" smtClean="0"/>
          </a:p>
          <a:p>
            <a:pPr marL="109728" lvl="0" indent="0">
              <a:buNone/>
            </a:pPr>
            <a:r>
              <a:rPr lang="en-US" dirty="0" smtClean="0"/>
              <a:t>diagnosis </a:t>
            </a:r>
            <a:r>
              <a:rPr lang="en-US" dirty="0"/>
              <a:t>can be made only by a licensed healthcare provider. The diagnosis is based on the result of HIV-specific blood tests and the person's physical condition. </a:t>
            </a:r>
          </a:p>
        </p:txBody>
      </p:sp>
      <p:sp>
        <p:nvSpPr>
          <p:cNvPr id="3" name="Slide Number Placeholder 2"/>
          <p:cNvSpPr>
            <a:spLocks noGrp="1"/>
          </p:cNvSpPr>
          <p:nvPr>
            <p:ph type="sldNum" sz="quarter" idx="12"/>
          </p:nvPr>
        </p:nvSpPr>
        <p:spPr/>
        <p:txBody>
          <a:bodyPr/>
          <a:lstStyle/>
          <a:p>
            <a:fld id="{69F96BFA-E5F3-48D7-8802-868F316FE3D7}" type="slidenum">
              <a:rPr lang="en-US" smtClean="0"/>
              <a:pPr/>
              <a:t>55</a:t>
            </a:fld>
            <a:endParaRPr lang="en-US"/>
          </a:p>
        </p:txBody>
      </p:sp>
    </p:spTree>
    <p:extLst>
      <p:ext uri="{BB962C8B-B14F-4D97-AF65-F5344CB8AC3E}">
        <p14:creationId xmlns:p14="http://schemas.microsoft.com/office/powerpoint/2010/main" xmlns="" val="35138055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a:t>Presently there is no cure for HIV. Vaccines are under development but are not yet available. Human testing has begun at the University of Massachusetts (Staff, 2004c</a:t>
            </a:r>
            <a:r>
              <a:rPr lang="en-US" dirty="0" smtClean="0"/>
              <a:t>).</a:t>
            </a:r>
          </a:p>
          <a:p>
            <a:r>
              <a:rPr lang="en-US" dirty="0"/>
              <a:t>Current treatment consists of medications to slow down the process of HIV duplication and weakening of the body's immune system. Highly Active Anti-Retroviral Therapy (HAART) is the combination of three or four antiretroviral agents (CDC, </a:t>
            </a:r>
            <a:r>
              <a:rPr lang="en-US" dirty="0" err="1"/>
              <a:t>n.d.b</a:t>
            </a:r>
            <a:r>
              <a:rPr lang="en-US" dirty="0"/>
              <a:t>). The following are a list of medications that may be used in HAART.</a:t>
            </a:r>
          </a:p>
          <a:p>
            <a:endParaRPr lang="en-US" dirty="0"/>
          </a:p>
          <a:p>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56</a:t>
            </a:fld>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a:t>Nucleoside/Nucleotide Reverse Transcriptase Inhibitors (NRTIs)</a:t>
            </a:r>
          </a:p>
          <a:p>
            <a:pPr lvl="2"/>
            <a:r>
              <a:rPr lang="en-US" dirty="0" err="1"/>
              <a:t>Zidovudine</a:t>
            </a:r>
            <a:r>
              <a:rPr lang="en-US" dirty="0"/>
              <a:t> (AZT, ZDV) (</a:t>
            </a:r>
            <a:r>
              <a:rPr lang="en-US" dirty="0" err="1"/>
              <a:t>Retrovir</a:t>
            </a:r>
            <a:r>
              <a:rPr lang="en-US" dirty="0"/>
              <a:t>®)</a:t>
            </a:r>
          </a:p>
          <a:p>
            <a:pPr lvl="2"/>
            <a:r>
              <a:rPr lang="en-US" dirty="0" err="1" smtClean="0"/>
              <a:t>Didanosine</a:t>
            </a:r>
            <a:r>
              <a:rPr lang="en-US" dirty="0" smtClean="0"/>
              <a:t> </a:t>
            </a:r>
            <a:r>
              <a:rPr lang="en-US" dirty="0"/>
              <a:t>(</a:t>
            </a:r>
            <a:r>
              <a:rPr lang="en-US" dirty="0" err="1"/>
              <a:t>ddI</a:t>
            </a:r>
            <a:r>
              <a:rPr lang="en-US" dirty="0"/>
              <a:t>) (</a:t>
            </a:r>
            <a:r>
              <a:rPr lang="en-US" dirty="0" err="1"/>
              <a:t>Videx</a:t>
            </a:r>
            <a:r>
              <a:rPr lang="en-US" dirty="0"/>
              <a:t>®)</a:t>
            </a:r>
          </a:p>
          <a:p>
            <a:pPr lvl="2"/>
            <a:r>
              <a:rPr lang="en-US" dirty="0" err="1" smtClean="0"/>
              <a:t>Lamivudine</a:t>
            </a:r>
            <a:r>
              <a:rPr lang="en-US" dirty="0" smtClean="0"/>
              <a:t> </a:t>
            </a:r>
            <a:r>
              <a:rPr lang="en-US" dirty="0"/>
              <a:t>(3TC) (</a:t>
            </a:r>
            <a:r>
              <a:rPr lang="en-US" dirty="0" err="1"/>
              <a:t>Epivir</a:t>
            </a:r>
            <a:r>
              <a:rPr lang="en-US" dirty="0"/>
              <a:t>®)</a:t>
            </a:r>
          </a:p>
          <a:p>
            <a:pPr lvl="2"/>
            <a:r>
              <a:rPr lang="en-US" dirty="0" err="1" smtClean="0"/>
              <a:t>Stavudine</a:t>
            </a:r>
            <a:r>
              <a:rPr lang="en-US" dirty="0" smtClean="0"/>
              <a:t> </a:t>
            </a:r>
            <a:r>
              <a:rPr lang="en-US" dirty="0"/>
              <a:t>(d4T) (</a:t>
            </a:r>
            <a:r>
              <a:rPr lang="en-US" dirty="0" err="1"/>
              <a:t>Zerit</a:t>
            </a:r>
            <a:r>
              <a:rPr lang="en-US" dirty="0"/>
              <a:t>®)</a:t>
            </a:r>
          </a:p>
          <a:p>
            <a:pPr lvl="2"/>
            <a:r>
              <a:rPr lang="en-US" dirty="0" err="1" smtClean="0"/>
              <a:t>Tenofovir</a:t>
            </a:r>
            <a:r>
              <a:rPr lang="en-US" dirty="0" smtClean="0"/>
              <a:t> </a:t>
            </a:r>
            <a:r>
              <a:rPr lang="en-US" dirty="0"/>
              <a:t>(</a:t>
            </a:r>
            <a:r>
              <a:rPr lang="en-US" dirty="0" err="1"/>
              <a:t>Viread</a:t>
            </a:r>
            <a:r>
              <a:rPr lang="en-US" dirty="0"/>
              <a:t>™)</a:t>
            </a:r>
          </a:p>
          <a:p>
            <a:pPr lvl="2"/>
            <a:r>
              <a:rPr lang="en-US" dirty="0" err="1" smtClean="0"/>
              <a:t>Zalcitabine</a:t>
            </a:r>
            <a:r>
              <a:rPr lang="en-US" dirty="0" smtClean="0"/>
              <a:t> </a:t>
            </a:r>
            <a:r>
              <a:rPr lang="en-US" dirty="0"/>
              <a:t>(</a:t>
            </a:r>
            <a:r>
              <a:rPr lang="en-US" dirty="0" err="1"/>
              <a:t>ddC</a:t>
            </a:r>
            <a:r>
              <a:rPr lang="en-US" dirty="0"/>
              <a:t>) (HIVID®)</a:t>
            </a:r>
          </a:p>
          <a:p>
            <a:pPr lvl="2"/>
            <a:r>
              <a:rPr lang="en-US" dirty="0" err="1" smtClean="0"/>
              <a:t>Abacavir</a:t>
            </a:r>
            <a:r>
              <a:rPr lang="en-US" dirty="0" smtClean="0"/>
              <a:t> </a:t>
            </a:r>
            <a:r>
              <a:rPr lang="en-US" dirty="0"/>
              <a:t>(</a:t>
            </a:r>
            <a:r>
              <a:rPr lang="en-US" dirty="0" err="1"/>
              <a:t>Ziagen</a:t>
            </a:r>
            <a:r>
              <a:rPr lang="en-US" dirty="0"/>
              <a:t>™)</a:t>
            </a:r>
          </a:p>
          <a:p>
            <a:pPr lvl="2"/>
            <a:r>
              <a:rPr lang="en-US" dirty="0" err="1" smtClean="0"/>
              <a:t>Zidovudine</a:t>
            </a:r>
            <a:r>
              <a:rPr lang="en-US" dirty="0" smtClean="0"/>
              <a:t> </a:t>
            </a:r>
            <a:r>
              <a:rPr lang="en-US" dirty="0"/>
              <a:t>+ </a:t>
            </a:r>
            <a:r>
              <a:rPr lang="en-US" dirty="0" err="1"/>
              <a:t>Lamivudine</a:t>
            </a:r>
            <a:r>
              <a:rPr lang="en-US" dirty="0"/>
              <a:t> (</a:t>
            </a:r>
            <a:r>
              <a:rPr lang="en-US" dirty="0" err="1"/>
              <a:t>Combivir</a:t>
            </a:r>
            <a:r>
              <a:rPr lang="en-US" dirty="0"/>
              <a:t>™)</a:t>
            </a:r>
          </a:p>
          <a:p>
            <a:pPr lvl="2"/>
            <a:r>
              <a:rPr lang="en-US" dirty="0" err="1" smtClean="0"/>
              <a:t>Zidovudine</a:t>
            </a:r>
            <a:r>
              <a:rPr lang="en-US" dirty="0" smtClean="0"/>
              <a:t> </a:t>
            </a:r>
            <a:r>
              <a:rPr lang="en-US" dirty="0"/>
              <a:t>+ </a:t>
            </a:r>
            <a:r>
              <a:rPr lang="en-US" dirty="0" err="1"/>
              <a:t>Lamivudine</a:t>
            </a:r>
            <a:r>
              <a:rPr lang="en-US" dirty="0"/>
              <a:t> + </a:t>
            </a:r>
            <a:r>
              <a:rPr lang="en-US" dirty="0" err="1"/>
              <a:t>Abacavir</a:t>
            </a:r>
            <a:r>
              <a:rPr lang="en-US" dirty="0"/>
              <a:t> (</a:t>
            </a:r>
            <a:r>
              <a:rPr lang="en-US" dirty="0" err="1"/>
              <a:t>Trizivir</a:t>
            </a:r>
            <a:r>
              <a:rPr lang="en-US" dirty="0"/>
              <a:t>®)</a:t>
            </a:r>
          </a:p>
          <a:p>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Treatments</a:t>
            </a:r>
            <a:endParaRPr lang="en-US" dirty="0"/>
          </a:p>
        </p:txBody>
      </p:sp>
      <p:sp>
        <p:nvSpPr>
          <p:cNvPr id="3" name="Content Placeholder 2"/>
          <p:cNvSpPr>
            <a:spLocks noGrp="1"/>
          </p:cNvSpPr>
          <p:nvPr>
            <p:ph idx="1"/>
          </p:nvPr>
        </p:nvSpPr>
        <p:spPr/>
        <p:txBody>
          <a:bodyPr>
            <a:normAutofit/>
          </a:bodyPr>
          <a:lstStyle/>
          <a:p>
            <a:r>
              <a:rPr lang="en-US" dirty="0"/>
              <a:t>Protease Inhibitors (PIs</a:t>
            </a:r>
            <a:r>
              <a:rPr lang="en-US" dirty="0" smtClean="0"/>
              <a:t>)</a:t>
            </a:r>
          </a:p>
          <a:p>
            <a:pPr>
              <a:buNone/>
            </a:pPr>
            <a:endParaRPr lang="en-US" dirty="0"/>
          </a:p>
          <a:p>
            <a:pPr lvl="2"/>
            <a:r>
              <a:rPr lang="en-US" dirty="0" err="1"/>
              <a:t>Saquinavir</a:t>
            </a:r>
            <a:r>
              <a:rPr lang="en-US" dirty="0"/>
              <a:t> (</a:t>
            </a:r>
            <a:r>
              <a:rPr lang="en-US" dirty="0" err="1"/>
              <a:t>Invirase</a:t>
            </a:r>
            <a:r>
              <a:rPr lang="en-US" dirty="0"/>
              <a:t>™ &amp; </a:t>
            </a:r>
            <a:r>
              <a:rPr lang="en-US" dirty="0" err="1"/>
              <a:t>Fortovase</a:t>
            </a:r>
            <a:r>
              <a:rPr lang="en-US" dirty="0"/>
              <a:t>™)</a:t>
            </a:r>
          </a:p>
          <a:p>
            <a:pPr lvl="2"/>
            <a:r>
              <a:rPr lang="en-US" dirty="0"/>
              <a:t> </a:t>
            </a:r>
            <a:r>
              <a:rPr lang="en-US" dirty="0" err="1" smtClean="0"/>
              <a:t>Ritonavir</a:t>
            </a:r>
            <a:r>
              <a:rPr lang="en-US" dirty="0" smtClean="0"/>
              <a:t> </a:t>
            </a:r>
            <a:r>
              <a:rPr lang="en-US" dirty="0"/>
              <a:t>(</a:t>
            </a:r>
            <a:r>
              <a:rPr lang="en-US" dirty="0" err="1"/>
              <a:t>Norvir</a:t>
            </a:r>
            <a:r>
              <a:rPr lang="en-US" dirty="0"/>
              <a:t>™)</a:t>
            </a:r>
          </a:p>
          <a:p>
            <a:pPr lvl="2"/>
            <a:r>
              <a:rPr lang="en-US" dirty="0"/>
              <a:t> </a:t>
            </a:r>
            <a:r>
              <a:rPr lang="en-US" dirty="0" err="1" smtClean="0"/>
              <a:t>Indinavir</a:t>
            </a:r>
            <a:r>
              <a:rPr lang="en-US" dirty="0" smtClean="0"/>
              <a:t> </a:t>
            </a:r>
            <a:r>
              <a:rPr lang="en-US" dirty="0"/>
              <a:t>(</a:t>
            </a:r>
            <a:r>
              <a:rPr lang="en-US" dirty="0" err="1"/>
              <a:t>Crixivan</a:t>
            </a:r>
            <a:r>
              <a:rPr lang="en-US" dirty="0"/>
              <a:t>®)</a:t>
            </a:r>
          </a:p>
          <a:p>
            <a:pPr lvl="2"/>
            <a:r>
              <a:rPr lang="en-US" dirty="0"/>
              <a:t> </a:t>
            </a:r>
            <a:r>
              <a:rPr lang="en-US" dirty="0" err="1" smtClean="0"/>
              <a:t>Nelfinavir</a:t>
            </a:r>
            <a:r>
              <a:rPr lang="en-US" dirty="0" smtClean="0"/>
              <a:t> </a:t>
            </a:r>
            <a:r>
              <a:rPr lang="en-US" dirty="0"/>
              <a:t>(</a:t>
            </a:r>
            <a:r>
              <a:rPr lang="en-US" dirty="0" err="1"/>
              <a:t>Viracept</a:t>
            </a:r>
            <a:r>
              <a:rPr lang="en-US" dirty="0"/>
              <a:t>®)</a:t>
            </a:r>
          </a:p>
          <a:p>
            <a:pPr lvl="2"/>
            <a:r>
              <a:rPr lang="en-US" dirty="0"/>
              <a:t> </a:t>
            </a:r>
            <a:r>
              <a:rPr lang="en-US" dirty="0" err="1" smtClean="0"/>
              <a:t>Amprenavir</a:t>
            </a:r>
            <a:r>
              <a:rPr lang="en-US" dirty="0" smtClean="0"/>
              <a:t> </a:t>
            </a:r>
            <a:r>
              <a:rPr lang="en-US" dirty="0"/>
              <a:t>(</a:t>
            </a:r>
            <a:r>
              <a:rPr lang="en-US" dirty="0" err="1"/>
              <a:t>Agenerase</a:t>
            </a:r>
            <a:r>
              <a:rPr lang="en-US" dirty="0"/>
              <a:t>®)</a:t>
            </a:r>
          </a:p>
          <a:p>
            <a:pPr lvl="2"/>
            <a:r>
              <a:rPr lang="en-US" dirty="0"/>
              <a:t> </a:t>
            </a:r>
            <a:r>
              <a:rPr lang="en-US" dirty="0" err="1" smtClean="0"/>
              <a:t>Ritonavir</a:t>
            </a:r>
            <a:r>
              <a:rPr lang="en-US" dirty="0" smtClean="0"/>
              <a:t>/</a:t>
            </a:r>
            <a:r>
              <a:rPr lang="en-US" dirty="0" err="1" smtClean="0"/>
              <a:t>Lopinavir</a:t>
            </a:r>
            <a:r>
              <a:rPr lang="en-US" dirty="0" smtClean="0"/>
              <a:t> </a:t>
            </a:r>
            <a:r>
              <a:rPr lang="en-US" dirty="0"/>
              <a:t>(</a:t>
            </a:r>
            <a:r>
              <a:rPr lang="en-US" dirty="0" err="1"/>
              <a:t>Kaletra</a:t>
            </a:r>
            <a:r>
              <a:rPr lang="en-US" dirty="0"/>
              <a:t>™)</a:t>
            </a:r>
          </a:p>
          <a:p>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58</a:t>
            </a:fld>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Treatments</a:t>
            </a:r>
            <a:endParaRPr lang="en-US" dirty="0"/>
          </a:p>
        </p:txBody>
      </p:sp>
      <p:sp>
        <p:nvSpPr>
          <p:cNvPr id="3" name="Content Placeholder 2"/>
          <p:cNvSpPr>
            <a:spLocks noGrp="1"/>
          </p:cNvSpPr>
          <p:nvPr>
            <p:ph idx="1"/>
          </p:nvPr>
        </p:nvSpPr>
        <p:spPr/>
        <p:txBody>
          <a:bodyPr/>
          <a:lstStyle/>
          <a:p>
            <a:r>
              <a:rPr lang="en-US" dirty="0"/>
              <a:t>Non-Nucleoside Reverse Transcriptase Inhibitors (NNRTIs</a:t>
            </a:r>
            <a:r>
              <a:rPr lang="en-US" dirty="0" smtClean="0"/>
              <a:t>)</a:t>
            </a:r>
          </a:p>
          <a:p>
            <a:endParaRPr lang="en-US" dirty="0" smtClean="0"/>
          </a:p>
          <a:p>
            <a:pPr lvl="2"/>
            <a:r>
              <a:rPr lang="en-US" dirty="0" err="1"/>
              <a:t>Nevirapine</a:t>
            </a:r>
            <a:r>
              <a:rPr lang="en-US" dirty="0"/>
              <a:t> (</a:t>
            </a:r>
            <a:r>
              <a:rPr lang="en-US" dirty="0" err="1"/>
              <a:t>Viramune</a:t>
            </a:r>
            <a:r>
              <a:rPr lang="en-US" dirty="0"/>
              <a:t>®)</a:t>
            </a:r>
          </a:p>
          <a:p>
            <a:pPr lvl="2"/>
            <a:r>
              <a:rPr lang="en-US" dirty="0"/>
              <a:t> </a:t>
            </a:r>
            <a:r>
              <a:rPr lang="en-US" dirty="0" err="1" smtClean="0"/>
              <a:t>Delavirdine</a:t>
            </a:r>
            <a:r>
              <a:rPr lang="en-US" dirty="0" smtClean="0"/>
              <a:t> </a:t>
            </a:r>
            <a:r>
              <a:rPr lang="en-US" dirty="0"/>
              <a:t>(</a:t>
            </a:r>
            <a:r>
              <a:rPr lang="en-US" dirty="0" err="1"/>
              <a:t>Rescriptor</a:t>
            </a:r>
            <a:r>
              <a:rPr lang="en-US" dirty="0"/>
              <a:t>®)</a:t>
            </a:r>
          </a:p>
          <a:p>
            <a:pPr lvl="2"/>
            <a:r>
              <a:rPr lang="en-US" dirty="0"/>
              <a:t> </a:t>
            </a:r>
            <a:r>
              <a:rPr lang="en-US" dirty="0" err="1" smtClean="0"/>
              <a:t>Efavirenz</a:t>
            </a:r>
            <a:r>
              <a:rPr lang="en-US" dirty="0" smtClean="0"/>
              <a:t> </a:t>
            </a:r>
            <a:r>
              <a:rPr lang="en-US" dirty="0"/>
              <a:t>(</a:t>
            </a:r>
            <a:r>
              <a:rPr lang="en-US" dirty="0" err="1"/>
              <a:t>Sustiva</a:t>
            </a:r>
            <a:r>
              <a:rPr lang="en-US" dirty="0"/>
              <a:t>™)</a:t>
            </a:r>
          </a:p>
          <a:p>
            <a:endParaRPr lang="en-US" dirty="0"/>
          </a:p>
          <a:p>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59</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Global Pandemic (</a:t>
            </a:r>
            <a:r>
              <a:rPr lang="en-US" dirty="0" err="1" smtClean="0"/>
              <a:t>con’t</a:t>
            </a:r>
            <a:r>
              <a:rPr lang="en-US" dirty="0" smtClean="0"/>
              <a:t>)</a:t>
            </a:r>
            <a:endParaRPr lang="en-US" dirty="0"/>
          </a:p>
        </p:txBody>
      </p:sp>
      <p:sp>
        <p:nvSpPr>
          <p:cNvPr id="2" name="Content Placeholder 1"/>
          <p:cNvSpPr>
            <a:spLocks noGrp="1"/>
          </p:cNvSpPr>
          <p:nvPr>
            <p:ph idx="1"/>
          </p:nvPr>
        </p:nvSpPr>
        <p:spPr/>
        <p:txBody>
          <a:bodyPr>
            <a:normAutofit fontScale="85000" lnSpcReduction="20000"/>
          </a:bodyPr>
          <a:lstStyle/>
          <a:p>
            <a:pPr fontAlgn="t"/>
            <a:r>
              <a:rPr lang="en-US" dirty="0" smtClean="0"/>
              <a:t>33.4 million people living with HIV/AIDS</a:t>
            </a:r>
          </a:p>
          <a:p>
            <a:pPr lvl="2" fontAlgn="t"/>
            <a:r>
              <a:rPr lang="en-US" dirty="0" smtClean="0"/>
              <a:t>31.3 million adults (15.7 million women)</a:t>
            </a:r>
          </a:p>
          <a:p>
            <a:pPr lvl="2" fontAlgn="t"/>
            <a:r>
              <a:rPr lang="en-US" dirty="0" smtClean="0"/>
              <a:t>2.1 million children under 15</a:t>
            </a:r>
          </a:p>
          <a:p>
            <a:pPr fontAlgn="t"/>
            <a:r>
              <a:rPr lang="en-US" dirty="0" smtClean="0"/>
              <a:t>More than 30 million dead of AIDS</a:t>
            </a:r>
          </a:p>
          <a:p>
            <a:pPr lvl="2" fontAlgn="t"/>
            <a:r>
              <a:rPr lang="en-US" dirty="0" smtClean="0"/>
              <a:t>24.2 million adults</a:t>
            </a:r>
          </a:p>
          <a:p>
            <a:pPr lvl="2" fontAlgn="t"/>
            <a:r>
              <a:rPr lang="en-US" dirty="0" smtClean="0"/>
              <a:t>5.6 million children under 15</a:t>
            </a:r>
          </a:p>
          <a:p>
            <a:pPr fontAlgn="t"/>
            <a:r>
              <a:rPr lang="en-US" dirty="0" smtClean="0"/>
              <a:t>14 million children orphaned in southern Africa alone</a:t>
            </a:r>
          </a:p>
          <a:p>
            <a:pPr fontAlgn="t"/>
            <a:r>
              <a:rPr lang="en-US" dirty="0" smtClean="0"/>
              <a:t>During the year 2008:</a:t>
            </a:r>
          </a:p>
          <a:p>
            <a:pPr lvl="1" fontAlgn="t"/>
            <a:r>
              <a:rPr lang="en-US" dirty="0" smtClean="0"/>
              <a:t>2.7 million people newly infected with HIV, half between ages 15 and 24</a:t>
            </a:r>
          </a:p>
          <a:p>
            <a:pPr lvl="1" fontAlgn="t"/>
            <a:r>
              <a:rPr lang="en-US" dirty="0" smtClean="0"/>
              <a:t>2.0 million people died of AIDS-related illnesses</a:t>
            </a:r>
          </a:p>
          <a:p>
            <a:pPr lvl="1" fontAlgn="t"/>
            <a:r>
              <a:rPr lang="en-US" dirty="0" smtClean="0"/>
              <a:t>280,000 children under 15 died of AIDS-related illnesses</a:t>
            </a:r>
          </a:p>
          <a:p>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6</a:t>
            </a:fld>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b="0" dirty="0">
                <a:effectLst/>
              </a:rPr>
              <a:t>Antiretroviral Therapy (ART</a:t>
            </a:r>
            <a:r>
              <a:rPr lang="en-US" b="0" dirty="0" smtClean="0">
                <a:effectLst/>
              </a:rPr>
              <a:t>)</a:t>
            </a:r>
            <a:endParaRPr lang="en-US" dirty="0"/>
          </a:p>
        </p:txBody>
      </p:sp>
      <p:sp>
        <p:nvSpPr>
          <p:cNvPr id="2" name="Content Placeholder 1"/>
          <p:cNvSpPr>
            <a:spLocks noGrp="1"/>
          </p:cNvSpPr>
          <p:nvPr>
            <p:ph idx="1"/>
          </p:nvPr>
        </p:nvSpPr>
        <p:spPr/>
        <p:txBody>
          <a:bodyPr/>
          <a:lstStyle/>
          <a:p>
            <a:r>
              <a:rPr lang="en-US" dirty="0"/>
              <a:t>Antiretroviral drugs are administered in "cocktails" of three or more, a treatment referred to as antiretroviral therapy. The primary goal of ART is to reduce HIV-associated morbidity and mortality by suppressing the individual's viral load to below detectable </a:t>
            </a:r>
            <a:r>
              <a:rPr lang="en-US" dirty="0" smtClean="0"/>
              <a:t>levels.</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60</a:t>
            </a:fld>
            <a:endParaRPr lang="en-US"/>
          </a:p>
        </p:txBody>
      </p:sp>
    </p:spTree>
    <p:extLst>
      <p:ext uri="{BB962C8B-B14F-4D97-AF65-F5344CB8AC3E}">
        <p14:creationId xmlns:p14="http://schemas.microsoft.com/office/powerpoint/2010/main" xmlns="" val="4742291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228600"/>
            <a:ext cx="8229600" cy="1143000"/>
          </a:xfrm>
        </p:spPr>
        <p:txBody>
          <a:bodyPr>
            <a:normAutofit fontScale="90000"/>
          </a:bodyPr>
          <a:lstStyle/>
          <a:p>
            <a:r>
              <a:rPr lang="en-US" sz="3600" dirty="0" smtClean="0"/>
              <a:t/>
            </a:r>
            <a:br>
              <a:rPr lang="en-US" sz="3600" dirty="0" smtClean="0"/>
            </a:br>
            <a:r>
              <a:rPr lang="en-US" sz="3600" dirty="0" smtClean="0"/>
              <a:t>Five </a:t>
            </a:r>
            <a:r>
              <a:rPr lang="en-US" sz="3600" dirty="0"/>
              <a:t>major classes of drugs are used to treat HIV/AIDS</a:t>
            </a:r>
            <a:r>
              <a:rPr lang="en-US" dirty="0"/>
              <a:t/>
            </a:r>
            <a:br>
              <a:rPr lang="en-US" dirty="0"/>
            </a:br>
            <a:endParaRPr lang="en-US" dirty="0"/>
          </a:p>
        </p:txBody>
      </p:sp>
      <p:sp>
        <p:nvSpPr>
          <p:cNvPr id="2" name="Content Placeholder 1"/>
          <p:cNvSpPr>
            <a:spLocks noGrp="1"/>
          </p:cNvSpPr>
          <p:nvPr>
            <p:ph idx="1"/>
          </p:nvPr>
        </p:nvSpPr>
        <p:spPr/>
        <p:txBody>
          <a:bodyPr/>
          <a:lstStyle/>
          <a:p>
            <a:pPr marL="624078" lvl="0" indent="-514350">
              <a:buFont typeface="+mj-lt"/>
              <a:buAutoNum type="arabicParenR"/>
            </a:pPr>
            <a:r>
              <a:rPr lang="en-US" dirty="0"/>
              <a:t>Nucleoside/nucleotide reverse transcriptase inhibitors (NRTI)</a:t>
            </a:r>
          </a:p>
          <a:p>
            <a:pPr marL="624078" lvl="0" indent="-514350">
              <a:buFont typeface="+mj-lt"/>
              <a:buAutoNum type="arabicParenR"/>
            </a:pPr>
            <a:r>
              <a:rPr lang="en-US" dirty="0"/>
              <a:t>Non-nucleoside reverse transcriptase inhibitors (NNRTI)</a:t>
            </a:r>
          </a:p>
          <a:p>
            <a:pPr marL="624078" lvl="0" indent="-514350">
              <a:buFont typeface="+mj-lt"/>
              <a:buAutoNum type="arabicParenR"/>
            </a:pPr>
            <a:r>
              <a:rPr lang="en-US" dirty="0"/>
              <a:t>Protease inhibitors (PI)</a:t>
            </a:r>
          </a:p>
          <a:p>
            <a:pPr marL="624078" lvl="0" indent="-514350">
              <a:buFont typeface="+mj-lt"/>
              <a:buAutoNum type="arabicParenR"/>
            </a:pPr>
            <a:r>
              <a:rPr lang="en-US" dirty="0"/>
              <a:t>Entry inhibitors, including fusion inhibitors and CCR5 antagonists*</a:t>
            </a:r>
          </a:p>
          <a:p>
            <a:pPr marL="624078" lvl="0" indent="-514350">
              <a:buFont typeface="+mj-lt"/>
              <a:buAutoNum type="arabicParenR"/>
            </a:pPr>
            <a:r>
              <a:rPr lang="en-US" dirty="0" err="1"/>
              <a:t>Integrase</a:t>
            </a:r>
            <a:r>
              <a:rPr lang="en-US" dirty="0"/>
              <a:t> inhibitors**</a:t>
            </a:r>
          </a:p>
          <a:p>
            <a:pPr marL="624078" indent="-514350">
              <a:buFont typeface="+mj-lt"/>
              <a:buAutoNum type="arabicParenR"/>
            </a:pP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61</a:t>
            </a:fld>
            <a:endParaRPr lang="en-US"/>
          </a:p>
        </p:txBody>
      </p:sp>
    </p:spTree>
    <p:extLst>
      <p:ext uri="{BB962C8B-B14F-4D97-AF65-F5344CB8AC3E}">
        <p14:creationId xmlns:p14="http://schemas.microsoft.com/office/powerpoint/2010/main" xmlns="" val="367312499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Psychosocial Issues</a:t>
            </a:r>
            <a:endParaRPr lang="en-US" dirty="0"/>
          </a:p>
        </p:txBody>
      </p:sp>
      <p:sp>
        <p:nvSpPr>
          <p:cNvPr id="2" name="Content Placeholder 1"/>
          <p:cNvSpPr>
            <a:spLocks noGrp="1"/>
          </p:cNvSpPr>
          <p:nvPr>
            <p:ph idx="1"/>
          </p:nvPr>
        </p:nvSpPr>
        <p:spPr/>
        <p:txBody>
          <a:bodyPr/>
          <a:lstStyle/>
          <a:p>
            <a:r>
              <a:rPr lang="en-US" dirty="0" smtClean="0"/>
              <a:t>Depression</a:t>
            </a:r>
          </a:p>
          <a:p>
            <a:r>
              <a:rPr lang="en-US" dirty="0" smtClean="0"/>
              <a:t>Rejection</a:t>
            </a:r>
          </a:p>
          <a:p>
            <a:r>
              <a:rPr lang="en-US" dirty="0" smtClean="0"/>
              <a:t>Self-esteem</a:t>
            </a:r>
          </a:p>
          <a:p>
            <a:r>
              <a:rPr lang="en-US" dirty="0" smtClean="0"/>
              <a:t>Altered Body Image</a:t>
            </a:r>
          </a:p>
          <a:p>
            <a:r>
              <a:rPr lang="en-US" dirty="0" smtClean="0"/>
              <a:t>Anger</a:t>
            </a:r>
          </a:p>
          <a:p>
            <a:r>
              <a:rPr lang="en-US" dirty="0" smtClean="0"/>
              <a:t>Loss and Grief</a:t>
            </a: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62</a:t>
            </a:fld>
            <a:endParaRPr lang="en-US"/>
          </a:p>
        </p:txBody>
      </p:sp>
    </p:spTree>
    <p:extLst>
      <p:ext uri="{BB962C8B-B14F-4D97-AF65-F5344CB8AC3E}">
        <p14:creationId xmlns:p14="http://schemas.microsoft.com/office/powerpoint/2010/main" xmlns="" val="3584354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National AIDS Strategy</a:t>
            </a:r>
            <a:endParaRPr lang="en-US" dirty="0"/>
          </a:p>
        </p:txBody>
      </p:sp>
      <p:sp>
        <p:nvSpPr>
          <p:cNvPr id="2" name="Content Placeholder 1"/>
          <p:cNvSpPr>
            <a:spLocks noGrp="1"/>
          </p:cNvSpPr>
          <p:nvPr>
            <p:ph idx="1"/>
          </p:nvPr>
        </p:nvSpPr>
        <p:spPr/>
        <p:txBody>
          <a:bodyPr/>
          <a:lstStyle/>
          <a:p>
            <a:r>
              <a:rPr lang="en-US" dirty="0" smtClean="0"/>
              <a:t>Launched in July 2010, the National AIDS Strategy has 3 overarching goals:</a:t>
            </a:r>
          </a:p>
          <a:p>
            <a:pPr marL="109728" indent="0">
              <a:buNone/>
            </a:pPr>
            <a:endParaRPr lang="en-US" dirty="0" smtClean="0"/>
          </a:p>
          <a:p>
            <a:pPr marL="850392" lvl="1" indent="-457200">
              <a:buFont typeface="+mj-lt"/>
              <a:buAutoNum type="arabicParenR"/>
            </a:pPr>
            <a:r>
              <a:rPr lang="en-US" dirty="0" smtClean="0"/>
              <a:t>Reducing </a:t>
            </a:r>
            <a:r>
              <a:rPr lang="en-US" dirty="0"/>
              <a:t>infection rates</a:t>
            </a:r>
          </a:p>
          <a:p>
            <a:pPr marL="850392" lvl="1" indent="-457200">
              <a:buFont typeface="+mj-lt"/>
              <a:buAutoNum type="arabicParenR"/>
            </a:pPr>
            <a:r>
              <a:rPr lang="en-US" dirty="0" smtClean="0"/>
              <a:t>Increasing </a:t>
            </a:r>
            <a:r>
              <a:rPr lang="en-US" dirty="0"/>
              <a:t>access to care for those infected</a:t>
            </a:r>
          </a:p>
          <a:p>
            <a:pPr marL="850392" lvl="1" indent="-457200">
              <a:buFont typeface="+mj-lt"/>
              <a:buAutoNum type="arabicParenR"/>
            </a:pPr>
            <a:r>
              <a:rPr lang="en-US" dirty="0" smtClean="0"/>
              <a:t>Eliminating </a:t>
            </a:r>
            <a:r>
              <a:rPr lang="en-US" dirty="0"/>
              <a:t>disparities in prevalence, </a:t>
            </a:r>
            <a:r>
              <a:rPr lang="en-US" dirty="0" smtClean="0"/>
              <a:t>                    diagnosis</a:t>
            </a:r>
            <a:r>
              <a:rPr lang="en-US" dirty="0"/>
              <a:t>, and treatment</a:t>
            </a:r>
          </a:p>
          <a:p>
            <a:pPr marL="109728" indent="0">
              <a:buNone/>
            </a:pPr>
            <a:endParaRPr lang="en-US" dirty="0"/>
          </a:p>
        </p:txBody>
      </p:sp>
      <p:sp>
        <p:nvSpPr>
          <p:cNvPr id="3" name="Slide Number Placeholder 2"/>
          <p:cNvSpPr>
            <a:spLocks noGrp="1"/>
          </p:cNvSpPr>
          <p:nvPr>
            <p:ph type="sldNum" sz="quarter" idx="12"/>
          </p:nvPr>
        </p:nvSpPr>
        <p:spPr/>
        <p:txBody>
          <a:bodyPr/>
          <a:lstStyle/>
          <a:p>
            <a:fld id="{69F96BFA-E5F3-48D7-8802-868F316FE3D7}" type="slidenum">
              <a:rPr lang="en-US" smtClean="0"/>
              <a:pPr/>
              <a:t>7</a:t>
            </a:fld>
            <a:endParaRPr lang="en-US"/>
          </a:p>
        </p:txBody>
      </p:sp>
    </p:spTree>
    <p:extLst>
      <p:ext uri="{BB962C8B-B14F-4D97-AF65-F5344CB8AC3E}">
        <p14:creationId xmlns:p14="http://schemas.microsoft.com/office/powerpoint/2010/main" xmlns="" val="389043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National AIDS Strategy (</a:t>
            </a:r>
            <a:r>
              <a:rPr lang="en-US" dirty="0" err="1" smtClean="0"/>
              <a:t>con’t</a:t>
            </a:r>
            <a:r>
              <a:rPr lang="en-US" dirty="0" smtClean="0"/>
              <a:t>)</a:t>
            </a:r>
            <a:endParaRPr lang="en-US" dirty="0"/>
          </a:p>
        </p:txBody>
      </p:sp>
      <p:sp>
        <p:nvSpPr>
          <p:cNvPr id="2" name="Content Placeholder 1"/>
          <p:cNvSpPr>
            <a:spLocks noGrp="1"/>
          </p:cNvSpPr>
          <p:nvPr>
            <p:ph idx="1"/>
          </p:nvPr>
        </p:nvSpPr>
        <p:spPr/>
        <p:txBody>
          <a:bodyPr>
            <a:normAutofit fontScale="92500"/>
          </a:bodyPr>
          <a:lstStyle/>
          <a:p>
            <a:pPr marL="109728" indent="0">
              <a:buNone/>
            </a:pPr>
            <a:r>
              <a:rPr lang="en-US" dirty="0"/>
              <a:t>The NAS includes major outcomes to be achieved by 2015, such as:</a:t>
            </a:r>
          </a:p>
          <a:p>
            <a:pPr lvl="1"/>
            <a:r>
              <a:rPr lang="en-US" dirty="0"/>
              <a:t>Reducing the number of new annual infections by 25%</a:t>
            </a:r>
          </a:p>
          <a:p>
            <a:pPr lvl="1"/>
            <a:r>
              <a:rPr lang="en-US" dirty="0"/>
              <a:t>Increasing to 90% the percentage of people with HIV who know they are infected</a:t>
            </a:r>
          </a:p>
          <a:p>
            <a:pPr lvl="1"/>
            <a:r>
              <a:rPr lang="en-US" dirty="0"/>
              <a:t>Increasing the proportion of newly diagnosed patients linked to care within 3 months from 65% to 85%</a:t>
            </a:r>
          </a:p>
          <a:p>
            <a:pPr lvl="1"/>
            <a:r>
              <a:rPr lang="en-US" dirty="0"/>
              <a:t>Increasing by 20% the proportion of HIV-positive MSM, blacks, and Hispanics with </a:t>
            </a:r>
          </a:p>
        </p:txBody>
      </p:sp>
      <p:sp>
        <p:nvSpPr>
          <p:cNvPr id="3" name="Slide Number Placeholder 2"/>
          <p:cNvSpPr>
            <a:spLocks noGrp="1"/>
          </p:cNvSpPr>
          <p:nvPr>
            <p:ph type="sldNum" sz="quarter" idx="12"/>
          </p:nvPr>
        </p:nvSpPr>
        <p:spPr/>
        <p:txBody>
          <a:bodyPr/>
          <a:lstStyle/>
          <a:p>
            <a:fld id="{69F96BFA-E5F3-48D7-8802-868F316FE3D7}" type="slidenum">
              <a:rPr lang="en-US" smtClean="0"/>
              <a:pPr/>
              <a:t>8</a:t>
            </a:fld>
            <a:endParaRPr lang="en-US"/>
          </a:p>
        </p:txBody>
      </p:sp>
    </p:spTree>
    <p:extLst>
      <p:ext uri="{BB962C8B-B14F-4D97-AF65-F5344CB8AC3E}">
        <p14:creationId xmlns:p14="http://schemas.microsoft.com/office/powerpoint/2010/main" xmlns="" val="3346992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HIV in the United States</a:t>
            </a:r>
            <a:endParaRPr lang="en-US" dirty="0"/>
          </a:p>
        </p:txBody>
      </p:sp>
      <p:sp>
        <p:nvSpPr>
          <p:cNvPr id="2" name="Content Placeholder 1"/>
          <p:cNvSpPr>
            <a:spLocks noGrp="1"/>
          </p:cNvSpPr>
          <p:nvPr>
            <p:ph idx="1"/>
          </p:nvPr>
        </p:nvSpPr>
        <p:spPr/>
        <p:txBody>
          <a:bodyPr>
            <a:normAutofit fontScale="92500" lnSpcReduction="10000"/>
          </a:bodyPr>
          <a:lstStyle/>
          <a:p>
            <a:r>
              <a:rPr lang="en-US" dirty="0" smtClean="0"/>
              <a:t>The CDC estimates that 1.1 million people in the United States are currently infected with HIV.</a:t>
            </a:r>
          </a:p>
          <a:p>
            <a:r>
              <a:rPr lang="en-US" dirty="0" smtClean="0"/>
              <a:t> At least 1 in 5 of them does not know he or she is infected and is at high risk for transmitting the virus to others.</a:t>
            </a:r>
          </a:p>
          <a:p>
            <a:r>
              <a:rPr lang="en-US" dirty="0" smtClean="0"/>
              <a:t> Each year another 56,000 people are infected with HIV, approximately 1 new infection every 9.5 minutes (Hall et al, 2008). </a:t>
            </a:r>
          </a:p>
          <a:p>
            <a:r>
              <a:rPr lang="en-US" dirty="0" smtClean="0"/>
              <a:t>Each year more than 18,000 people die of AIDS in the U.S. (CDC, 2010a).</a:t>
            </a:r>
            <a:endParaRPr lang="en-US" dirty="0"/>
          </a:p>
        </p:txBody>
      </p:sp>
      <p:sp>
        <p:nvSpPr>
          <p:cNvPr id="4" name="Slide Number Placeholder 3"/>
          <p:cNvSpPr>
            <a:spLocks noGrp="1"/>
          </p:cNvSpPr>
          <p:nvPr>
            <p:ph type="sldNum" sz="quarter" idx="12"/>
          </p:nvPr>
        </p:nvSpPr>
        <p:spPr/>
        <p:txBody>
          <a:bodyPr/>
          <a:lstStyle/>
          <a:p>
            <a:fld id="{69F96BFA-E5F3-48D7-8802-868F316FE3D7}"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362</TotalTime>
  <Words>3826</Words>
  <Application>Microsoft Office PowerPoint</Application>
  <PresentationFormat>On-screen Show (4:3)</PresentationFormat>
  <Paragraphs>427</Paragraphs>
  <Slides>62</Slides>
  <Notes>0</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Office Theme</vt:lpstr>
      <vt:lpstr>HIV/AIDS Training for Healthcare Professionals</vt:lpstr>
      <vt:lpstr>Objectives </vt:lpstr>
      <vt:lpstr>Epidemiology</vt:lpstr>
      <vt:lpstr>Slide 4</vt:lpstr>
      <vt:lpstr>Global Pandemic</vt:lpstr>
      <vt:lpstr>Global Pandemic (con’t)</vt:lpstr>
      <vt:lpstr>National AIDS Strategy</vt:lpstr>
      <vt:lpstr>National AIDS Strategy (con’t)</vt:lpstr>
      <vt:lpstr>HIV in the United States</vt:lpstr>
      <vt:lpstr>HIV in the United States(con’t)</vt:lpstr>
      <vt:lpstr>HIV in the United States (con’t)</vt:lpstr>
      <vt:lpstr>HIV in the United States (con’t)</vt:lpstr>
      <vt:lpstr>HIV in the United States (con’t)</vt:lpstr>
      <vt:lpstr>HIV/AIDS in Florida</vt:lpstr>
      <vt:lpstr>HIV/AIDS in Florida</vt:lpstr>
      <vt:lpstr>HIV/AIDS in Florida</vt:lpstr>
      <vt:lpstr>Risk Groups</vt:lpstr>
      <vt:lpstr>Risk Groups</vt:lpstr>
      <vt:lpstr>Risk Groups</vt:lpstr>
      <vt:lpstr>Risk Groups</vt:lpstr>
      <vt:lpstr>Risk Groups</vt:lpstr>
      <vt:lpstr>Risk Groups</vt:lpstr>
      <vt:lpstr>Risk Groups</vt:lpstr>
      <vt:lpstr>Risk Groups</vt:lpstr>
      <vt:lpstr>Risk Groups</vt:lpstr>
      <vt:lpstr>Risk Groups</vt:lpstr>
      <vt:lpstr>HIV Infection Cycle</vt:lpstr>
      <vt:lpstr>HIV Infection Cycle (con’t)</vt:lpstr>
      <vt:lpstr>  Opportunistic infections in the bloodstream of a person with AIDS Complications </vt:lpstr>
      <vt:lpstr>Transmission of HIV</vt:lpstr>
      <vt:lpstr>Transmission of HIV</vt:lpstr>
      <vt:lpstr>Modes of Tranmission</vt:lpstr>
      <vt:lpstr> PREVENTION AND RISK REDUCTION </vt:lpstr>
      <vt:lpstr>PREVENTION AND RISK REDUCTION</vt:lpstr>
      <vt:lpstr>PREVENTION AND RISK REDUCTION</vt:lpstr>
      <vt:lpstr>Challenges to Prevention</vt:lpstr>
      <vt:lpstr>Challenges to Prevention</vt:lpstr>
      <vt:lpstr>Challenges to Prevention</vt:lpstr>
      <vt:lpstr>Challenges to Prevention</vt:lpstr>
      <vt:lpstr>Infection Control Procedure </vt:lpstr>
      <vt:lpstr>Infection Control Procedure</vt:lpstr>
      <vt:lpstr>Risk Group</vt:lpstr>
      <vt:lpstr>Infection Control Procedure</vt:lpstr>
      <vt:lpstr>HIV Testing</vt:lpstr>
      <vt:lpstr>Consent</vt:lpstr>
      <vt:lpstr>Consent</vt:lpstr>
      <vt:lpstr>Informed Consent</vt:lpstr>
      <vt:lpstr>Obtaining Consent</vt:lpstr>
      <vt:lpstr>Obtaining Consent</vt:lpstr>
      <vt:lpstr> AIDS DIAGNOSIS AND TREATMENT </vt:lpstr>
      <vt:lpstr>Stages of HIV/AIDS</vt:lpstr>
      <vt:lpstr>Stages of HIV/AIDS</vt:lpstr>
      <vt:lpstr>Stages of HIV/AIDS</vt:lpstr>
      <vt:lpstr>Stages of HIV/AIDS</vt:lpstr>
      <vt:lpstr>Stages of HIV/AIDS</vt:lpstr>
      <vt:lpstr>Treatments</vt:lpstr>
      <vt:lpstr>Treatments</vt:lpstr>
      <vt:lpstr>Treatments</vt:lpstr>
      <vt:lpstr>Treatments</vt:lpstr>
      <vt:lpstr>Antiretroviral Therapy (ART)</vt:lpstr>
      <vt:lpstr> Five major classes of drugs are used to treat HIV/AIDS </vt:lpstr>
      <vt:lpstr>Psychosocial Issues</vt:lpstr>
    </vt:vector>
  </TitlesOfParts>
  <Company>Destination hope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Alton</dc:creator>
  <cp:lastModifiedBy>Alton</cp:lastModifiedBy>
  <cp:revision>37</cp:revision>
  <dcterms:created xsi:type="dcterms:W3CDTF">2011-04-29T18:21:04Z</dcterms:created>
  <dcterms:modified xsi:type="dcterms:W3CDTF">2011-07-12T20:30:58Z</dcterms:modified>
</cp:coreProperties>
</file>