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notesMasterIdLst>
    <p:notesMasterId r:id="rId136"/>
  </p:notesMasterIdLst>
  <p:handoutMasterIdLst>
    <p:handoutMasterId r:id="rId137"/>
  </p:handoutMasterIdLst>
  <p:sldIdLst>
    <p:sldId id="325" r:id="rId2"/>
    <p:sldId id="30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305"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7" r:id="rId48"/>
    <p:sldId id="301" r:id="rId49"/>
    <p:sldId id="302" r:id="rId50"/>
    <p:sldId id="303" r:id="rId51"/>
    <p:sldId id="304"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54" r:id="rId98"/>
    <p:sldId id="355" r:id="rId99"/>
    <p:sldId id="356" r:id="rId100"/>
    <p:sldId id="357" r:id="rId101"/>
    <p:sldId id="358" r:id="rId102"/>
    <p:sldId id="359" r:id="rId103"/>
    <p:sldId id="360" r:id="rId104"/>
    <p:sldId id="361" r:id="rId105"/>
    <p:sldId id="362" r:id="rId106"/>
    <p:sldId id="363" r:id="rId107"/>
    <p:sldId id="364" r:id="rId108"/>
    <p:sldId id="365" r:id="rId109"/>
    <p:sldId id="366" r:id="rId110"/>
    <p:sldId id="367" r:id="rId111"/>
    <p:sldId id="368" r:id="rId112"/>
    <p:sldId id="369" r:id="rId113"/>
    <p:sldId id="370" r:id="rId114"/>
    <p:sldId id="371" r:id="rId115"/>
    <p:sldId id="372" r:id="rId116"/>
    <p:sldId id="373" r:id="rId117"/>
    <p:sldId id="374" r:id="rId118"/>
    <p:sldId id="375" r:id="rId119"/>
    <p:sldId id="376" r:id="rId120"/>
    <p:sldId id="377" r:id="rId121"/>
    <p:sldId id="378" r:id="rId122"/>
    <p:sldId id="379" r:id="rId123"/>
    <p:sldId id="380" r:id="rId124"/>
    <p:sldId id="381" r:id="rId125"/>
    <p:sldId id="382" r:id="rId126"/>
    <p:sldId id="383" r:id="rId127"/>
    <p:sldId id="384" r:id="rId128"/>
    <p:sldId id="385" r:id="rId129"/>
    <p:sldId id="386" r:id="rId130"/>
    <p:sldId id="387" r:id="rId131"/>
    <p:sldId id="388" r:id="rId132"/>
    <p:sldId id="389" r:id="rId133"/>
    <p:sldId id="390" r:id="rId134"/>
    <p:sldId id="391" r:id="rId13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ahoma Small Cap" charset="0"/>
        <a:ea typeface="+mn-ea"/>
        <a:cs typeface="+mn-cs"/>
      </a:defRPr>
    </a:lvl1pPr>
    <a:lvl2pPr marL="457200" algn="l" rtl="0" fontAlgn="base">
      <a:spcBef>
        <a:spcPct val="0"/>
      </a:spcBef>
      <a:spcAft>
        <a:spcPct val="0"/>
      </a:spcAft>
      <a:defRPr kern="1200">
        <a:solidFill>
          <a:schemeClr val="tx1"/>
        </a:solidFill>
        <a:latin typeface="Tahoma Small Cap" charset="0"/>
        <a:ea typeface="+mn-ea"/>
        <a:cs typeface="+mn-cs"/>
      </a:defRPr>
    </a:lvl2pPr>
    <a:lvl3pPr marL="914400" algn="l" rtl="0" fontAlgn="base">
      <a:spcBef>
        <a:spcPct val="0"/>
      </a:spcBef>
      <a:spcAft>
        <a:spcPct val="0"/>
      </a:spcAft>
      <a:defRPr kern="1200">
        <a:solidFill>
          <a:schemeClr val="tx1"/>
        </a:solidFill>
        <a:latin typeface="Tahoma Small Cap" charset="0"/>
        <a:ea typeface="+mn-ea"/>
        <a:cs typeface="+mn-cs"/>
      </a:defRPr>
    </a:lvl3pPr>
    <a:lvl4pPr marL="1371600" algn="l" rtl="0" fontAlgn="base">
      <a:spcBef>
        <a:spcPct val="0"/>
      </a:spcBef>
      <a:spcAft>
        <a:spcPct val="0"/>
      </a:spcAft>
      <a:defRPr kern="1200">
        <a:solidFill>
          <a:schemeClr val="tx1"/>
        </a:solidFill>
        <a:latin typeface="Tahoma Small Cap" charset="0"/>
        <a:ea typeface="+mn-ea"/>
        <a:cs typeface="+mn-cs"/>
      </a:defRPr>
    </a:lvl4pPr>
    <a:lvl5pPr marL="1828800" algn="l" rtl="0" fontAlgn="base">
      <a:spcBef>
        <a:spcPct val="0"/>
      </a:spcBef>
      <a:spcAft>
        <a:spcPct val="0"/>
      </a:spcAft>
      <a:defRPr kern="1200">
        <a:solidFill>
          <a:schemeClr val="tx1"/>
        </a:solidFill>
        <a:latin typeface="Tahoma Small Cap" charset="0"/>
        <a:ea typeface="+mn-ea"/>
        <a:cs typeface="+mn-cs"/>
      </a:defRPr>
    </a:lvl5pPr>
    <a:lvl6pPr marL="2286000" algn="l" defTabSz="914400" rtl="0" eaLnBrk="1" latinLnBrk="0" hangingPunct="1">
      <a:defRPr kern="1200">
        <a:solidFill>
          <a:schemeClr val="tx1"/>
        </a:solidFill>
        <a:latin typeface="Tahoma Small Cap" charset="0"/>
        <a:ea typeface="+mn-ea"/>
        <a:cs typeface="+mn-cs"/>
      </a:defRPr>
    </a:lvl6pPr>
    <a:lvl7pPr marL="2743200" algn="l" defTabSz="914400" rtl="0" eaLnBrk="1" latinLnBrk="0" hangingPunct="1">
      <a:defRPr kern="1200">
        <a:solidFill>
          <a:schemeClr val="tx1"/>
        </a:solidFill>
        <a:latin typeface="Tahoma Small Cap" charset="0"/>
        <a:ea typeface="+mn-ea"/>
        <a:cs typeface="+mn-cs"/>
      </a:defRPr>
    </a:lvl7pPr>
    <a:lvl8pPr marL="3200400" algn="l" defTabSz="914400" rtl="0" eaLnBrk="1" latinLnBrk="0" hangingPunct="1">
      <a:defRPr kern="1200">
        <a:solidFill>
          <a:schemeClr val="tx1"/>
        </a:solidFill>
        <a:latin typeface="Tahoma Small Cap" charset="0"/>
        <a:ea typeface="+mn-ea"/>
        <a:cs typeface="+mn-cs"/>
      </a:defRPr>
    </a:lvl8pPr>
    <a:lvl9pPr marL="3657600" algn="l" defTabSz="914400" rtl="0" eaLnBrk="1" latinLnBrk="0" hangingPunct="1">
      <a:defRPr kern="1200">
        <a:solidFill>
          <a:schemeClr val="tx1"/>
        </a:solidFill>
        <a:latin typeface="Tahoma Small Cap"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EAB200"/>
    <a:srgbClr val="FF0000"/>
    <a:srgbClr val="FFFFCC"/>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06" autoAdjust="0"/>
    <p:restoredTop sz="94660"/>
  </p:normalViewPr>
  <p:slideViewPr>
    <p:cSldViewPr>
      <p:cViewPr>
        <p:scale>
          <a:sx n="55" d="100"/>
          <a:sy n="55" d="100"/>
        </p:scale>
        <p:origin x="3088" y="18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notesMaster" Target="notesMasters/notesMaster1.xml"/><Relationship Id="rId137" Type="http://schemas.openxmlformats.org/officeDocument/2006/relationships/handoutMaster" Target="handoutMasters/handoutMaster1.xml"/><Relationship Id="rId138" Type="http://schemas.openxmlformats.org/officeDocument/2006/relationships/presProps" Target="presProps.xml"/><Relationship Id="rId13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theme" Target="theme/theme1.xml"/><Relationship Id="rId1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038475" cy="465138"/>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a:defRPr sz="1200">
                <a:latin typeface="Arial" charset="0"/>
              </a:defRPr>
            </a:lvl1pPr>
          </a:lstStyle>
          <a:p>
            <a:pPr>
              <a:defRPr/>
            </a:pPr>
            <a:endParaRPr lang="en-US"/>
          </a:p>
        </p:txBody>
      </p:sp>
      <p:sp>
        <p:nvSpPr>
          <p:cNvPr id="44035" name="Rectangle 3"/>
          <p:cNvSpPr>
            <a:spLocks noGrp="1" noChangeArrowheads="1"/>
          </p:cNvSpPr>
          <p:nvPr>
            <p:ph type="dt" sz="quarter" idx="1"/>
          </p:nvPr>
        </p:nvSpPr>
        <p:spPr bwMode="auto">
          <a:xfrm>
            <a:off x="3970338" y="0"/>
            <a:ext cx="3038475" cy="465138"/>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algn="r">
              <a:defRPr sz="1200">
                <a:latin typeface="Arial" charset="0"/>
              </a:defRPr>
            </a:lvl1pPr>
          </a:lstStyle>
          <a:p>
            <a:pPr>
              <a:defRPr/>
            </a:pPr>
            <a:endParaRPr lang="en-US"/>
          </a:p>
        </p:txBody>
      </p:sp>
      <p:sp>
        <p:nvSpPr>
          <p:cNvPr id="44036" name="Rectangle 4"/>
          <p:cNvSpPr>
            <a:spLocks noGrp="1" noChangeArrowheads="1"/>
          </p:cNvSpPr>
          <p:nvPr>
            <p:ph type="ftr" sz="quarter" idx="2"/>
          </p:nvPr>
        </p:nvSpPr>
        <p:spPr bwMode="auto">
          <a:xfrm>
            <a:off x="0" y="8829675"/>
            <a:ext cx="3038475" cy="465138"/>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a:defRPr sz="1200">
                <a:latin typeface="Arial" charset="0"/>
              </a:defRPr>
            </a:lvl1pPr>
          </a:lstStyle>
          <a:p>
            <a:pPr>
              <a:defRPr/>
            </a:pPr>
            <a:endParaRPr lang="en-US"/>
          </a:p>
        </p:txBody>
      </p:sp>
      <p:sp>
        <p:nvSpPr>
          <p:cNvPr id="44037" name="Rectangle 5"/>
          <p:cNvSpPr>
            <a:spLocks noGrp="1" noChangeArrowheads="1"/>
          </p:cNvSpPr>
          <p:nvPr>
            <p:ph type="sldNum" sz="quarter" idx="3"/>
          </p:nvPr>
        </p:nvSpPr>
        <p:spPr bwMode="auto">
          <a:xfrm>
            <a:off x="3970338" y="8829675"/>
            <a:ext cx="3038475" cy="465138"/>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algn="r">
              <a:defRPr sz="1200">
                <a:latin typeface="Arial" charset="0"/>
              </a:defRPr>
            </a:lvl1pPr>
          </a:lstStyle>
          <a:p>
            <a:fld id="{67051C12-C497-5A47-B09B-9CA61F3F3D13}"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3038475" cy="465138"/>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a:defRPr sz="1200">
                <a:latin typeface="Arial" charset="0"/>
              </a:defRPr>
            </a:lvl1pPr>
          </a:lstStyle>
          <a:p>
            <a:pPr>
              <a:defRPr/>
            </a:pPr>
            <a:endParaRPr lang="en-US"/>
          </a:p>
        </p:txBody>
      </p:sp>
      <p:sp>
        <p:nvSpPr>
          <p:cNvPr id="24579" name="Rectangle 3"/>
          <p:cNvSpPr>
            <a:spLocks noGrp="1" noChangeArrowheads="1"/>
          </p:cNvSpPr>
          <p:nvPr>
            <p:ph type="dt" idx="1"/>
          </p:nvPr>
        </p:nvSpPr>
        <p:spPr bwMode="auto">
          <a:xfrm>
            <a:off x="3970338" y="0"/>
            <a:ext cx="3038475" cy="465138"/>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algn="r">
              <a:defRPr sz="1200">
                <a:latin typeface="Arial" charset="0"/>
              </a:defRPr>
            </a:lvl1pPr>
          </a:lstStyle>
          <a:p>
            <a:pPr>
              <a:defRPr/>
            </a:pPr>
            <a:endParaRPr lang="en-US"/>
          </a:p>
        </p:txBody>
      </p:sp>
      <p:sp>
        <p:nvSpPr>
          <p:cNvPr id="7168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4581" name="Rectangle 5"/>
          <p:cNvSpPr>
            <a:spLocks noGrp="1" noChangeArrowheads="1"/>
          </p:cNvSpPr>
          <p:nvPr>
            <p:ph type="body" sz="quarter" idx="3"/>
          </p:nvPr>
        </p:nvSpPr>
        <p:spPr bwMode="auto">
          <a:xfrm>
            <a:off x="701675" y="4416425"/>
            <a:ext cx="5607050" cy="4183063"/>
          </a:xfrm>
          <a:prstGeom prst="rect">
            <a:avLst/>
          </a:prstGeom>
          <a:noFill/>
          <a:ln>
            <a:noFill/>
          </a:ln>
          <a:effectLst/>
          <a:ex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4582" name="Rectangle 6"/>
          <p:cNvSpPr>
            <a:spLocks noGrp="1" noChangeArrowheads="1"/>
          </p:cNvSpPr>
          <p:nvPr>
            <p:ph type="ftr" sz="quarter" idx="4"/>
          </p:nvPr>
        </p:nvSpPr>
        <p:spPr bwMode="auto">
          <a:xfrm>
            <a:off x="0" y="8829675"/>
            <a:ext cx="3038475" cy="465138"/>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a:defRPr sz="1200">
                <a:latin typeface="Arial" charset="0"/>
              </a:defRPr>
            </a:lvl1pPr>
          </a:lstStyle>
          <a:p>
            <a:pPr>
              <a:defRPr/>
            </a:pPr>
            <a:endParaRPr lang="en-US"/>
          </a:p>
        </p:txBody>
      </p:sp>
      <p:sp>
        <p:nvSpPr>
          <p:cNvPr id="24583" name="Rectangle 7"/>
          <p:cNvSpPr>
            <a:spLocks noGrp="1" noChangeArrowheads="1"/>
          </p:cNvSpPr>
          <p:nvPr>
            <p:ph type="sldNum" sz="quarter" idx="5"/>
          </p:nvPr>
        </p:nvSpPr>
        <p:spPr bwMode="auto">
          <a:xfrm>
            <a:off x="3970338" y="8829675"/>
            <a:ext cx="3038475" cy="465138"/>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algn="r">
              <a:defRPr sz="1200">
                <a:latin typeface="Arial" charset="0"/>
              </a:defRPr>
            </a:lvl1pPr>
          </a:lstStyle>
          <a:p>
            <a:fld id="{BCA39F38-403C-3C4C-A750-020FE547DC3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C316692-FF49-094F-A8F8-838A2F11993B}" type="slidenum">
              <a:rPr lang="en-US" altLang="en-US"/>
              <a:pPr eaLnBrk="1" hangingPunct="1">
                <a:spcBef>
                  <a:spcPct val="0"/>
                </a:spcBef>
              </a:pPr>
              <a:t>24</a:t>
            </a:fld>
            <a:endParaRPr lang="en-US" altLang="en-U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r>
              <a:rPr lang="en-US" altLang="en-US" b="1"/>
              <a:t>(Coker et al., 2000; Campbell et al., 2002; Heise &amp; Garcia-Moreno, 2002; Plichta, 2004; Tjaden &amp; Thoennes, 2000).</a:t>
            </a:r>
            <a:r>
              <a:rPr lang="en-US" altLang="en-US"/>
              <a:t> </a:t>
            </a:r>
          </a:p>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6CEAEF8-D362-874A-979D-F69DE582B61A}" type="slidenum">
              <a:rPr lang="en-US" altLang="en-US"/>
              <a:pPr/>
              <a:t>‹#›</a:t>
            </a:fld>
            <a:endParaRPr lang="en-US" altLang="en-US"/>
          </a:p>
        </p:txBody>
      </p:sp>
    </p:spTree>
    <p:extLst>
      <p:ext uri="{BB962C8B-B14F-4D97-AF65-F5344CB8AC3E}">
        <p14:creationId xmlns:p14="http://schemas.microsoft.com/office/powerpoint/2010/main" val="1982410538"/>
      </p:ext>
    </p:extLst>
  </p:cSld>
  <p:clrMapOvr>
    <a:masterClrMapping/>
  </p:clrMapOvr>
  <p:transition spd="slow">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0C5F4FA-756C-444F-A7AA-EA7A5F27E8D7}" type="slidenum">
              <a:rPr lang="en-US" altLang="en-US"/>
              <a:pPr/>
              <a:t>‹#›</a:t>
            </a:fld>
            <a:endParaRPr lang="en-US" altLang="en-US"/>
          </a:p>
        </p:txBody>
      </p:sp>
    </p:spTree>
    <p:extLst>
      <p:ext uri="{BB962C8B-B14F-4D97-AF65-F5344CB8AC3E}">
        <p14:creationId xmlns:p14="http://schemas.microsoft.com/office/powerpoint/2010/main" val="764557183"/>
      </p:ext>
    </p:extLst>
  </p:cSld>
  <p:clrMapOvr>
    <a:masterClrMapping/>
  </p:clrMapOvr>
  <p:transition spd="slow">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42AC2A2-2089-2148-BF16-279619C53B02}" type="slidenum">
              <a:rPr lang="en-US" altLang="en-US"/>
              <a:pPr/>
              <a:t>‹#›</a:t>
            </a:fld>
            <a:endParaRPr lang="en-US" altLang="en-US"/>
          </a:p>
        </p:txBody>
      </p:sp>
    </p:spTree>
    <p:extLst>
      <p:ext uri="{BB962C8B-B14F-4D97-AF65-F5344CB8AC3E}">
        <p14:creationId xmlns:p14="http://schemas.microsoft.com/office/powerpoint/2010/main" val="1517914680"/>
      </p:ext>
    </p:extLst>
  </p:cSld>
  <p:clrMapOvr>
    <a:masterClrMapping/>
  </p:clrMapOvr>
  <p:transition spd="slow">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1">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itchFamily="34" charset="0"/>
              <a:buChar char="•"/>
              <a:defRPr/>
            </a:lvl1pPr>
            <a:lvl2pPr marL="742950" indent="-285750">
              <a:buFont typeface="Arial" pitchFamily="34" charset="0"/>
              <a:buChar char="•"/>
              <a:defRPr/>
            </a:lvl2pPr>
            <a:lvl3pPr marL="1143000" indent="-228600">
              <a:buFont typeface="Arial" pitchFamily="34" charset="0"/>
              <a:buChar char="•"/>
              <a:defRPr/>
            </a:lvl3pPr>
            <a:lvl4pPr marL="1600200" indent="-228600">
              <a:buFont typeface="Arial" pitchFamily="34" charset="0"/>
              <a:buChar char="•"/>
              <a:defRPr/>
            </a:lvl4pPr>
            <a:lvl5pPr marL="2057400" indent="-22860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935540D-6F35-CC42-970E-E933762A656B}" type="slidenum">
              <a:rPr lang="en-US" altLang="en-US"/>
              <a:pPr/>
              <a:t>‹#›</a:t>
            </a:fld>
            <a:endParaRPr lang="en-US" altLang="en-US"/>
          </a:p>
        </p:txBody>
      </p:sp>
    </p:spTree>
    <p:extLst>
      <p:ext uri="{BB962C8B-B14F-4D97-AF65-F5344CB8AC3E}">
        <p14:creationId xmlns:p14="http://schemas.microsoft.com/office/powerpoint/2010/main" val="165128961"/>
      </p:ext>
    </p:extLst>
  </p:cSld>
  <p:clrMapOvr>
    <a:masterClrMapping/>
  </p:clrMapOvr>
  <p:transition spd="slow">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9A83A1E-4A13-4F43-98EA-77E845CB48E0}" type="slidenum">
              <a:rPr lang="en-US" altLang="en-US"/>
              <a:pPr/>
              <a:t>‹#›</a:t>
            </a:fld>
            <a:endParaRPr lang="en-US" altLang="en-US"/>
          </a:p>
        </p:txBody>
      </p:sp>
    </p:spTree>
    <p:extLst>
      <p:ext uri="{BB962C8B-B14F-4D97-AF65-F5344CB8AC3E}">
        <p14:creationId xmlns:p14="http://schemas.microsoft.com/office/powerpoint/2010/main" val="773575603"/>
      </p:ext>
    </p:extLst>
  </p:cSld>
  <p:clrMapOvr>
    <a:masterClrMapping/>
  </p:clrMapOvr>
  <p:transition spd="slow">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7C7D6B2-2EFE-D14C-9512-6E394FAE48B7}" type="slidenum">
              <a:rPr lang="en-US" altLang="en-US"/>
              <a:pPr/>
              <a:t>‹#›</a:t>
            </a:fld>
            <a:endParaRPr lang="en-US" altLang="en-US"/>
          </a:p>
        </p:txBody>
      </p:sp>
    </p:spTree>
    <p:extLst>
      <p:ext uri="{BB962C8B-B14F-4D97-AF65-F5344CB8AC3E}">
        <p14:creationId xmlns:p14="http://schemas.microsoft.com/office/powerpoint/2010/main" val="619160683"/>
      </p:ext>
    </p:extLst>
  </p:cSld>
  <p:clrMapOvr>
    <a:masterClrMapping/>
  </p:clrMapOvr>
  <p:transition spd="slow">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EC2D0DB9-94B5-2A4E-A644-55D361A33CCB}" type="slidenum">
              <a:rPr lang="en-US" altLang="en-US"/>
              <a:pPr/>
              <a:t>‹#›</a:t>
            </a:fld>
            <a:endParaRPr lang="en-US" altLang="en-US"/>
          </a:p>
        </p:txBody>
      </p:sp>
    </p:spTree>
    <p:extLst>
      <p:ext uri="{BB962C8B-B14F-4D97-AF65-F5344CB8AC3E}">
        <p14:creationId xmlns:p14="http://schemas.microsoft.com/office/powerpoint/2010/main" val="1675329466"/>
      </p:ext>
    </p:extLst>
  </p:cSld>
  <p:clrMapOvr>
    <a:masterClrMapping/>
  </p:clrMapOvr>
  <p:transition spd="slow">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509587E1-36BB-0E48-BC50-651A6CE89FE9}" type="slidenum">
              <a:rPr lang="en-US" altLang="en-US"/>
              <a:pPr/>
              <a:t>‹#›</a:t>
            </a:fld>
            <a:endParaRPr lang="en-US" altLang="en-US"/>
          </a:p>
        </p:txBody>
      </p:sp>
    </p:spTree>
    <p:extLst>
      <p:ext uri="{BB962C8B-B14F-4D97-AF65-F5344CB8AC3E}">
        <p14:creationId xmlns:p14="http://schemas.microsoft.com/office/powerpoint/2010/main" val="1604239245"/>
      </p:ext>
    </p:extLst>
  </p:cSld>
  <p:clrMapOvr>
    <a:masterClrMapping/>
  </p:clrMapOvr>
  <p:transition spd="slow">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18B593B3-963E-FA45-801F-AAC8A73D9778}" type="slidenum">
              <a:rPr lang="en-US" altLang="en-US"/>
              <a:pPr/>
              <a:t>‹#›</a:t>
            </a:fld>
            <a:endParaRPr lang="en-US" altLang="en-US"/>
          </a:p>
        </p:txBody>
      </p:sp>
    </p:spTree>
    <p:extLst>
      <p:ext uri="{BB962C8B-B14F-4D97-AF65-F5344CB8AC3E}">
        <p14:creationId xmlns:p14="http://schemas.microsoft.com/office/powerpoint/2010/main" val="791802630"/>
      </p:ext>
    </p:extLst>
  </p:cSld>
  <p:clrMapOvr>
    <a:masterClrMapping/>
  </p:clrMapOvr>
  <p:transition spd="slow">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CDF7A1B-2BB1-1C45-96D4-F7CC4601C6D1}" type="slidenum">
              <a:rPr lang="en-US" altLang="en-US"/>
              <a:pPr/>
              <a:t>‹#›</a:t>
            </a:fld>
            <a:endParaRPr lang="en-US" altLang="en-US"/>
          </a:p>
        </p:txBody>
      </p:sp>
    </p:spTree>
    <p:extLst>
      <p:ext uri="{BB962C8B-B14F-4D97-AF65-F5344CB8AC3E}">
        <p14:creationId xmlns:p14="http://schemas.microsoft.com/office/powerpoint/2010/main" val="2018125598"/>
      </p:ext>
    </p:extLst>
  </p:cSld>
  <p:clrMapOvr>
    <a:masterClrMapping/>
  </p:clrMapOvr>
  <p:transition spd="slow">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B2817C3-DD3B-3845-81E8-C54B2B77FE57}" type="slidenum">
              <a:rPr lang="en-US" altLang="en-US"/>
              <a:pPr/>
              <a:t>‹#›</a:t>
            </a:fld>
            <a:endParaRPr lang="en-US" altLang="en-US"/>
          </a:p>
        </p:txBody>
      </p:sp>
    </p:spTree>
    <p:extLst>
      <p:ext uri="{BB962C8B-B14F-4D97-AF65-F5344CB8AC3E}">
        <p14:creationId xmlns:p14="http://schemas.microsoft.com/office/powerpoint/2010/main" val="1280204868"/>
      </p:ext>
    </p:extLst>
  </p:cSld>
  <p:clrMapOvr>
    <a:masterClrMapping/>
  </p:clrMapOvr>
  <p:transition spd="slow">
    <p:circl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5" Type="http://schemas.openxmlformats.org/officeDocument/2006/relationships/image" Target="../media/image3.png"/><Relationship Id="rId1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j-lt"/>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j-lt"/>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fld id="{0BDD7E6A-DB58-CA4D-8146-D21C64FE3CE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circl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Blip>
          <a:blip r:embed="rId14"/>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Blip>
          <a:blip r:embed="rId15"/>
        </a:buBlip>
        <a:defRPr sz="2800" b="1">
          <a:solidFill>
            <a:schemeClr val="tx1"/>
          </a:solidFill>
          <a:latin typeface="+mj-lt"/>
        </a:defRPr>
      </a:lvl2pPr>
      <a:lvl3pPr marL="1143000" indent="-228600" algn="l" rtl="0" eaLnBrk="0" fontAlgn="base" hangingPunct="0">
        <a:spcBef>
          <a:spcPct val="20000"/>
        </a:spcBef>
        <a:spcAft>
          <a:spcPct val="0"/>
        </a:spcAft>
        <a:buBlip>
          <a:blip r:embed="rId16"/>
        </a:buBlip>
        <a:defRPr sz="2400">
          <a:solidFill>
            <a:schemeClr val="tx1"/>
          </a:solidFill>
          <a:latin typeface="+mj-lt"/>
        </a:defRPr>
      </a:lvl3pPr>
      <a:lvl4pPr marL="1600200" indent="-228600" algn="l" rtl="0" eaLnBrk="0" fontAlgn="base" hangingPunct="0">
        <a:spcBef>
          <a:spcPct val="20000"/>
        </a:spcBef>
        <a:spcAft>
          <a:spcPct val="0"/>
        </a:spcAft>
        <a:buChar char="–"/>
        <a:defRPr sz="2000">
          <a:solidFill>
            <a:schemeClr val="tx1"/>
          </a:solidFill>
          <a:latin typeface="+mj-lt"/>
        </a:defRPr>
      </a:lvl4pPr>
      <a:lvl5pPr marL="2057400" indent="-228600" algn="l" rtl="0" eaLnBrk="0" fontAlgn="base" hangingPunct="0">
        <a:spcBef>
          <a:spcPct val="20000"/>
        </a:spcBef>
        <a:spcAft>
          <a:spcPct val="0"/>
        </a:spcAft>
        <a:buChar char="»"/>
        <a:defRPr sz="2000">
          <a:solidFill>
            <a:schemeClr val="tx1"/>
          </a:solidFill>
          <a:latin typeface="+mj-lt"/>
        </a:defRPr>
      </a:lvl5pPr>
      <a:lvl6pPr marL="2514600" indent="-228600" algn="l" rtl="0" fontAlgn="base">
        <a:spcBef>
          <a:spcPct val="20000"/>
        </a:spcBef>
        <a:spcAft>
          <a:spcPct val="0"/>
        </a:spcAft>
        <a:buChar char="»"/>
        <a:defRPr sz="2000">
          <a:solidFill>
            <a:schemeClr val="tx1"/>
          </a:solidFill>
          <a:latin typeface="+mj-lt"/>
        </a:defRPr>
      </a:lvl6pPr>
      <a:lvl7pPr marL="2971800" indent="-228600" algn="l" rtl="0" fontAlgn="base">
        <a:spcBef>
          <a:spcPct val="20000"/>
        </a:spcBef>
        <a:spcAft>
          <a:spcPct val="0"/>
        </a:spcAft>
        <a:buChar char="»"/>
        <a:defRPr sz="2000">
          <a:solidFill>
            <a:schemeClr val="tx1"/>
          </a:solidFill>
          <a:latin typeface="+mj-lt"/>
        </a:defRPr>
      </a:lvl7pPr>
      <a:lvl8pPr marL="3429000" indent="-228600" algn="l" rtl="0" fontAlgn="base">
        <a:spcBef>
          <a:spcPct val="20000"/>
        </a:spcBef>
        <a:spcAft>
          <a:spcPct val="0"/>
        </a:spcAft>
        <a:buChar char="»"/>
        <a:defRPr sz="2000">
          <a:solidFill>
            <a:schemeClr val="tx1"/>
          </a:solidFill>
          <a:latin typeface="+mj-lt"/>
        </a:defRPr>
      </a:lvl8pPr>
      <a:lvl9pPr marL="3886200" indent="-228600" algn="l" rtl="0" fontAlgn="base">
        <a:spcBef>
          <a:spcPct val="20000"/>
        </a:spcBef>
        <a:spcAft>
          <a:spcPct val="0"/>
        </a:spcAft>
        <a:buChar char="»"/>
        <a:defRPr sz="20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aptus.samhsa.gov/prevention-practice/strategic-prevention-framework"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2362200"/>
            <a:ext cx="8229600" cy="1143000"/>
          </a:xfrm>
        </p:spPr>
        <p:txBody>
          <a:bodyPr/>
          <a:lstStyle/>
          <a:p>
            <a:pPr eaLnBrk="1" hangingPunct="1"/>
            <a:r>
              <a:rPr lang="en-US" altLang="en-US" sz="4800">
                <a:solidFill>
                  <a:schemeClr val="tx1"/>
                </a:solidFill>
                <a:latin typeface="Calibri" charset="0"/>
                <a:ea typeface="Calibri" charset="0"/>
                <a:cs typeface="Calibri" charset="0"/>
              </a:rPr>
              <a:t>REFERRAL &amp; SERVICE COORDINATION</a:t>
            </a:r>
          </a:p>
        </p:txBody>
      </p:sp>
    </p:spTree>
  </p:cSld>
  <p:clrMapOvr>
    <a:masterClrMapping/>
  </p:clrMapOvr>
  <p:transition spd="slow">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457200"/>
            <a:ext cx="8229600" cy="1143000"/>
          </a:xfrm>
        </p:spPr>
        <p:txBody>
          <a:bodyPr/>
          <a:lstStyle/>
          <a:p>
            <a:r>
              <a:rPr lang="en-US" altLang="en-US">
                <a:solidFill>
                  <a:schemeClr val="tx1"/>
                </a:solidFill>
                <a:latin typeface="Calibri" charset="0"/>
                <a:ea typeface="Calibri" charset="0"/>
                <a:cs typeface="Calibri" charset="0"/>
              </a:rPr>
              <a:t>Understanding of Area </a:t>
            </a:r>
            <a:br>
              <a:rPr lang="en-US" altLang="en-US">
                <a:solidFill>
                  <a:schemeClr val="tx1"/>
                </a:solidFill>
                <a:latin typeface="Calibri" charset="0"/>
                <a:ea typeface="Calibri" charset="0"/>
                <a:cs typeface="Calibri" charset="0"/>
              </a:rPr>
            </a:br>
            <a:r>
              <a:rPr lang="en-US" altLang="en-US">
                <a:solidFill>
                  <a:schemeClr val="tx1"/>
                </a:solidFill>
                <a:latin typeface="Calibri" charset="0"/>
                <a:ea typeface="Calibri" charset="0"/>
                <a:cs typeface="Calibri" charset="0"/>
              </a:rPr>
              <a:t>Community Services</a:t>
            </a:r>
          </a:p>
        </p:txBody>
      </p:sp>
      <p:sp>
        <p:nvSpPr>
          <p:cNvPr id="11267" name="Rectangle 3"/>
          <p:cNvSpPr>
            <a:spLocks noGrp="1" noChangeArrowheads="1"/>
          </p:cNvSpPr>
          <p:nvPr>
            <p:ph idx="1"/>
          </p:nvPr>
        </p:nvSpPr>
        <p:spPr>
          <a:xfrm>
            <a:off x="914400" y="1828800"/>
            <a:ext cx="7315200" cy="4191000"/>
          </a:xfrm>
        </p:spPr>
        <p:txBody>
          <a:bodyPr/>
          <a:lstStyle/>
          <a:p>
            <a:pPr>
              <a:buFontTx/>
              <a:buChar char="•"/>
            </a:pPr>
            <a:r>
              <a:rPr lang="en-US" altLang="en-US" sz="2200">
                <a:latin typeface="Calibri" charset="0"/>
                <a:ea typeface="Calibri" charset="0"/>
                <a:cs typeface="Calibri" charset="0"/>
              </a:rPr>
              <a:t>Medical resources in the area (hospitals etc.).</a:t>
            </a:r>
          </a:p>
          <a:p>
            <a:pPr>
              <a:buFontTx/>
              <a:buChar char="•"/>
            </a:pPr>
            <a:r>
              <a:rPr lang="en-US" altLang="en-US" sz="2200">
                <a:latin typeface="Calibri" charset="0"/>
                <a:ea typeface="Calibri" charset="0"/>
                <a:cs typeface="Calibri" charset="0"/>
              </a:rPr>
              <a:t>Charitable resources dedicated to a problem.</a:t>
            </a:r>
          </a:p>
          <a:p>
            <a:pPr>
              <a:buFontTx/>
              <a:buChar char="•"/>
            </a:pPr>
            <a:r>
              <a:rPr lang="en-US" altLang="en-US" sz="2200">
                <a:latin typeface="Calibri" charset="0"/>
                <a:ea typeface="Calibri" charset="0"/>
                <a:cs typeface="Calibri" charset="0"/>
              </a:rPr>
              <a:t>Governmental resources with a specific focus.</a:t>
            </a:r>
          </a:p>
          <a:p>
            <a:pPr>
              <a:buFontTx/>
              <a:buChar char="•"/>
            </a:pPr>
            <a:r>
              <a:rPr lang="en-US" altLang="en-US" sz="2200">
                <a:latin typeface="Calibri" charset="0"/>
                <a:ea typeface="Calibri" charset="0"/>
                <a:cs typeface="Calibri" charset="0"/>
              </a:rPr>
              <a:t>Specialized treatment centers.</a:t>
            </a:r>
          </a:p>
          <a:p>
            <a:pPr>
              <a:buFontTx/>
              <a:buChar char="•"/>
            </a:pPr>
            <a:r>
              <a:rPr lang="en-US" altLang="en-US" sz="2200">
                <a:latin typeface="Calibri" charset="0"/>
                <a:ea typeface="Calibri" charset="0"/>
                <a:cs typeface="Calibri" charset="0"/>
              </a:rPr>
              <a:t>Continually update and add to referral base.</a:t>
            </a:r>
          </a:p>
        </p:txBody>
      </p:sp>
    </p:spTree>
  </p:cSld>
  <p:clrMapOvr>
    <a:masterClrMapping/>
  </p:clrMapOvr>
  <p:transition spd="slow">
    <p:circl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p:cNvSpPr>
            <a:spLocks noGrp="1"/>
          </p:cNvSpPr>
          <p:nvPr>
            <p:ph type="title"/>
          </p:nvPr>
        </p:nvSpPr>
        <p:spPr>
          <a:xfrm>
            <a:off x="457200" y="381000"/>
            <a:ext cx="8229600" cy="1143000"/>
          </a:xfrm>
        </p:spPr>
        <p:txBody>
          <a:bodyPr/>
          <a:lstStyle/>
          <a:p>
            <a:r>
              <a:rPr lang="en-US" altLang="en-US">
                <a:latin typeface="Calibri" charset="0"/>
              </a:rPr>
              <a:t>HIV IN THE UNITED STATES</a:t>
            </a:r>
          </a:p>
        </p:txBody>
      </p:sp>
      <p:sp>
        <p:nvSpPr>
          <p:cNvPr id="33795" name="Content Placeholder 1"/>
          <p:cNvSpPr>
            <a:spLocks noGrp="1"/>
          </p:cNvSpPr>
          <p:nvPr>
            <p:ph idx="1"/>
          </p:nvPr>
        </p:nvSpPr>
        <p:spPr>
          <a:xfrm>
            <a:off x="838200" y="1600200"/>
            <a:ext cx="7391400" cy="4525963"/>
          </a:xfrm>
        </p:spPr>
        <p:txBody>
          <a:bodyPr/>
          <a:lstStyle/>
          <a:p>
            <a:pPr>
              <a:buFontTx/>
              <a:buChar char="•"/>
            </a:pPr>
            <a:r>
              <a:rPr lang="en-US" altLang="en-US" sz="2200">
                <a:latin typeface="Calibri" charset="0"/>
              </a:rPr>
              <a:t>Black men are diagnosed with HIV at more than six times the rate of white men, and black women at more than 15 times the rate of white women and more than 4 times the rate for Hispanic women. </a:t>
            </a:r>
          </a:p>
          <a:p>
            <a:pPr>
              <a:buFontTx/>
              <a:buChar char="•"/>
            </a:pPr>
            <a:r>
              <a:rPr lang="en-US" altLang="en-US" sz="2200">
                <a:latin typeface="Calibri" charset="0"/>
              </a:rPr>
              <a:t>In the black/African American population, heterosexual transmission accounts for 11 percent of male infections but more than 50 percent of female infections (CDC, 2010a).</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D434C2A8-6136-6F40-9197-C554CFAD46C6}" type="slidenum">
              <a:rPr lang="en-US" altLang="en-US">
                <a:latin typeface="Arial" charset="0"/>
              </a:rPr>
              <a:pPr eaLnBrk="1" hangingPunct="1"/>
              <a:t>100</a:t>
            </a:fld>
            <a:endParaRPr lang="en-US" altLang="en-US">
              <a:latin typeface="Arial" charset="0"/>
            </a:endParaRPr>
          </a:p>
        </p:txBody>
      </p:sp>
    </p:spTree>
  </p:cSld>
  <p:clrMapOvr>
    <a:masterClrMapping/>
  </p:clrMapOvr>
  <p:transition spd="slow">
    <p:circle/>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3"/>
          <p:cNvSpPr>
            <a:spLocks noGrp="1"/>
          </p:cNvSpPr>
          <p:nvPr>
            <p:ph type="title"/>
          </p:nvPr>
        </p:nvSpPr>
        <p:spPr>
          <a:xfrm>
            <a:off x="457200" y="381000"/>
            <a:ext cx="8229600" cy="1143000"/>
          </a:xfrm>
        </p:spPr>
        <p:txBody>
          <a:bodyPr/>
          <a:lstStyle/>
          <a:p>
            <a:r>
              <a:rPr lang="en-US" altLang="en-US">
                <a:latin typeface="Calibri" charset="0"/>
              </a:rPr>
              <a:t>HIV/AIDS IN FLORIDA</a:t>
            </a:r>
          </a:p>
        </p:txBody>
      </p:sp>
      <p:sp>
        <p:nvSpPr>
          <p:cNvPr id="34819"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Florida has the third highest incidence of HIV/AIDS in the United States, exceeded only by California and New York. </a:t>
            </a:r>
          </a:p>
          <a:p>
            <a:pPr>
              <a:buFontTx/>
              <a:buChar char="•"/>
            </a:pPr>
            <a:r>
              <a:rPr lang="en-US" altLang="en-US" sz="2200">
                <a:latin typeface="Calibri" charset="0"/>
              </a:rPr>
              <a:t>The Florida Department of Health (2009a) estimates that approximately 125,000 persons in the state are living with HIV infection (including AIDS). </a:t>
            </a:r>
          </a:p>
          <a:p>
            <a:pPr>
              <a:buFontTx/>
              <a:buChar char="•"/>
            </a:pPr>
            <a:r>
              <a:rPr lang="en-US" altLang="en-US" sz="2200">
                <a:latin typeface="Calibri" charset="0"/>
              </a:rPr>
              <a:t>In 2009, Florida reported 5,508 new HIV diagnoses, and 4,369 cases of AIDS. </a:t>
            </a:r>
          </a:p>
          <a:p>
            <a:pPr>
              <a:buFontTx/>
              <a:buChar char="•"/>
            </a:pPr>
            <a:r>
              <a:rPr lang="en-US" altLang="en-US" sz="2200">
                <a:latin typeface="Calibri" charset="0"/>
              </a:rPr>
              <a:t>The majority of cases (76%) were reported in nine counties: </a:t>
            </a:r>
            <a:r>
              <a:rPr lang="en-US" altLang="en-US" sz="2200" b="1">
                <a:latin typeface="Calibri" charset="0"/>
              </a:rPr>
              <a:t>Broward, Duval, Hillsborough, Lee, Miami-Dade, Orange, Palm Beach, Pinellas, and Polk.</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AAC268FC-815A-B148-B330-C2FCD4AB6E38}" type="slidenum">
              <a:rPr lang="en-US" altLang="en-US">
                <a:latin typeface="Arial" charset="0"/>
              </a:rPr>
              <a:pPr eaLnBrk="1" hangingPunct="1"/>
              <a:t>101</a:t>
            </a:fld>
            <a:endParaRPr lang="en-US" altLang="en-US">
              <a:latin typeface="Arial" charset="0"/>
            </a:endParaRPr>
          </a:p>
        </p:txBody>
      </p:sp>
    </p:spTree>
  </p:cSld>
  <p:clrMapOvr>
    <a:masterClrMapping/>
  </p:clrMapOvr>
  <p:transition spd="slow">
    <p:circle/>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3"/>
          <p:cNvSpPr>
            <a:spLocks noGrp="1"/>
          </p:cNvSpPr>
          <p:nvPr>
            <p:ph type="title"/>
          </p:nvPr>
        </p:nvSpPr>
        <p:spPr>
          <a:xfrm>
            <a:off x="457200" y="381000"/>
            <a:ext cx="8229600" cy="1143000"/>
          </a:xfrm>
        </p:spPr>
        <p:txBody>
          <a:bodyPr/>
          <a:lstStyle/>
          <a:p>
            <a:r>
              <a:rPr lang="en-US" altLang="en-US">
                <a:latin typeface="Calibri" charset="0"/>
              </a:rPr>
              <a:t>HIV/AIDS IN FLORIDA</a:t>
            </a:r>
          </a:p>
        </p:txBody>
      </p:sp>
      <p:sp>
        <p:nvSpPr>
          <p:cNvPr id="35843" name="Content Placeholder 1"/>
          <p:cNvSpPr>
            <a:spLocks noGrp="1"/>
          </p:cNvSpPr>
          <p:nvPr>
            <p:ph idx="1"/>
          </p:nvPr>
        </p:nvSpPr>
        <p:spPr>
          <a:xfrm>
            <a:off x="838200" y="1600200"/>
            <a:ext cx="7391400" cy="4525963"/>
          </a:xfrm>
        </p:spPr>
        <p:txBody>
          <a:bodyPr/>
          <a:lstStyle/>
          <a:p>
            <a:pPr>
              <a:buFontTx/>
              <a:buChar char="•"/>
            </a:pPr>
            <a:r>
              <a:rPr lang="en-US" altLang="en-US" sz="2200">
                <a:latin typeface="Calibri" charset="0"/>
              </a:rPr>
              <a:t>HIV/AIDS is more prevalent among women in Florida than in women nationally and also more prevalent among blacks. </a:t>
            </a:r>
          </a:p>
          <a:p>
            <a:pPr>
              <a:buFontTx/>
              <a:buChar char="•"/>
            </a:pPr>
            <a:r>
              <a:rPr lang="en-US" altLang="en-US" sz="2200">
                <a:latin typeface="Calibri" charset="0"/>
              </a:rPr>
              <a:t>The prevalence among MSM in Florida is lower than among MSM nationally. </a:t>
            </a:r>
          </a:p>
          <a:p>
            <a:pPr>
              <a:buFontTx/>
              <a:buChar char="•"/>
            </a:pPr>
            <a:r>
              <a:rPr lang="en-US" altLang="en-US" sz="2200">
                <a:latin typeface="Calibri" charset="0"/>
              </a:rPr>
              <a:t>The prevalence of AIDS among heterosexual populations in Florida is much higher than among heterosexuals nationally (38% vs. 24%) (Florida Department of Health, 2009a).</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D77A5C4F-6F0B-1F4C-AFDE-674CC6B5CACA}" type="slidenum">
              <a:rPr lang="en-US" altLang="en-US">
                <a:latin typeface="Arial" charset="0"/>
              </a:rPr>
              <a:pPr eaLnBrk="1" hangingPunct="1"/>
              <a:t>102</a:t>
            </a:fld>
            <a:endParaRPr lang="en-US" altLang="en-US">
              <a:latin typeface="Arial" charset="0"/>
            </a:endParaRPr>
          </a:p>
        </p:txBody>
      </p:sp>
    </p:spTree>
  </p:cSld>
  <p:clrMapOvr>
    <a:masterClrMapping/>
  </p:clrMapOvr>
  <p:transition spd="slow">
    <p:circl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p:cNvSpPr>
            <a:spLocks noGrp="1"/>
          </p:cNvSpPr>
          <p:nvPr>
            <p:ph type="title"/>
          </p:nvPr>
        </p:nvSpPr>
        <p:spPr>
          <a:xfrm>
            <a:off x="457200" y="381000"/>
            <a:ext cx="8229600" cy="1143000"/>
          </a:xfrm>
        </p:spPr>
        <p:txBody>
          <a:bodyPr/>
          <a:lstStyle/>
          <a:p>
            <a:r>
              <a:rPr lang="en-US" altLang="en-US">
                <a:latin typeface="Calibri" charset="0"/>
              </a:rPr>
              <a:t>HIV/AIDS IN FLORIDA</a:t>
            </a:r>
          </a:p>
        </p:txBody>
      </p:sp>
      <p:sp>
        <p:nvSpPr>
          <p:cNvPr id="36867"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Blacks account for nearly half of Florida's HIV-positive population and nearly half of the AIDS cases, even though they comprise only 14 percent of the state's population. </a:t>
            </a:r>
          </a:p>
          <a:p>
            <a:pPr>
              <a:buFontTx/>
              <a:buChar char="•"/>
            </a:pPr>
            <a:r>
              <a:rPr lang="en-US" altLang="en-US" sz="2200">
                <a:latin typeface="Calibri" charset="0"/>
              </a:rPr>
              <a:t>HIV is the leading cause of death for black women between the ages of 25 and 44 and the third leading cause of death for black men in this age group (Florida Department of Health, 2009b). </a:t>
            </a:r>
          </a:p>
          <a:p>
            <a:pPr>
              <a:buFontTx/>
              <a:buChar char="•"/>
            </a:pPr>
            <a:r>
              <a:rPr lang="en-US" altLang="en-US" sz="2200">
                <a:latin typeface="Calibri" charset="0"/>
              </a:rPr>
              <a:t>HIV is the third leading cause of death among Hispanic women in this age group and the ninth leading cause of death among white women in this age group (Florida Department of Health, 2009c).</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CFCDBE05-FE56-5145-9152-8D6A19E09A60}" type="slidenum">
              <a:rPr lang="en-US" altLang="en-US">
                <a:latin typeface="Arial" charset="0"/>
              </a:rPr>
              <a:pPr eaLnBrk="1" hangingPunct="1"/>
              <a:t>103</a:t>
            </a:fld>
            <a:endParaRPr lang="en-US" altLang="en-US">
              <a:latin typeface="Arial" charset="0"/>
            </a:endParaRPr>
          </a:p>
        </p:txBody>
      </p:sp>
    </p:spTree>
  </p:cSld>
  <p:clrMapOvr>
    <a:masterClrMapping/>
  </p:clrMapOvr>
  <p:transition spd="slow">
    <p:circle/>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p:nvPr>
        </p:nvSpPr>
        <p:spPr>
          <a:xfrm>
            <a:off x="457200" y="381000"/>
            <a:ext cx="8229600" cy="1143000"/>
          </a:xfrm>
        </p:spPr>
        <p:txBody>
          <a:bodyPr/>
          <a:lstStyle/>
          <a:p>
            <a:r>
              <a:rPr lang="en-US" altLang="en-US">
                <a:latin typeface="Calibri" charset="0"/>
              </a:rPr>
              <a:t>RISK GROUPS</a:t>
            </a:r>
          </a:p>
        </p:txBody>
      </p:sp>
      <p:sp>
        <p:nvSpPr>
          <p:cNvPr id="37891"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Men who have sex with men(MSM) account for more than half of all newly reported HIV infections, and young men are at highest risk. </a:t>
            </a:r>
          </a:p>
          <a:p>
            <a:pPr>
              <a:buFontTx/>
              <a:buChar char="•"/>
            </a:pPr>
            <a:r>
              <a:rPr lang="en-US" altLang="en-US" sz="2200">
                <a:latin typeface="Calibri" charset="0"/>
              </a:rPr>
              <a:t>MSM account for just 4 percent of the U.S. male population aged 13 years and older; however, the rate of new HIV diagnoses among MSM is more than 44 times that of other men.</a:t>
            </a:r>
          </a:p>
          <a:p>
            <a:pPr lvl="1">
              <a:buFont typeface="Arial" charset="0"/>
              <a:buChar char="•"/>
            </a:pPr>
            <a:r>
              <a:rPr lang="en-US" altLang="en-US" sz="2200">
                <a:latin typeface="Calibri" charset="0"/>
              </a:rPr>
              <a:t>They are the only risk group in the United States in which new HIV infections are increasing.</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0E104023-78E7-0545-96A5-E326DD7AEA4C}" type="slidenum">
              <a:rPr lang="en-US" altLang="en-US">
                <a:latin typeface="Arial" charset="0"/>
              </a:rPr>
              <a:pPr eaLnBrk="1" hangingPunct="1"/>
              <a:t>104</a:t>
            </a:fld>
            <a:endParaRPr lang="en-US" altLang="en-US">
              <a:latin typeface="Arial" charset="0"/>
            </a:endParaRPr>
          </a:p>
        </p:txBody>
      </p:sp>
    </p:spTree>
  </p:cSld>
  <p:clrMapOvr>
    <a:masterClrMapping/>
  </p:clrMapOvr>
  <p:transition spd="slow">
    <p:circle/>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p:nvPr>
        </p:nvSpPr>
        <p:spPr>
          <a:xfrm>
            <a:off x="457200" y="381000"/>
            <a:ext cx="8229600" cy="1143000"/>
          </a:xfrm>
        </p:spPr>
        <p:txBody>
          <a:bodyPr/>
          <a:lstStyle/>
          <a:p>
            <a:r>
              <a:rPr lang="en-US" altLang="en-US">
                <a:latin typeface="Calibri" charset="0"/>
              </a:rPr>
              <a:t>RISK GROUPS</a:t>
            </a:r>
          </a:p>
        </p:txBody>
      </p:sp>
      <p:sp>
        <p:nvSpPr>
          <p:cNvPr id="38915" name="Content Placeholder 1"/>
          <p:cNvSpPr>
            <a:spLocks noGrp="1"/>
          </p:cNvSpPr>
          <p:nvPr>
            <p:ph idx="1"/>
          </p:nvPr>
        </p:nvSpPr>
        <p:spPr>
          <a:xfrm>
            <a:off x="914400" y="1600200"/>
            <a:ext cx="7391400" cy="4525963"/>
          </a:xfrm>
        </p:spPr>
        <p:txBody>
          <a:bodyPr/>
          <a:lstStyle/>
          <a:p>
            <a:pPr>
              <a:buFontTx/>
              <a:buChar char="•"/>
            </a:pPr>
            <a:r>
              <a:rPr lang="en-US" altLang="en-US" sz="2200">
                <a:latin typeface="Calibri" charset="0"/>
              </a:rPr>
              <a:t>Nearly half of HIV-infected young MSM do not know they are infected. </a:t>
            </a:r>
          </a:p>
          <a:p>
            <a:pPr>
              <a:buFontTx/>
              <a:buChar char="•"/>
            </a:pPr>
            <a:r>
              <a:rPr lang="en-US" altLang="en-US" sz="2200">
                <a:latin typeface="Calibri" charset="0"/>
              </a:rPr>
              <a:t>A survey of MSM in 21 U.S. cities found that 1 in 5 of those surveyed was HIV-positive and nearly half of them (44%) were unaware of their HIV status. </a:t>
            </a:r>
          </a:p>
          <a:p>
            <a:pPr>
              <a:buFontTx/>
              <a:buChar char="•"/>
            </a:pPr>
            <a:r>
              <a:rPr lang="en-US" altLang="en-US" sz="2200">
                <a:latin typeface="Calibri" charset="0"/>
              </a:rPr>
              <a:t>The highest HIV prevalence and infection unawareness were among young and minority MSM (CDC, 2010h).</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26B795AD-8E1F-1C4A-B224-BD1CE2E6D13A}" type="slidenum">
              <a:rPr lang="en-US" altLang="en-US">
                <a:latin typeface="Arial" charset="0"/>
              </a:rPr>
              <a:pPr eaLnBrk="1" hangingPunct="1"/>
              <a:t>105</a:t>
            </a:fld>
            <a:endParaRPr lang="en-US" altLang="en-US">
              <a:latin typeface="Arial" charset="0"/>
            </a:endParaRPr>
          </a:p>
        </p:txBody>
      </p:sp>
    </p:spTree>
  </p:cSld>
  <p:clrMapOvr>
    <a:masterClrMapping/>
  </p:clrMapOvr>
  <p:transition spd="slow">
    <p:circl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3"/>
          <p:cNvSpPr>
            <a:spLocks noGrp="1"/>
          </p:cNvSpPr>
          <p:nvPr>
            <p:ph type="title"/>
          </p:nvPr>
        </p:nvSpPr>
        <p:spPr>
          <a:xfrm>
            <a:off x="457200" y="381000"/>
            <a:ext cx="8229600" cy="1143000"/>
          </a:xfrm>
        </p:spPr>
        <p:txBody>
          <a:bodyPr/>
          <a:lstStyle/>
          <a:p>
            <a:r>
              <a:rPr lang="en-US" altLang="en-US">
                <a:latin typeface="Calibri" charset="0"/>
              </a:rPr>
              <a:t>RISK GROUPS</a:t>
            </a:r>
          </a:p>
        </p:txBody>
      </p:sp>
      <p:sp>
        <p:nvSpPr>
          <p:cNvPr id="39939"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Injecting-drug use is the third most frequently reported risk factor for HIV infection in the United States. </a:t>
            </a:r>
          </a:p>
          <a:p>
            <a:pPr>
              <a:buFontTx/>
              <a:buChar char="•"/>
            </a:pPr>
            <a:r>
              <a:rPr lang="en-US" altLang="en-US" sz="2200">
                <a:latin typeface="Calibri" charset="0"/>
              </a:rPr>
              <a:t>During 2004–2007, approximately two-thirds of newly infected IDUs were males, more than half were black/African Americans, and three-fourths lived in urban areas.</a:t>
            </a:r>
          </a:p>
          <a:p>
            <a:pPr>
              <a:buFontTx/>
              <a:buChar char="•"/>
            </a:pPr>
            <a:r>
              <a:rPr lang="en-US" altLang="en-US" sz="2200">
                <a:latin typeface="Calibri" charset="0"/>
              </a:rPr>
              <a:t>Many IDUs continue to engage in high-risk behaviors such as sharing syringes and/or having unprotected sex. </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1A0DE0E4-AFA0-E148-B212-906DF88EDABC}" type="slidenum">
              <a:rPr lang="en-US" altLang="en-US">
                <a:latin typeface="Arial" charset="0"/>
              </a:rPr>
              <a:pPr eaLnBrk="1" hangingPunct="1"/>
              <a:t>106</a:t>
            </a:fld>
            <a:endParaRPr lang="en-US" altLang="en-US">
              <a:latin typeface="Arial" charset="0"/>
            </a:endParaRPr>
          </a:p>
        </p:txBody>
      </p:sp>
    </p:spTree>
  </p:cSld>
  <p:clrMapOvr>
    <a:masterClrMapping/>
  </p:clrMapOvr>
  <p:transition spd="slow">
    <p:circl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3"/>
          <p:cNvSpPr>
            <a:spLocks noGrp="1"/>
          </p:cNvSpPr>
          <p:nvPr>
            <p:ph type="title"/>
          </p:nvPr>
        </p:nvSpPr>
        <p:spPr>
          <a:xfrm>
            <a:off x="457200" y="381000"/>
            <a:ext cx="8229600" cy="1143000"/>
          </a:xfrm>
        </p:spPr>
        <p:txBody>
          <a:bodyPr/>
          <a:lstStyle/>
          <a:p>
            <a:r>
              <a:rPr lang="en-US" altLang="en-US">
                <a:latin typeface="Calibri" charset="0"/>
              </a:rPr>
              <a:t>RISK GROUPS</a:t>
            </a:r>
          </a:p>
        </p:txBody>
      </p:sp>
      <p:sp>
        <p:nvSpPr>
          <p:cNvPr id="40963" name="Content Placeholder 1"/>
          <p:cNvSpPr>
            <a:spLocks noGrp="1"/>
          </p:cNvSpPr>
          <p:nvPr>
            <p:ph idx="1"/>
          </p:nvPr>
        </p:nvSpPr>
        <p:spPr>
          <a:xfrm>
            <a:off x="838200" y="1371600"/>
            <a:ext cx="7467600" cy="4614863"/>
          </a:xfrm>
        </p:spPr>
        <p:txBody>
          <a:bodyPr/>
          <a:lstStyle/>
          <a:p>
            <a:pPr>
              <a:buFontTx/>
              <a:buChar char="•"/>
            </a:pPr>
            <a:r>
              <a:rPr lang="en-US" altLang="en-US" sz="2200">
                <a:latin typeface="Calibri" charset="0"/>
              </a:rPr>
              <a:t>Florida Statute 495.355 mandates that prisons test inmates for HIV within 60 days before they are released back into the community. Those who test positive must be provided with transitional assistance, which includes:</a:t>
            </a:r>
          </a:p>
          <a:p>
            <a:pPr lvl="1">
              <a:buFont typeface="Arial" charset="0"/>
              <a:buChar char="•"/>
            </a:pPr>
            <a:r>
              <a:rPr lang="en-US" altLang="en-US" sz="2200" b="0">
                <a:latin typeface="Calibri" charset="0"/>
              </a:rPr>
              <a:t>Education on preventing transmission of the virus to others and on the importance of follow-up care.</a:t>
            </a:r>
          </a:p>
          <a:p>
            <a:pPr lvl="1">
              <a:buFont typeface="Arial" charset="0"/>
              <a:buChar char="•"/>
            </a:pPr>
            <a:r>
              <a:rPr lang="en-US" altLang="en-US" sz="2200" b="0">
                <a:latin typeface="Calibri" charset="0"/>
              </a:rPr>
              <a:t>A written, individualized discharge plan that includes referrals to and contacts with the county health department and local HIV primary care services.</a:t>
            </a:r>
          </a:p>
          <a:p>
            <a:pPr lvl="1">
              <a:buFont typeface="Arial" charset="0"/>
              <a:buChar char="•"/>
            </a:pPr>
            <a:r>
              <a:rPr lang="en-US" altLang="en-US" sz="2200" b="0">
                <a:latin typeface="Calibri" charset="0"/>
              </a:rPr>
              <a:t>A 30-day supply of all HIV-related medications that the inmate is taking prior to release under the protocols of the Department of Corrections and the treatment guidelines of the United States Department HHS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29A7DAF9-0995-7445-96A4-04C5D3402865}" type="slidenum">
              <a:rPr lang="en-US" altLang="en-US">
                <a:latin typeface="Arial" charset="0"/>
              </a:rPr>
              <a:pPr eaLnBrk="1" hangingPunct="1"/>
              <a:t>107</a:t>
            </a:fld>
            <a:endParaRPr lang="en-US" altLang="en-US">
              <a:latin typeface="Arial" charset="0"/>
            </a:endParaRPr>
          </a:p>
        </p:txBody>
      </p:sp>
    </p:spTree>
  </p:cSld>
  <p:clrMapOvr>
    <a:masterClrMapping/>
  </p:clrMapOvr>
  <p:transition spd="slow">
    <p:circl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3"/>
          <p:cNvSpPr>
            <a:spLocks noGrp="1"/>
          </p:cNvSpPr>
          <p:nvPr>
            <p:ph type="title"/>
          </p:nvPr>
        </p:nvSpPr>
        <p:spPr>
          <a:xfrm>
            <a:off x="457200" y="381000"/>
            <a:ext cx="8229600" cy="1143000"/>
          </a:xfrm>
        </p:spPr>
        <p:txBody>
          <a:bodyPr/>
          <a:lstStyle/>
          <a:p>
            <a:r>
              <a:rPr lang="en-US" altLang="en-US">
                <a:latin typeface="Calibri" charset="0"/>
              </a:rPr>
              <a:t>HIV INFECTION CYCLE</a:t>
            </a:r>
          </a:p>
        </p:txBody>
      </p:sp>
      <p:sp>
        <p:nvSpPr>
          <p:cNvPr id="41987" name="Content Placeholder 1"/>
          <p:cNvSpPr>
            <a:spLocks noGrp="1"/>
          </p:cNvSpPr>
          <p:nvPr>
            <p:ph idx="1"/>
          </p:nvPr>
        </p:nvSpPr>
        <p:spPr>
          <a:xfrm>
            <a:off x="838200" y="1600200"/>
            <a:ext cx="7391400" cy="4525963"/>
          </a:xfrm>
        </p:spPr>
        <p:txBody>
          <a:bodyPr/>
          <a:lstStyle/>
          <a:p>
            <a:pPr>
              <a:buFontTx/>
              <a:buChar char="•"/>
            </a:pPr>
            <a:r>
              <a:rPr lang="en-US" altLang="en-US" sz="2200">
                <a:latin typeface="Calibri" charset="0"/>
              </a:rPr>
              <a:t>Window Period: </a:t>
            </a:r>
          </a:p>
          <a:p>
            <a:pPr lvl="1">
              <a:buFont typeface="Arial" charset="0"/>
              <a:buChar char="•"/>
            </a:pPr>
            <a:r>
              <a:rPr lang="en-US" altLang="en-US" sz="2200">
                <a:latin typeface="Calibri" charset="0"/>
              </a:rPr>
              <a:t>The time period after contracting the infection and until the body has developed enough antibodies for an accurate positive test results. This can range from two weeks to six months. The HIV infected person is infectious during this time. HIV is confirmed upon receiving a positive HIV antibody test and having another test reconfirm the results.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DD28B378-239D-514E-B6DF-92EE3BC4377F}" type="slidenum">
              <a:rPr lang="en-US" altLang="en-US">
                <a:latin typeface="Arial" charset="0"/>
              </a:rPr>
              <a:pPr eaLnBrk="1" hangingPunct="1"/>
              <a:t>108</a:t>
            </a:fld>
            <a:endParaRPr lang="en-US" altLang="en-US">
              <a:latin typeface="Arial" charset="0"/>
            </a:endParaRPr>
          </a:p>
        </p:txBody>
      </p:sp>
    </p:spTree>
  </p:cSld>
  <p:clrMapOvr>
    <a:masterClrMapping/>
  </p:clrMapOvr>
  <p:transition spd="slow">
    <p:circle/>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3"/>
          <p:cNvSpPr>
            <a:spLocks noGrp="1"/>
          </p:cNvSpPr>
          <p:nvPr>
            <p:ph type="title"/>
          </p:nvPr>
        </p:nvSpPr>
        <p:spPr>
          <a:xfrm>
            <a:off x="457200" y="381000"/>
            <a:ext cx="8229600" cy="1143000"/>
          </a:xfrm>
        </p:spPr>
        <p:txBody>
          <a:bodyPr/>
          <a:lstStyle/>
          <a:p>
            <a:r>
              <a:rPr lang="en-US" altLang="en-US">
                <a:latin typeface="Calibri" charset="0"/>
              </a:rPr>
              <a:t>HIV INFECTION CYCLE (CON’T)</a:t>
            </a:r>
          </a:p>
        </p:txBody>
      </p:sp>
      <p:sp>
        <p:nvSpPr>
          <p:cNvPr id="43011" name="Content Placeholder 1"/>
          <p:cNvSpPr>
            <a:spLocks noGrp="1"/>
          </p:cNvSpPr>
          <p:nvPr>
            <p:ph idx="1"/>
          </p:nvPr>
        </p:nvSpPr>
        <p:spPr>
          <a:xfrm>
            <a:off x="881063" y="1676400"/>
            <a:ext cx="7348537" cy="4525963"/>
          </a:xfrm>
        </p:spPr>
        <p:txBody>
          <a:bodyPr/>
          <a:lstStyle/>
          <a:p>
            <a:pPr>
              <a:buFontTx/>
              <a:buChar char="•"/>
            </a:pPr>
            <a:r>
              <a:rPr lang="en-US" altLang="en-US" sz="2200">
                <a:latin typeface="Calibri" charset="0"/>
              </a:rPr>
              <a:t>Incubation Period: </a:t>
            </a:r>
          </a:p>
          <a:p>
            <a:pPr lvl="1">
              <a:buFont typeface="Arial" charset="0"/>
              <a:buChar char="•"/>
            </a:pPr>
            <a:r>
              <a:rPr lang="en-US" altLang="en-US" sz="2200">
                <a:latin typeface="Calibri" charset="0"/>
              </a:rPr>
              <a:t>An HIV infected person may not feel sick or exhibit symptoms of the disease for five to ten years or longer. The disease can still be spread during this period</a:t>
            </a:r>
          </a:p>
          <a:p>
            <a:pPr>
              <a:buFontTx/>
              <a:buChar char="•"/>
            </a:pPr>
            <a:r>
              <a:rPr lang="en-US" altLang="en-US" sz="2200">
                <a:latin typeface="Calibri" charset="0"/>
              </a:rPr>
              <a:t>AIDS: </a:t>
            </a:r>
          </a:p>
          <a:p>
            <a:pPr lvl="1">
              <a:buFont typeface="Arial" charset="0"/>
              <a:buChar char="•"/>
            </a:pPr>
            <a:r>
              <a:rPr lang="en-US" altLang="en-US" sz="2200">
                <a:latin typeface="Calibri" charset="0"/>
              </a:rPr>
              <a:t>Symptoms appear and the immune system begins to break down. When an HIV infected person's CD4 count drops to below 200, he is said to have AIDS. A healthy person's CD4 count is from 800 to 1200. AIDS also means that the HIV infected person has one or more of the many opportunistic infections.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22414CBE-EEB6-514A-80B6-515A62CE19B8}" type="slidenum">
              <a:rPr lang="en-US" altLang="en-US">
                <a:latin typeface="Arial" charset="0"/>
              </a:rPr>
              <a:pPr eaLnBrk="1" hangingPunct="1"/>
              <a:t>109</a:t>
            </a:fld>
            <a:endParaRPr lang="en-US" altLang="en-US">
              <a:latin typeface="Arial" charset="0"/>
            </a:endParaRPr>
          </a:p>
        </p:txBody>
      </p:sp>
    </p:spTree>
  </p:cSld>
  <p:clrMapOvr>
    <a:masterClrMapping/>
  </p:clrMapOvr>
  <p:transition spd="slow">
    <p:circl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457200"/>
            <a:ext cx="8229600" cy="1143000"/>
          </a:xfrm>
        </p:spPr>
        <p:txBody>
          <a:bodyPr/>
          <a:lstStyle/>
          <a:p>
            <a:r>
              <a:rPr lang="en-US" altLang="en-US">
                <a:solidFill>
                  <a:schemeClr val="tx1"/>
                </a:solidFill>
                <a:latin typeface="Calibri" charset="0"/>
                <a:ea typeface="Calibri" charset="0"/>
                <a:cs typeface="Calibri" charset="0"/>
              </a:rPr>
              <a:t>Relationships with Specialized Treatment Centers</a:t>
            </a:r>
          </a:p>
        </p:txBody>
      </p:sp>
      <p:sp>
        <p:nvSpPr>
          <p:cNvPr id="12291" name="Rectangle 3"/>
          <p:cNvSpPr>
            <a:spLocks noGrp="1" noChangeArrowheads="1"/>
          </p:cNvSpPr>
          <p:nvPr>
            <p:ph idx="1"/>
          </p:nvPr>
        </p:nvSpPr>
        <p:spPr>
          <a:xfrm>
            <a:off x="914400" y="1752600"/>
            <a:ext cx="7315200" cy="4191000"/>
          </a:xfrm>
        </p:spPr>
        <p:txBody>
          <a:bodyPr/>
          <a:lstStyle/>
          <a:p>
            <a:pPr>
              <a:buFontTx/>
              <a:buChar char="•"/>
            </a:pPr>
            <a:r>
              <a:rPr lang="en-US" altLang="en-US" sz="2200">
                <a:latin typeface="Calibri" charset="0"/>
                <a:ea typeface="Calibri" charset="0"/>
                <a:cs typeface="Calibri" charset="0"/>
              </a:rPr>
              <a:t>Knowing which centers specialize in what.</a:t>
            </a:r>
          </a:p>
          <a:p>
            <a:pPr>
              <a:buFontTx/>
              <a:buChar char="•"/>
            </a:pPr>
            <a:r>
              <a:rPr lang="en-US" altLang="en-US" sz="2200">
                <a:latin typeface="Calibri" charset="0"/>
                <a:ea typeface="Calibri" charset="0"/>
                <a:cs typeface="Calibri" charset="0"/>
              </a:rPr>
              <a:t>Communicate regularly with staff members.</a:t>
            </a:r>
          </a:p>
          <a:p>
            <a:pPr>
              <a:buFontTx/>
              <a:buChar char="•"/>
            </a:pPr>
            <a:r>
              <a:rPr lang="en-US" altLang="en-US" sz="2200">
                <a:latin typeface="Calibri" charset="0"/>
                <a:ea typeface="Calibri" charset="0"/>
                <a:cs typeface="Calibri" charset="0"/>
              </a:rPr>
              <a:t>Compare program features to client needs.</a:t>
            </a:r>
          </a:p>
          <a:p>
            <a:pPr>
              <a:buFontTx/>
              <a:buChar char="•"/>
            </a:pPr>
            <a:r>
              <a:rPr lang="en-US" altLang="en-US" sz="2200">
                <a:latin typeface="Calibri" charset="0"/>
                <a:ea typeface="Calibri" charset="0"/>
                <a:cs typeface="Calibri" charset="0"/>
              </a:rPr>
              <a:t>Understand cost factors.</a:t>
            </a:r>
          </a:p>
          <a:p>
            <a:pPr>
              <a:buFontTx/>
              <a:buChar char="•"/>
            </a:pPr>
            <a:r>
              <a:rPr lang="en-US" altLang="en-US" sz="2200">
                <a:latin typeface="Calibri" charset="0"/>
                <a:ea typeface="Calibri" charset="0"/>
                <a:cs typeface="Calibri" charset="0"/>
              </a:rPr>
              <a:t>Proximity and access to medical care.</a:t>
            </a:r>
          </a:p>
        </p:txBody>
      </p:sp>
    </p:spTree>
  </p:cSld>
  <p:clrMapOvr>
    <a:masterClrMapping/>
  </p:clrMapOvr>
  <p:transition spd="slow">
    <p:circle/>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1000"/>
            <a:ext cx="8229600" cy="1143000"/>
          </a:xfrm>
        </p:spPr>
        <p:txBody>
          <a:bodyPr>
            <a:normAutofit fontScale="90000"/>
          </a:bodyPr>
          <a:lstStyle/>
          <a:p>
            <a:pPr>
              <a:lnSpc>
                <a:spcPct val="115000"/>
              </a:lnSpc>
              <a:spcBef>
                <a:spcPts val="0"/>
              </a:spcBef>
              <a:spcAft>
                <a:spcPts val="1000"/>
              </a:spcAft>
              <a:defRPr/>
            </a:pPr>
            <a:r>
              <a:rPr lang="en-US" sz="2000" dirty="0" smtClean="0">
                <a:latin typeface="Arial"/>
                <a:ea typeface="Times New Roman"/>
                <a:cs typeface="Times New Roman"/>
              </a:rPr>
              <a:t/>
            </a:r>
            <a:br>
              <a:rPr lang="en-US" sz="2000" dirty="0" smtClean="0">
                <a:latin typeface="Arial"/>
                <a:ea typeface="Times New Roman"/>
                <a:cs typeface="Times New Roman"/>
              </a:rPr>
            </a:br>
            <a:r>
              <a:rPr lang="en-US" sz="2000" dirty="0">
                <a:latin typeface="Arial"/>
                <a:ea typeface="Times New Roman"/>
                <a:cs typeface="Times New Roman"/>
              </a:rPr>
              <a:t/>
            </a:r>
            <a:br>
              <a:rPr lang="en-US" sz="2000" dirty="0">
                <a:latin typeface="Arial"/>
                <a:ea typeface="Times New Roman"/>
                <a:cs typeface="Times New Roman"/>
              </a:rPr>
            </a:br>
            <a:r>
              <a:rPr lang="en-US" sz="2700" dirty="0" smtClean="0">
                <a:latin typeface="Arial"/>
                <a:ea typeface="Times New Roman"/>
                <a:cs typeface="Times New Roman"/>
              </a:rPr>
              <a:t>Opportunistic infections in the bloodstream of a person with AIDS Complications</a:t>
            </a:r>
            <a:r>
              <a:rPr lang="en-US" sz="3600" dirty="0">
                <a:ea typeface="Calibri"/>
                <a:cs typeface="Times New Roman"/>
              </a:rPr>
              <a:t/>
            </a:r>
            <a:br>
              <a:rPr lang="en-US" sz="3600" dirty="0">
                <a:ea typeface="Calibri"/>
                <a:cs typeface="Times New Roman"/>
              </a:rPr>
            </a:br>
            <a:endParaRPr lang="en-US" dirty="0"/>
          </a:p>
        </p:txBody>
      </p:sp>
      <p:sp>
        <p:nvSpPr>
          <p:cNvPr id="44035" name="Content Placeholder 1"/>
          <p:cNvSpPr>
            <a:spLocks noGrp="1"/>
          </p:cNvSpPr>
          <p:nvPr>
            <p:ph idx="1"/>
          </p:nvPr>
        </p:nvSpPr>
        <p:spPr>
          <a:xfrm>
            <a:off x="914400" y="1600200"/>
            <a:ext cx="7315200" cy="4525963"/>
          </a:xfrm>
        </p:spPr>
        <p:txBody>
          <a:bodyPr/>
          <a:lstStyle/>
          <a:p>
            <a:pPr>
              <a:spcBef>
                <a:spcPct val="0"/>
              </a:spcBef>
              <a:buFontTx/>
              <a:buChar char="•"/>
            </a:pPr>
            <a:r>
              <a:rPr lang="en-US" altLang="en-US" sz="2200">
                <a:latin typeface="Calibri" charset="0"/>
              </a:rPr>
              <a:t>Pneumocystis carinii pneumonia (PCP)</a:t>
            </a:r>
          </a:p>
          <a:p>
            <a:pPr>
              <a:spcBef>
                <a:spcPct val="0"/>
              </a:spcBef>
              <a:buFontTx/>
              <a:buChar char="•"/>
            </a:pPr>
            <a:r>
              <a:rPr lang="en-US" altLang="en-US" sz="2200">
                <a:latin typeface="Calibri" charset="0"/>
              </a:rPr>
              <a:t>Cytomegalovirus infection (CMV)</a:t>
            </a:r>
          </a:p>
          <a:p>
            <a:pPr>
              <a:spcBef>
                <a:spcPct val="0"/>
              </a:spcBef>
              <a:buFontTx/>
              <a:buChar char="•"/>
            </a:pPr>
            <a:r>
              <a:rPr lang="en-US" altLang="en-US" sz="2200">
                <a:latin typeface="Calibri" charset="0"/>
              </a:rPr>
              <a:t>Toxoplasmosis</a:t>
            </a:r>
          </a:p>
          <a:p>
            <a:pPr>
              <a:spcBef>
                <a:spcPct val="0"/>
              </a:spcBef>
              <a:buFontTx/>
              <a:buChar char="•"/>
            </a:pPr>
            <a:r>
              <a:rPr lang="en-US" altLang="en-US" sz="2200">
                <a:latin typeface="Calibri" charset="0"/>
              </a:rPr>
              <a:t>Cryptococcus</a:t>
            </a:r>
          </a:p>
          <a:p>
            <a:pPr>
              <a:spcBef>
                <a:spcPct val="0"/>
              </a:spcBef>
              <a:buFontTx/>
              <a:buChar char="•"/>
            </a:pPr>
            <a:r>
              <a:rPr lang="en-US" altLang="en-US" sz="2200">
                <a:latin typeface="Calibri" charset="0"/>
              </a:rPr>
              <a:t>Tuberculosis</a:t>
            </a:r>
          </a:p>
          <a:p>
            <a:pPr>
              <a:spcBef>
                <a:spcPct val="0"/>
              </a:spcBef>
              <a:buFontTx/>
              <a:buChar char="•"/>
            </a:pPr>
            <a:r>
              <a:rPr lang="en-US" altLang="en-US" sz="2200">
                <a:latin typeface="Calibri" charset="0"/>
              </a:rPr>
              <a:t>Candidiasis</a:t>
            </a:r>
          </a:p>
          <a:p>
            <a:pPr>
              <a:spcBef>
                <a:spcPct val="0"/>
              </a:spcBef>
              <a:buFontTx/>
              <a:buChar char="•"/>
            </a:pPr>
            <a:r>
              <a:rPr lang="en-US" altLang="en-US" sz="2200">
                <a:latin typeface="Calibri" charset="0"/>
              </a:rPr>
              <a:t>Kaposi's sarcoma</a:t>
            </a:r>
          </a:p>
          <a:p>
            <a:pPr>
              <a:spcBef>
                <a:spcPct val="0"/>
              </a:spcBef>
              <a:buFontTx/>
              <a:buChar char="•"/>
            </a:pPr>
            <a:r>
              <a:rPr lang="en-US" altLang="en-US" sz="2200">
                <a:latin typeface="Calibri" charset="0"/>
              </a:rPr>
              <a:t>Mycobacterium avium complex (MAC)</a:t>
            </a:r>
          </a:p>
          <a:p>
            <a:pPr>
              <a:spcBef>
                <a:spcPct val="0"/>
              </a:spcBef>
              <a:buFontTx/>
              <a:buChar char="•"/>
            </a:pPr>
            <a:r>
              <a:rPr lang="en-US" altLang="en-US" sz="2200">
                <a:latin typeface="Calibri" charset="0"/>
              </a:rPr>
              <a:t>Cryptosporidium enterocolitis</a:t>
            </a:r>
          </a:p>
          <a:p>
            <a:pPr>
              <a:spcBef>
                <a:spcPct val="0"/>
              </a:spcBef>
              <a:buFontTx/>
              <a:buChar char="•"/>
            </a:pPr>
            <a:r>
              <a:rPr lang="en-US" altLang="en-US" sz="2200">
                <a:latin typeface="Calibri" charset="0"/>
              </a:rPr>
              <a:t>HIV dementia</a:t>
            </a:r>
          </a:p>
          <a:p>
            <a:pPr>
              <a:spcBef>
                <a:spcPct val="0"/>
              </a:spcBef>
              <a:buFontTx/>
              <a:buChar char="•"/>
            </a:pPr>
            <a:r>
              <a:rPr lang="en-US" altLang="en-US" sz="2200">
                <a:latin typeface="Calibri" charset="0"/>
              </a:rPr>
              <a:t>Malignancies (cancers)</a:t>
            </a:r>
          </a:p>
          <a:p>
            <a:pPr>
              <a:spcBef>
                <a:spcPct val="0"/>
              </a:spcBef>
              <a:buFontTx/>
              <a:buChar char="•"/>
            </a:pPr>
            <a:r>
              <a:rPr lang="en-US" altLang="en-US" sz="2200">
                <a:latin typeface="Calibri" charset="0"/>
              </a:rPr>
              <a:t>HIV lipodystrophy</a:t>
            </a:r>
          </a:p>
          <a:p>
            <a:pPr>
              <a:spcBef>
                <a:spcPct val="0"/>
              </a:spcBef>
              <a:buFontTx/>
              <a:buChar char="•"/>
            </a:pPr>
            <a:r>
              <a:rPr lang="en-US" altLang="en-US" sz="2200">
                <a:latin typeface="Calibri" charset="0"/>
              </a:rPr>
              <a:t>Chronic wasting from HIV infection</a:t>
            </a:r>
          </a:p>
          <a:p>
            <a:pPr>
              <a:spcBef>
                <a:spcPct val="0"/>
              </a:spcBef>
              <a:buFontTx/>
              <a:buChar char="•"/>
            </a:pPr>
            <a:endParaRPr lang="en-US" altLang="en-US"/>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5A6C4893-0884-FC4C-94B4-66D64DB91C64}" type="slidenum">
              <a:rPr lang="en-US" altLang="en-US">
                <a:latin typeface="Arial" charset="0"/>
              </a:rPr>
              <a:pPr eaLnBrk="1" hangingPunct="1"/>
              <a:t>110</a:t>
            </a:fld>
            <a:endParaRPr lang="en-US" altLang="en-US">
              <a:latin typeface="Arial" charset="0"/>
            </a:endParaRPr>
          </a:p>
        </p:txBody>
      </p:sp>
    </p:spTree>
  </p:cSld>
  <p:clrMapOvr>
    <a:masterClrMapping/>
  </p:clrMapOvr>
  <p:transition spd="slow">
    <p:circle/>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a:xfrm>
            <a:off x="457200" y="381000"/>
            <a:ext cx="8229600" cy="1143000"/>
          </a:xfrm>
        </p:spPr>
        <p:txBody>
          <a:bodyPr/>
          <a:lstStyle/>
          <a:p>
            <a:r>
              <a:rPr lang="en-US" altLang="en-US">
                <a:latin typeface="Calibri" charset="0"/>
              </a:rPr>
              <a:t>TRANSMISSION OF HIV</a:t>
            </a:r>
          </a:p>
        </p:txBody>
      </p:sp>
      <p:sp>
        <p:nvSpPr>
          <p:cNvPr id="45059"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Contrary to myths and misinformation, HIV is not transmitted by casual contact such as hugging, other nonsexual touching, and the shared handling of objects. </a:t>
            </a:r>
          </a:p>
          <a:p>
            <a:pPr>
              <a:buFontTx/>
              <a:buChar char="•"/>
            </a:pPr>
            <a:r>
              <a:rPr lang="en-US" altLang="en-US" sz="2200">
                <a:latin typeface="Calibri" charset="0"/>
              </a:rPr>
              <a:t>Insects do not carry HIV, nor is the virus transmitted through air or water.</a:t>
            </a:r>
          </a:p>
          <a:p>
            <a:pPr>
              <a:buFontTx/>
              <a:buChar char="•"/>
            </a:pPr>
            <a:r>
              <a:rPr lang="en-US" altLang="en-US" sz="2200">
                <a:latin typeface="Calibri" charset="0"/>
              </a:rPr>
              <a:t> HIV is a relatively fragile virus. Once outside the human body, HIV has a very short lifespan, which makes most medical procedures and caregiving activities safe if standard infection control procedures are followed.</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9803BB56-2207-3240-88DE-365B8860D59A}" type="slidenum">
              <a:rPr lang="en-US" altLang="en-US">
                <a:latin typeface="Arial" charset="0"/>
              </a:rPr>
              <a:pPr eaLnBrk="1" hangingPunct="1"/>
              <a:t>111</a:t>
            </a:fld>
            <a:endParaRPr lang="en-US" altLang="en-US">
              <a:latin typeface="Arial" charset="0"/>
            </a:endParaRPr>
          </a:p>
        </p:txBody>
      </p:sp>
    </p:spTree>
  </p:cSld>
  <p:clrMapOvr>
    <a:masterClrMapping/>
  </p:clrMapOvr>
  <p:transition spd="slow">
    <p:circle/>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457200" y="381000"/>
            <a:ext cx="8229600" cy="1143000"/>
          </a:xfrm>
        </p:spPr>
        <p:txBody>
          <a:bodyPr/>
          <a:lstStyle/>
          <a:p>
            <a:r>
              <a:rPr lang="en-US" altLang="en-US">
                <a:latin typeface="Calibri" charset="0"/>
              </a:rPr>
              <a:t>TRANSMISSION OF HIV</a:t>
            </a:r>
          </a:p>
        </p:txBody>
      </p:sp>
      <p:sp>
        <p:nvSpPr>
          <p:cNvPr id="2" name="Content Placeholder 1"/>
          <p:cNvSpPr>
            <a:spLocks noGrp="1"/>
          </p:cNvSpPr>
          <p:nvPr>
            <p:ph idx="1"/>
          </p:nvPr>
        </p:nvSpPr>
        <p:spPr>
          <a:xfrm>
            <a:off x="838200" y="1600200"/>
            <a:ext cx="7467600" cy="4525963"/>
          </a:xfrm>
        </p:spPr>
        <p:txBody>
          <a:bodyPr/>
          <a:lstStyle/>
          <a:p>
            <a:pPr marL="0" indent="0">
              <a:buFont typeface="Arial" pitchFamily="34" charset="0"/>
              <a:buNone/>
              <a:defRPr/>
            </a:pPr>
            <a:r>
              <a:rPr lang="en-US" sz="2200" dirty="0">
                <a:latin typeface="Calibri" pitchFamily="34" charset="0"/>
              </a:rPr>
              <a:t>Three conditions are necessary for HIV to be transmitted:</a:t>
            </a:r>
          </a:p>
          <a:p>
            <a:pPr marL="109728" indent="0">
              <a:buFont typeface="Arial" pitchFamily="34" charset="0"/>
              <a:buNone/>
              <a:defRPr/>
            </a:pPr>
            <a:r>
              <a:rPr lang="en-US" sz="2200" dirty="0" smtClean="0">
                <a:latin typeface="Calibri" pitchFamily="34" charset="0"/>
              </a:rPr>
              <a:t>  1</a:t>
            </a:r>
            <a:r>
              <a:rPr lang="en-US" sz="2200" dirty="0">
                <a:latin typeface="Calibri" pitchFamily="34" charset="0"/>
              </a:rPr>
              <a:t>.	An HIV source</a:t>
            </a:r>
          </a:p>
          <a:p>
            <a:pPr marL="109728" indent="0">
              <a:buFont typeface="Arial" pitchFamily="34" charset="0"/>
              <a:buNone/>
              <a:defRPr/>
            </a:pPr>
            <a:r>
              <a:rPr lang="en-US" sz="2200" dirty="0" smtClean="0">
                <a:latin typeface="Calibri" pitchFamily="34" charset="0"/>
              </a:rPr>
              <a:t>  2</a:t>
            </a:r>
            <a:r>
              <a:rPr lang="en-US" sz="2200" dirty="0">
                <a:latin typeface="Calibri" pitchFamily="34" charset="0"/>
              </a:rPr>
              <a:t>.	A sufficient dose (viral load) of virus</a:t>
            </a:r>
          </a:p>
          <a:p>
            <a:pPr marL="109728" indent="0">
              <a:buFont typeface="Arial" pitchFamily="34" charset="0"/>
              <a:buNone/>
              <a:defRPr/>
            </a:pPr>
            <a:r>
              <a:rPr lang="en-US" sz="2200" dirty="0" smtClean="0">
                <a:latin typeface="Calibri" pitchFamily="34" charset="0"/>
              </a:rPr>
              <a:t>  3</a:t>
            </a:r>
            <a:r>
              <a:rPr lang="en-US" sz="2200" dirty="0">
                <a:latin typeface="Calibri" pitchFamily="34" charset="0"/>
              </a:rPr>
              <a:t>.	Access to the bloodstream of another person</a:t>
            </a:r>
          </a:p>
          <a:p>
            <a:pPr>
              <a:defRPr/>
            </a:pPr>
            <a:endParaRPr lang="en-US" sz="2200" dirty="0">
              <a:latin typeface="Calibri" pitchFamily="34"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1370463F-CF06-0147-B81C-B8A4DE2C946F}" type="slidenum">
              <a:rPr lang="en-US" altLang="en-US">
                <a:latin typeface="Arial" charset="0"/>
              </a:rPr>
              <a:pPr eaLnBrk="1" hangingPunct="1"/>
              <a:t>112</a:t>
            </a:fld>
            <a:endParaRPr lang="en-US" altLang="en-US">
              <a:latin typeface="Arial" charset="0"/>
            </a:endParaRPr>
          </a:p>
        </p:txBody>
      </p:sp>
    </p:spTree>
  </p:cSld>
  <p:clrMapOvr>
    <a:masterClrMapping/>
  </p:clrMapOvr>
  <p:transition spd="slow">
    <p:circle/>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3"/>
          <p:cNvSpPr>
            <a:spLocks noGrp="1"/>
          </p:cNvSpPr>
          <p:nvPr>
            <p:ph type="title"/>
          </p:nvPr>
        </p:nvSpPr>
        <p:spPr>
          <a:xfrm>
            <a:off x="457200" y="381000"/>
            <a:ext cx="8229600" cy="1143000"/>
          </a:xfrm>
        </p:spPr>
        <p:txBody>
          <a:bodyPr/>
          <a:lstStyle/>
          <a:p>
            <a:r>
              <a:rPr lang="en-US" altLang="en-US">
                <a:latin typeface="Calibri" charset="0"/>
              </a:rPr>
              <a:t>MODES OF TRANSMISSION</a:t>
            </a:r>
          </a:p>
        </p:txBody>
      </p:sp>
      <p:sp>
        <p:nvSpPr>
          <p:cNvPr id="47107" name="Content Placeholder 1"/>
          <p:cNvSpPr>
            <a:spLocks noGrp="1"/>
          </p:cNvSpPr>
          <p:nvPr>
            <p:ph idx="1"/>
          </p:nvPr>
        </p:nvSpPr>
        <p:spPr>
          <a:xfrm>
            <a:off x="914400" y="1600200"/>
            <a:ext cx="7391400" cy="4525963"/>
          </a:xfrm>
        </p:spPr>
        <p:txBody>
          <a:bodyPr/>
          <a:lstStyle/>
          <a:p>
            <a:pPr>
              <a:buFontTx/>
              <a:buChar char="•"/>
            </a:pPr>
            <a:r>
              <a:rPr lang="en-US" altLang="en-US" sz="2200">
                <a:latin typeface="Calibri" charset="0"/>
              </a:rPr>
              <a:t>Sexual Contact</a:t>
            </a:r>
          </a:p>
          <a:p>
            <a:pPr>
              <a:buFontTx/>
              <a:buChar char="•"/>
            </a:pPr>
            <a:r>
              <a:rPr lang="en-US" altLang="en-US" sz="2200">
                <a:latin typeface="Calibri" charset="0"/>
              </a:rPr>
              <a:t>Injection Drug Use</a:t>
            </a:r>
          </a:p>
          <a:p>
            <a:pPr>
              <a:buFontTx/>
              <a:buChar char="•"/>
            </a:pPr>
            <a:r>
              <a:rPr lang="en-US" altLang="en-US" sz="2200">
                <a:latin typeface="Calibri" charset="0"/>
              </a:rPr>
              <a:t>Transfusions</a:t>
            </a:r>
          </a:p>
          <a:p>
            <a:pPr>
              <a:buFontTx/>
              <a:buChar char="•"/>
            </a:pPr>
            <a:r>
              <a:rPr lang="en-US" altLang="en-US" sz="2200">
                <a:latin typeface="Calibri" charset="0"/>
              </a:rPr>
              <a:t>Tatooing and blood-sharing activities</a:t>
            </a:r>
          </a:p>
          <a:p>
            <a:pPr>
              <a:buFontTx/>
              <a:buChar char="•"/>
            </a:pPr>
            <a:r>
              <a:rPr lang="en-US" altLang="en-US" sz="2200">
                <a:latin typeface="Calibri" charset="0"/>
              </a:rPr>
              <a:t>Pregnancy and Breast-Feeding</a:t>
            </a:r>
          </a:p>
          <a:p>
            <a:pPr>
              <a:buFontTx/>
              <a:buChar char="•"/>
            </a:pPr>
            <a:r>
              <a:rPr lang="en-US" altLang="en-US" sz="2200">
                <a:latin typeface="Calibri" charset="0"/>
              </a:rPr>
              <a:t>Biting</a:t>
            </a:r>
          </a:p>
          <a:p>
            <a:pPr>
              <a:buFontTx/>
              <a:buChar char="•"/>
            </a:pPr>
            <a:r>
              <a:rPr lang="en-US" altLang="en-US" sz="2200">
                <a:latin typeface="Calibri" charset="0"/>
              </a:rPr>
              <a:t>Healthcare Exposure</a:t>
            </a:r>
          </a:p>
          <a:p>
            <a:pPr lvl="3">
              <a:buFont typeface="Arial" charset="0"/>
              <a:buChar char="•"/>
            </a:pPr>
            <a:r>
              <a:rPr lang="en-US" altLang="en-US" sz="2200">
                <a:latin typeface="Calibri" charset="0"/>
              </a:rPr>
              <a:t>Needle sticks</a:t>
            </a:r>
          </a:p>
          <a:p>
            <a:pPr lvl="3">
              <a:buFont typeface="Arial" charset="0"/>
              <a:buChar char="•"/>
            </a:pPr>
            <a:r>
              <a:rPr lang="en-US" altLang="en-US" sz="2200">
                <a:latin typeface="Calibri" charset="0"/>
              </a:rPr>
              <a:t>Correctional settings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02F248D7-7A41-4C42-A5A5-EFA68DAD4490}" type="slidenum">
              <a:rPr lang="en-US" altLang="en-US">
                <a:latin typeface="Arial" charset="0"/>
              </a:rPr>
              <a:pPr eaLnBrk="1" hangingPunct="1"/>
              <a:t>113</a:t>
            </a:fld>
            <a:endParaRPr lang="en-US" altLang="en-US">
              <a:latin typeface="Arial" charset="0"/>
            </a:endParaRPr>
          </a:p>
        </p:txBody>
      </p:sp>
    </p:spTree>
  </p:cSld>
  <p:clrMapOvr>
    <a:masterClrMapping/>
  </p:clrMapOvr>
  <p:transition spd="slow">
    <p:circle/>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3"/>
          <p:cNvSpPr>
            <a:spLocks noGrp="1"/>
          </p:cNvSpPr>
          <p:nvPr>
            <p:ph type="title"/>
          </p:nvPr>
        </p:nvSpPr>
        <p:spPr>
          <a:xfrm>
            <a:off x="457200" y="381000"/>
            <a:ext cx="8229600" cy="1143000"/>
          </a:xfrm>
        </p:spPr>
        <p:txBody>
          <a:bodyPr/>
          <a:lstStyle/>
          <a:p>
            <a:r>
              <a:rPr lang="en-US" altLang="en-US">
                <a:latin typeface="Calibri" charset="0"/>
              </a:rPr>
              <a:t>PREVENTION AND RISK REDUCTION</a:t>
            </a:r>
          </a:p>
        </p:txBody>
      </p:sp>
      <p:sp>
        <p:nvSpPr>
          <p:cNvPr id="48131" name="Content Placeholder 1"/>
          <p:cNvSpPr>
            <a:spLocks noGrp="1"/>
          </p:cNvSpPr>
          <p:nvPr>
            <p:ph idx="1"/>
          </p:nvPr>
        </p:nvSpPr>
        <p:spPr>
          <a:xfrm>
            <a:off x="838200" y="1600200"/>
            <a:ext cx="7391400" cy="4525963"/>
          </a:xfrm>
        </p:spPr>
        <p:txBody>
          <a:bodyPr/>
          <a:lstStyle/>
          <a:p>
            <a:pPr>
              <a:buFontTx/>
              <a:buChar char="•"/>
            </a:pPr>
            <a:r>
              <a:rPr lang="en-US" altLang="en-US" sz="2200">
                <a:latin typeface="Calibri" charset="0"/>
              </a:rPr>
              <a:t>Screening of blood and blood products for the HIV virus has reduced the risk of HIV transmission with transfusion to 1:1,000,000. </a:t>
            </a:r>
          </a:p>
          <a:p>
            <a:pPr>
              <a:buFontTx/>
              <a:buChar char="•"/>
            </a:pPr>
            <a:r>
              <a:rPr lang="en-US" altLang="en-US" sz="2200">
                <a:latin typeface="Calibri" charset="0"/>
              </a:rPr>
              <a:t>Mother-to-baby transmission has dropped by two-thirds (CDC, 2006a). </a:t>
            </a:r>
          </a:p>
          <a:p>
            <a:pPr>
              <a:buFontTx/>
              <a:buChar char="•"/>
            </a:pPr>
            <a:r>
              <a:rPr lang="en-US" altLang="en-US" sz="2200">
                <a:latin typeface="Calibri" charset="0"/>
              </a:rPr>
              <a:t>Following universal precautions in healthcare has unquestionably prevented thousands, if not millions, of cases of HIV/AIDS in the United States. </a:t>
            </a:r>
          </a:p>
          <a:p>
            <a:pPr>
              <a:buFontTx/>
              <a:buChar char="•"/>
            </a:pPr>
            <a:r>
              <a:rPr lang="en-US" altLang="en-US" sz="2200">
                <a:latin typeface="Calibri" charset="0"/>
              </a:rPr>
              <a:t>But, because the virus is transmitted through behaviors that many people find pleasurable—sexual activity and injection-drug use—prevention is difficult.</a:t>
            </a:r>
          </a:p>
          <a:p>
            <a:pPr>
              <a:buFontTx/>
              <a:buChar char="•"/>
            </a:pPr>
            <a:endParaRPr lang="en-US" altLang="en-US" sz="2200">
              <a:latin typeface="Calibri"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59CF8042-FFEF-934D-B3CE-339BB273EA34}" type="slidenum">
              <a:rPr lang="en-US" altLang="en-US">
                <a:latin typeface="Arial" charset="0"/>
              </a:rPr>
              <a:pPr eaLnBrk="1" hangingPunct="1"/>
              <a:t>114</a:t>
            </a:fld>
            <a:endParaRPr lang="en-US" altLang="en-US">
              <a:latin typeface="Arial" charset="0"/>
            </a:endParaRPr>
          </a:p>
        </p:txBody>
      </p:sp>
    </p:spTree>
  </p:cSld>
  <p:clrMapOvr>
    <a:masterClrMapping/>
  </p:clrMapOvr>
  <p:transition spd="slow">
    <p:circle/>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3"/>
          <p:cNvSpPr>
            <a:spLocks noGrp="1"/>
          </p:cNvSpPr>
          <p:nvPr>
            <p:ph type="title"/>
          </p:nvPr>
        </p:nvSpPr>
        <p:spPr>
          <a:xfrm>
            <a:off x="457200" y="381000"/>
            <a:ext cx="8229600" cy="1143000"/>
          </a:xfrm>
        </p:spPr>
        <p:txBody>
          <a:bodyPr/>
          <a:lstStyle/>
          <a:p>
            <a:r>
              <a:rPr lang="en-US" altLang="en-US">
                <a:latin typeface="Calibri" charset="0"/>
              </a:rPr>
              <a:t>PREVENTION AND RISK REDUCTION</a:t>
            </a:r>
          </a:p>
        </p:txBody>
      </p:sp>
      <p:sp>
        <p:nvSpPr>
          <p:cNvPr id="2" name="Content Placeholder 1"/>
          <p:cNvSpPr>
            <a:spLocks noGrp="1"/>
          </p:cNvSpPr>
          <p:nvPr>
            <p:ph idx="1"/>
          </p:nvPr>
        </p:nvSpPr>
        <p:spPr>
          <a:xfrm>
            <a:off x="914400" y="1600200"/>
            <a:ext cx="7315200" cy="4525963"/>
          </a:xfrm>
        </p:spPr>
        <p:txBody>
          <a:bodyPr>
            <a:normAutofit/>
          </a:bodyPr>
          <a:lstStyle/>
          <a:p>
            <a:pPr marL="109728" indent="0">
              <a:buFont typeface="Arial" pitchFamily="34" charset="0"/>
              <a:buNone/>
              <a:defRPr/>
            </a:pPr>
            <a:r>
              <a:rPr lang="en-US" sz="2200" b="1" dirty="0" smtClean="0">
                <a:latin typeface="Calibri" pitchFamily="34" charset="0"/>
              </a:rPr>
              <a:t>Safer Sex</a:t>
            </a:r>
            <a:endParaRPr lang="en-US" sz="2200" b="1" dirty="0">
              <a:latin typeface="Calibri" pitchFamily="34" charset="0"/>
            </a:endParaRPr>
          </a:p>
          <a:p>
            <a:pPr>
              <a:defRPr/>
            </a:pPr>
            <a:r>
              <a:rPr lang="en-US" sz="2200" dirty="0">
                <a:latin typeface="Calibri" pitchFamily="34" charset="0"/>
              </a:rPr>
              <a:t>Safer sex practices include:</a:t>
            </a:r>
          </a:p>
          <a:p>
            <a:pPr>
              <a:defRPr/>
            </a:pPr>
            <a:r>
              <a:rPr lang="en-US" sz="2200" dirty="0">
                <a:latin typeface="Calibri" pitchFamily="34" charset="0"/>
              </a:rPr>
              <a:t>Abstinence from sexual contact</a:t>
            </a:r>
          </a:p>
          <a:p>
            <a:pPr>
              <a:defRPr/>
            </a:pPr>
            <a:r>
              <a:rPr lang="en-US" sz="2200" dirty="0">
                <a:latin typeface="Calibri" pitchFamily="34" charset="0"/>
              </a:rPr>
              <a:t>Mutual monogamy</a:t>
            </a:r>
          </a:p>
          <a:p>
            <a:pPr>
              <a:defRPr/>
            </a:pPr>
            <a:r>
              <a:rPr lang="en-US" sz="2200" dirty="0">
                <a:latin typeface="Calibri" pitchFamily="34" charset="0"/>
              </a:rPr>
              <a:t>Correct use of latex condoms for all sexual intercourse (anal, oral, and vaginal</a:t>
            </a:r>
            <a:r>
              <a:rPr lang="en-US" sz="2200" dirty="0" smtClean="0">
                <a:latin typeface="Calibri" pitchFamily="34" charset="0"/>
              </a:rPr>
              <a:t>)</a:t>
            </a:r>
          </a:p>
          <a:p>
            <a:pPr>
              <a:defRPr/>
            </a:pPr>
            <a:endParaRPr lang="en-US" sz="2200" dirty="0">
              <a:latin typeface="Calibri" pitchFamily="34"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12A8CED6-4AA4-804F-93CC-5768A80F416A}" type="slidenum">
              <a:rPr lang="en-US" altLang="en-US">
                <a:latin typeface="Arial" charset="0"/>
              </a:rPr>
              <a:pPr eaLnBrk="1" hangingPunct="1"/>
              <a:t>115</a:t>
            </a:fld>
            <a:endParaRPr lang="en-US" altLang="en-US">
              <a:latin typeface="Arial" charset="0"/>
            </a:endParaRPr>
          </a:p>
        </p:txBody>
      </p:sp>
    </p:spTree>
  </p:cSld>
  <p:clrMapOvr>
    <a:masterClrMapping/>
  </p:clrMapOvr>
  <p:transition spd="slow">
    <p:circl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3"/>
          <p:cNvSpPr>
            <a:spLocks noGrp="1"/>
          </p:cNvSpPr>
          <p:nvPr>
            <p:ph type="title"/>
          </p:nvPr>
        </p:nvSpPr>
        <p:spPr>
          <a:xfrm>
            <a:off x="457200" y="381000"/>
            <a:ext cx="8229600" cy="1143000"/>
          </a:xfrm>
        </p:spPr>
        <p:txBody>
          <a:bodyPr/>
          <a:lstStyle/>
          <a:p>
            <a:r>
              <a:rPr lang="en-US" altLang="en-US">
                <a:latin typeface="Calibri" charset="0"/>
              </a:rPr>
              <a:t>PREVENTION AND RISK REDUCTION</a:t>
            </a:r>
          </a:p>
        </p:txBody>
      </p:sp>
      <p:sp>
        <p:nvSpPr>
          <p:cNvPr id="50179" name="Content Placeholder 1"/>
          <p:cNvSpPr>
            <a:spLocks noGrp="1"/>
          </p:cNvSpPr>
          <p:nvPr>
            <p:ph idx="1"/>
          </p:nvPr>
        </p:nvSpPr>
        <p:spPr>
          <a:xfrm>
            <a:off x="838200" y="1600200"/>
            <a:ext cx="7467600" cy="4525963"/>
          </a:xfrm>
        </p:spPr>
        <p:txBody>
          <a:bodyPr/>
          <a:lstStyle/>
          <a:p>
            <a:pPr>
              <a:buFontTx/>
              <a:buChar char="•"/>
            </a:pPr>
            <a:r>
              <a:rPr lang="en-US" altLang="en-US" sz="2200">
                <a:latin typeface="Calibri" charset="0"/>
              </a:rPr>
              <a:t>Both women and men may need instruction in the correct use of condoms:</a:t>
            </a:r>
          </a:p>
          <a:p>
            <a:pPr lvl="1">
              <a:buFont typeface="Arial" charset="0"/>
              <a:buChar char="•"/>
            </a:pPr>
            <a:r>
              <a:rPr lang="en-US" altLang="en-US" sz="2200" b="0">
                <a:latin typeface="Calibri" charset="0"/>
              </a:rPr>
              <a:t>Use a new latex condom for each act of intercourse</a:t>
            </a:r>
          </a:p>
          <a:p>
            <a:pPr lvl="1">
              <a:buFont typeface="Arial" charset="0"/>
              <a:buChar char="•"/>
            </a:pPr>
            <a:r>
              <a:rPr lang="en-US" altLang="en-US" sz="2200" b="0">
                <a:latin typeface="Calibri" charset="0"/>
              </a:rPr>
              <a:t>Leave space at the tip of the condom as a receptacle for semen and to decrease the risk of condom breakage</a:t>
            </a:r>
          </a:p>
          <a:p>
            <a:pPr lvl="1">
              <a:buFont typeface="Arial" charset="0"/>
              <a:buChar char="•"/>
            </a:pPr>
            <a:r>
              <a:rPr lang="en-US" altLang="en-US" sz="2200" b="0">
                <a:latin typeface="Calibri" charset="0"/>
              </a:rPr>
              <a:t>Hold on to the base of the condom to prevent slippage when withdrawing the penis after ejaculation</a:t>
            </a:r>
          </a:p>
          <a:p>
            <a:pPr lvl="1">
              <a:buFont typeface="Arial" charset="0"/>
              <a:buChar char="•"/>
            </a:pPr>
            <a:r>
              <a:rPr lang="en-US" altLang="en-US" sz="2200" b="0">
                <a:latin typeface="Calibri" charset="0"/>
              </a:rPr>
              <a:t>Do not attempt intercourse with a condom if the penis is only partly erect</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28CE6C11-F7D6-4E4B-B821-FFB58F346D33}" type="slidenum">
              <a:rPr lang="en-US" altLang="en-US">
                <a:latin typeface="Arial" charset="0"/>
              </a:rPr>
              <a:pPr eaLnBrk="1" hangingPunct="1"/>
              <a:t>116</a:t>
            </a:fld>
            <a:endParaRPr lang="en-US" altLang="en-US">
              <a:latin typeface="Arial" charset="0"/>
            </a:endParaRPr>
          </a:p>
        </p:txBody>
      </p:sp>
    </p:spTree>
  </p:cSld>
  <p:clrMapOvr>
    <a:masterClrMapping/>
  </p:clrMapOvr>
  <p:transition spd="slow">
    <p:circl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3"/>
          <p:cNvSpPr>
            <a:spLocks noGrp="1"/>
          </p:cNvSpPr>
          <p:nvPr>
            <p:ph type="title"/>
          </p:nvPr>
        </p:nvSpPr>
        <p:spPr>
          <a:xfrm>
            <a:off x="457200" y="381000"/>
            <a:ext cx="8229600" cy="1143000"/>
          </a:xfrm>
        </p:spPr>
        <p:txBody>
          <a:bodyPr/>
          <a:lstStyle/>
          <a:p>
            <a:r>
              <a:rPr lang="en-US" altLang="en-US">
                <a:latin typeface="Calibri" charset="0"/>
              </a:rPr>
              <a:t>CHALLENGES TO PREVENTION</a:t>
            </a:r>
          </a:p>
        </p:txBody>
      </p:sp>
      <p:sp>
        <p:nvSpPr>
          <p:cNvPr id="51203" name="Content Placeholder 1"/>
          <p:cNvSpPr>
            <a:spLocks noGrp="1"/>
          </p:cNvSpPr>
          <p:nvPr>
            <p:ph idx="1"/>
          </p:nvPr>
        </p:nvSpPr>
        <p:spPr>
          <a:xfrm>
            <a:off x="914400" y="1600200"/>
            <a:ext cx="7315200" cy="4525963"/>
          </a:xfrm>
        </p:spPr>
        <p:txBody>
          <a:bodyPr/>
          <a:lstStyle/>
          <a:p>
            <a:pPr marL="0" indent="0">
              <a:buFontTx/>
              <a:buNone/>
            </a:pPr>
            <a:r>
              <a:rPr lang="en-US" altLang="en-US" sz="2200">
                <a:latin typeface="Calibri" charset="0"/>
              </a:rPr>
              <a:t>The CDC (2010c) has identified challenges to prevention of HIV transmission among MSM, particularly those aged 15–49 years old. They include:</a:t>
            </a:r>
          </a:p>
          <a:p>
            <a:pPr lvl="1">
              <a:buFont typeface="Arial" charset="0"/>
              <a:buChar char="•"/>
            </a:pPr>
            <a:r>
              <a:rPr lang="en-US" altLang="en-US" sz="2200" b="0">
                <a:latin typeface="Calibri" charset="0"/>
              </a:rPr>
              <a:t>Unprotected sex</a:t>
            </a:r>
          </a:p>
          <a:p>
            <a:pPr lvl="1">
              <a:buFont typeface="Arial" charset="0"/>
              <a:buChar char="•"/>
            </a:pPr>
            <a:r>
              <a:rPr lang="en-US" altLang="en-US" sz="2200" b="0">
                <a:latin typeface="Calibri" charset="0"/>
              </a:rPr>
              <a:t>Use of alcohol and other drugs</a:t>
            </a:r>
          </a:p>
          <a:p>
            <a:pPr lvl="1">
              <a:buFont typeface="Arial" charset="0"/>
              <a:buChar char="•"/>
            </a:pPr>
            <a:r>
              <a:rPr lang="en-US" altLang="en-US" sz="2200" b="0">
                <a:latin typeface="Calibri" charset="0"/>
              </a:rPr>
              <a:t>Lack of awareness of HIV infection</a:t>
            </a:r>
          </a:p>
          <a:p>
            <a:pPr lvl="1">
              <a:buFont typeface="Arial" charset="0"/>
              <a:buChar char="•"/>
            </a:pPr>
            <a:r>
              <a:rPr lang="en-US" altLang="en-US" sz="2200" b="0">
                <a:latin typeface="Calibri" charset="0"/>
              </a:rPr>
              <a:t>Stigma and internalized homophobia</a:t>
            </a:r>
          </a:p>
          <a:p>
            <a:pPr lvl="1">
              <a:buFont typeface="Arial" charset="0"/>
              <a:buChar char="•"/>
            </a:pPr>
            <a:r>
              <a:rPr lang="en-US" altLang="en-US" sz="2200" b="0">
                <a:latin typeface="Calibri" charset="0"/>
              </a:rPr>
              <a:t>Social isolation</a:t>
            </a:r>
          </a:p>
          <a:p>
            <a:pPr lvl="1">
              <a:buFont typeface="Arial" charset="0"/>
              <a:buChar char="•"/>
            </a:pPr>
            <a:r>
              <a:rPr lang="en-US" altLang="en-US" sz="2200" b="0">
                <a:latin typeface="Calibri" charset="0"/>
              </a:rPr>
              <a:t>Racism, poverty, and lack of access to healthcare</a:t>
            </a:r>
          </a:p>
          <a:p>
            <a:pPr lvl="1">
              <a:buFont typeface="Arial" charset="0"/>
              <a:buChar char="•"/>
            </a:pPr>
            <a:r>
              <a:rPr lang="en-US" altLang="en-US" sz="2200" b="0">
                <a:latin typeface="Calibri" charset="0"/>
              </a:rPr>
              <a:t>Complacency about HIV based on ignorance</a:t>
            </a:r>
          </a:p>
          <a:p>
            <a:pPr lvl="1">
              <a:buFont typeface="Arial" charset="0"/>
              <a:buChar char="•"/>
            </a:pPr>
            <a:endParaRPr lang="en-US" altLang="en-US" sz="2200" b="0">
              <a:latin typeface="Calibri"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AE663D7B-0998-0A46-B84A-2A8B502DB9B9}" type="slidenum">
              <a:rPr lang="en-US" altLang="en-US">
                <a:latin typeface="Arial" charset="0"/>
              </a:rPr>
              <a:pPr eaLnBrk="1" hangingPunct="1"/>
              <a:t>117</a:t>
            </a:fld>
            <a:endParaRPr lang="en-US" altLang="en-US">
              <a:latin typeface="Arial" charset="0"/>
            </a:endParaRPr>
          </a:p>
        </p:txBody>
      </p:sp>
    </p:spTree>
  </p:cSld>
  <p:clrMapOvr>
    <a:masterClrMapping/>
  </p:clrMapOvr>
  <p:transition spd="slow">
    <p:circl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3"/>
          <p:cNvSpPr>
            <a:spLocks noGrp="1"/>
          </p:cNvSpPr>
          <p:nvPr>
            <p:ph type="title"/>
          </p:nvPr>
        </p:nvSpPr>
        <p:spPr>
          <a:xfrm>
            <a:off x="457200" y="381000"/>
            <a:ext cx="8229600" cy="1143000"/>
          </a:xfrm>
        </p:spPr>
        <p:txBody>
          <a:bodyPr/>
          <a:lstStyle/>
          <a:p>
            <a:r>
              <a:rPr lang="en-US" altLang="en-US">
                <a:latin typeface="Calibri" charset="0"/>
              </a:rPr>
              <a:t>CHALLENGES TO PREVENTION</a:t>
            </a:r>
          </a:p>
        </p:txBody>
      </p:sp>
      <p:sp>
        <p:nvSpPr>
          <p:cNvPr id="52227" name="Content Placeholder 1"/>
          <p:cNvSpPr>
            <a:spLocks noGrp="1"/>
          </p:cNvSpPr>
          <p:nvPr>
            <p:ph idx="1"/>
          </p:nvPr>
        </p:nvSpPr>
        <p:spPr>
          <a:xfrm>
            <a:off x="914400" y="1600200"/>
            <a:ext cx="7315200" cy="4525963"/>
          </a:xfrm>
        </p:spPr>
        <p:txBody>
          <a:bodyPr/>
          <a:lstStyle/>
          <a:p>
            <a:pPr marL="109538" indent="0">
              <a:buFontTx/>
              <a:buNone/>
            </a:pPr>
            <a:r>
              <a:rPr lang="en-US" altLang="en-US" sz="2200">
                <a:latin typeface="Calibri" charset="0"/>
              </a:rPr>
              <a:t>Complacency about HIV among young MSM stems from two key factors:</a:t>
            </a:r>
          </a:p>
          <a:p>
            <a:pPr lvl="1">
              <a:buFont typeface="Arial" charset="0"/>
              <a:buChar char="•"/>
            </a:pPr>
            <a:r>
              <a:rPr lang="en-US" altLang="en-US" sz="2200" b="0">
                <a:latin typeface="Calibri" charset="0"/>
              </a:rPr>
              <a:t>Lack of experience with the severity of the early HIV epidemic. </a:t>
            </a:r>
          </a:p>
          <a:p>
            <a:pPr lvl="1">
              <a:buFont typeface="Arial" charset="0"/>
              <a:buChar char="•"/>
            </a:pPr>
            <a:r>
              <a:rPr lang="en-US" altLang="en-US" sz="2200" b="0">
                <a:latin typeface="Calibri" charset="0"/>
              </a:rPr>
              <a:t>Mistaken belief that advances in treatment and decreased mortality mean that HIV is no longer a serious threat. </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D161CC45-687B-E24E-B515-8110CAFF3CDE}" type="slidenum">
              <a:rPr lang="en-US" altLang="en-US">
                <a:latin typeface="Arial" charset="0"/>
              </a:rPr>
              <a:pPr eaLnBrk="1" hangingPunct="1"/>
              <a:t>118</a:t>
            </a:fld>
            <a:endParaRPr lang="en-US" altLang="en-US">
              <a:latin typeface="Arial" charset="0"/>
            </a:endParaRPr>
          </a:p>
        </p:txBody>
      </p:sp>
    </p:spTree>
  </p:cSld>
  <p:clrMapOvr>
    <a:masterClrMapping/>
  </p:clrMapOvr>
  <p:transition spd="slow">
    <p:circle/>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3"/>
          <p:cNvSpPr>
            <a:spLocks noGrp="1"/>
          </p:cNvSpPr>
          <p:nvPr>
            <p:ph type="title"/>
          </p:nvPr>
        </p:nvSpPr>
        <p:spPr>
          <a:xfrm>
            <a:off x="457200" y="381000"/>
            <a:ext cx="8229600" cy="1143000"/>
          </a:xfrm>
        </p:spPr>
        <p:txBody>
          <a:bodyPr/>
          <a:lstStyle/>
          <a:p>
            <a:r>
              <a:rPr lang="en-US" altLang="en-US">
                <a:latin typeface="Calibri" charset="0"/>
              </a:rPr>
              <a:t>Challenges to Prevention</a:t>
            </a:r>
          </a:p>
        </p:txBody>
      </p:sp>
      <p:sp>
        <p:nvSpPr>
          <p:cNvPr id="53251" name="Content Placeholder 1"/>
          <p:cNvSpPr>
            <a:spLocks noGrp="1"/>
          </p:cNvSpPr>
          <p:nvPr>
            <p:ph idx="1"/>
          </p:nvPr>
        </p:nvSpPr>
        <p:spPr>
          <a:xfrm>
            <a:off x="838200" y="1600200"/>
            <a:ext cx="7391400" cy="4525963"/>
          </a:xfrm>
        </p:spPr>
        <p:txBody>
          <a:bodyPr/>
          <a:lstStyle/>
          <a:p>
            <a:pPr marL="57150" indent="0">
              <a:buFontTx/>
              <a:buNone/>
            </a:pPr>
            <a:r>
              <a:rPr lang="en-US" altLang="en-US" sz="2200">
                <a:latin typeface="Calibri" charset="0"/>
              </a:rPr>
              <a:t>African Americans and Hispanics of both sexes have disproportionately higher rates of HIV/AIDS in the United States. There are no biologic reasons for these disparities, and there is no single reason why these disparities exist. However, there are a number of contributing factors, including:</a:t>
            </a:r>
          </a:p>
          <a:p>
            <a:pPr lvl="1">
              <a:buFont typeface="Arial" charset="0"/>
              <a:buChar char="•"/>
            </a:pPr>
            <a:r>
              <a:rPr lang="en-US" altLang="en-US" sz="2200" b="0">
                <a:latin typeface="Calibri" charset="0"/>
              </a:rPr>
              <a:t>Health disparities, linked to socioeconomic conditions</a:t>
            </a:r>
          </a:p>
          <a:p>
            <a:pPr lvl="1">
              <a:buFont typeface="Arial" charset="0"/>
              <a:buChar char="•"/>
            </a:pPr>
            <a:r>
              <a:rPr lang="en-US" altLang="en-US" sz="2200" b="0">
                <a:latin typeface="Calibri" charset="0"/>
              </a:rPr>
              <a:t>Distrust of the healthcare system, based on historical abuses</a:t>
            </a:r>
          </a:p>
          <a:p>
            <a:pPr lvl="1">
              <a:buFont typeface="Arial" charset="0"/>
              <a:buChar char="•"/>
            </a:pPr>
            <a:r>
              <a:rPr lang="en-US" altLang="en-US" sz="2200" b="0">
                <a:latin typeface="Calibri" charset="0"/>
              </a:rPr>
              <a:t>Difficulty communicating health education in culturally appropriate ways to diverse communities</a:t>
            </a:r>
          </a:p>
          <a:p>
            <a:pPr lvl="1">
              <a:buFont typeface="Arial" charset="0"/>
              <a:buChar char="•"/>
            </a:pPr>
            <a:r>
              <a:rPr lang="en-US" altLang="en-US" sz="2200" b="0">
                <a:latin typeface="Calibri" charset="0"/>
              </a:rPr>
              <a:t>Denial about HIV risk due to stigma about the disease and its connection to homosexuality and drug use</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70F0E682-7BFB-1140-B7D7-0F3A6BE94CC2}" type="slidenum">
              <a:rPr lang="en-US" altLang="en-US">
                <a:latin typeface="Arial" charset="0"/>
              </a:rPr>
              <a:pPr eaLnBrk="1" hangingPunct="1"/>
              <a:t>119</a:t>
            </a:fld>
            <a:endParaRPr lang="en-US" altLang="en-US">
              <a:latin typeface="Arial" charset="0"/>
            </a:endParaRPr>
          </a:p>
        </p:txBody>
      </p:sp>
    </p:spTree>
  </p:cSld>
  <p:clrMapOvr>
    <a:masterClrMapping/>
  </p:clrMapOvr>
  <p:transition spd="slow">
    <p:circl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381000"/>
            <a:ext cx="8229600" cy="1143000"/>
          </a:xfrm>
        </p:spPr>
        <p:txBody>
          <a:bodyPr/>
          <a:lstStyle/>
          <a:p>
            <a:r>
              <a:rPr lang="en-US" altLang="en-US">
                <a:solidFill>
                  <a:schemeClr val="tx1"/>
                </a:solidFill>
                <a:latin typeface="Calibri" charset="0"/>
                <a:ea typeface="Calibri" charset="0"/>
                <a:cs typeface="Calibri" charset="0"/>
              </a:rPr>
              <a:t>Evaluation Criteria Before a Referral</a:t>
            </a:r>
          </a:p>
        </p:txBody>
      </p:sp>
      <p:sp>
        <p:nvSpPr>
          <p:cNvPr id="13315" name="Rectangle 3"/>
          <p:cNvSpPr>
            <a:spLocks noGrp="1" noChangeArrowheads="1"/>
          </p:cNvSpPr>
          <p:nvPr>
            <p:ph idx="1"/>
          </p:nvPr>
        </p:nvSpPr>
        <p:spPr>
          <a:xfrm>
            <a:off x="914400" y="1600200"/>
            <a:ext cx="7315200" cy="4038600"/>
          </a:xfrm>
        </p:spPr>
        <p:txBody>
          <a:bodyPr/>
          <a:lstStyle/>
          <a:p>
            <a:pPr>
              <a:buFontTx/>
              <a:buChar char="•"/>
            </a:pPr>
            <a:r>
              <a:rPr lang="en-US" altLang="en-US" sz="2200">
                <a:latin typeface="Calibri" charset="0"/>
                <a:ea typeface="Calibri" charset="0"/>
                <a:cs typeface="Calibri" charset="0"/>
              </a:rPr>
              <a:t>Past success and/or failure with the agency or center.</a:t>
            </a:r>
          </a:p>
          <a:p>
            <a:pPr>
              <a:buFontTx/>
              <a:buChar char="•"/>
            </a:pPr>
            <a:r>
              <a:rPr lang="en-US" altLang="en-US" sz="2200">
                <a:latin typeface="Calibri" charset="0"/>
                <a:ea typeface="Calibri" charset="0"/>
                <a:cs typeface="Calibri" charset="0"/>
              </a:rPr>
              <a:t>Treatment philosophy.</a:t>
            </a:r>
          </a:p>
          <a:p>
            <a:pPr>
              <a:buFontTx/>
              <a:buChar char="•"/>
            </a:pPr>
            <a:r>
              <a:rPr lang="en-US" altLang="en-US" sz="2200">
                <a:latin typeface="Calibri" charset="0"/>
                <a:ea typeface="Calibri" charset="0"/>
                <a:cs typeface="Calibri" charset="0"/>
              </a:rPr>
              <a:t>Ability to handle psychiatric and medical problems.</a:t>
            </a:r>
          </a:p>
          <a:p>
            <a:pPr>
              <a:buFontTx/>
              <a:buChar char="•"/>
            </a:pPr>
            <a:r>
              <a:rPr lang="en-US" altLang="en-US" sz="2200">
                <a:latin typeface="Calibri" charset="0"/>
                <a:ea typeface="Calibri" charset="0"/>
                <a:cs typeface="Calibri" charset="0"/>
              </a:rPr>
              <a:t>Costs and availability of insurance and financing.</a:t>
            </a:r>
          </a:p>
          <a:p>
            <a:pPr>
              <a:buFontTx/>
              <a:buChar char="•"/>
            </a:pPr>
            <a:r>
              <a:rPr lang="en-US" altLang="en-US" sz="2200">
                <a:latin typeface="Calibri" charset="0"/>
                <a:ea typeface="Calibri" charset="0"/>
                <a:cs typeface="Calibri" charset="0"/>
              </a:rPr>
              <a:t>Admissions criteria.</a:t>
            </a:r>
          </a:p>
          <a:p>
            <a:pPr>
              <a:buFontTx/>
              <a:buChar char="•"/>
            </a:pPr>
            <a:r>
              <a:rPr lang="en-US" altLang="en-US" sz="2200">
                <a:latin typeface="Calibri" charset="0"/>
                <a:ea typeface="Calibri" charset="0"/>
                <a:cs typeface="Calibri" charset="0"/>
              </a:rPr>
              <a:t>Program structure.</a:t>
            </a:r>
          </a:p>
        </p:txBody>
      </p:sp>
    </p:spTree>
  </p:cSld>
  <p:clrMapOvr>
    <a:masterClrMapping/>
  </p:clrMapOvr>
  <p:transition spd="slow">
    <p:circle/>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3"/>
          <p:cNvSpPr>
            <a:spLocks noGrp="1"/>
          </p:cNvSpPr>
          <p:nvPr>
            <p:ph type="title"/>
          </p:nvPr>
        </p:nvSpPr>
        <p:spPr>
          <a:xfrm>
            <a:off x="457200" y="381000"/>
            <a:ext cx="8229600" cy="1143000"/>
          </a:xfrm>
        </p:spPr>
        <p:txBody>
          <a:bodyPr/>
          <a:lstStyle/>
          <a:p>
            <a:r>
              <a:rPr lang="en-US" altLang="en-US">
                <a:latin typeface="Calibri" charset="0"/>
              </a:rPr>
              <a:t>CHALLENGES TO PREVENTION</a:t>
            </a:r>
          </a:p>
        </p:txBody>
      </p:sp>
      <p:sp>
        <p:nvSpPr>
          <p:cNvPr id="54275"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Prevention messages need to be culturally appropriate and relevant and they must be delivered through channels appropriate to individual communities. These channels may include religious institutions or respected elders in the community.</a:t>
            </a:r>
          </a:p>
          <a:p>
            <a:pPr>
              <a:buFontTx/>
              <a:buChar char="•"/>
            </a:pPr>
            <a:endParaRPr lang="en-US" altLang="en-US" sz="2200">
              <a:latin typeface="Calibri"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27BFBCC2-33DC-7247-9944-7FEB334DB047}" type="slidenum">
              <a:rPr lang="en-US" altLang="en-US">
                <a:latin typeface="Arial" charset="0"/>
              </a:rPr>
              <a:pPr eaLnBrk="1" hangingPunct="1"/>
              <a:t>120</a:t>
            </a:fld>
            <a:endParaRPr lang="en-US" altLang="en-US">
              <a:latin typeface="Arial" charset="0"/>
            </a:endParaRPr>
          </a:p>
        </p:txBody>
      </p:sp>
    </p:spTree>
  </p:cSld>
  <p:clrMapOvr>
    <a:masterClrMapping/>
  </p:clrMapOvr>
  <p:transition spd="slow">
    <p:circle/>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3"/>
          <p:cNvSpPr>
            <a:spLocks noGrp="1"/>
          </p:cNvSpPr>
          <p:nvPr>
            <p:ph type="title"/>
          </p:nvPr>
        </p:nvSpPr>
        <p:spPr>
          <a:xfrm>
            <a:off x="457200" y="381000"/>
            <a:ext cx="8229600" cy="1143000"/>
          </a:xfrm>
        </p:spPr>
        <p:txBody>
          <a:bodyPr/>
          <a:lstStyle/>
          <a:p>
            <a:r>
              <a:rPr lang="en-US" altLang="en-US">
                <a:latin typeface="Calibri" charset="0"/>
              </a:rPr>
              <a:t>RISK GROUP</a:t>
            </a:r>
          </a:p>
        </p:txBody>
      </p:sp>
      <p:sp>
        <p:nvSpPr>
          <p:cNvPr id="55299"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Protocols for Healthcare Workers Exposed to Blood</a:t>
            </a:r>
            <a:endParaRPr lang="en-US" altLang="en-US" sz="2200" b="1">
              <a:latin typeface="Calibri" charset="0"/>
            </a:endParaRPr>
          </a:p>
          <a:p>
            <a:pPr>
              <a:buFontTx/>
              <a:buChar char="•"/>
            </a:pPr>
            <a:r>
              <a:rPr lang="en-US" altLang="en-US" sz="2200">
                <a:latin typeface="Calibri" charset="0"/>
              </a:rPr>
              <a:t>Any healthcare worker who receives a needlestick or other significant exposure to potential HIV, HSV, or HBV infection should follow the employer's protocol, which is based on guidelines issued by the CDC (2005c):</a:t>
            </a:r>
          </a:p>
          <a:p>
            <a:pPr>
              <a:buFontTx/>
              <a:buChar char="•"/>
            </a:pPr>
            <a:endParaRPr lang="en-US" altLang="en-US" sz="2200">
              <a:latin typeface="Calibri"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E8D209EF-F2CE-FE4E-A8D6-D7C9C9144B85}" type="slidenum">
              <a:rPr lang="en-US" altLang="en-US">
                <a:latin typeface="Arial" charset="0"/>
              </a:rPr>
              <a:pPr eaLnBrk="1" hangingPunct="1"/>
              <a:t>121</a:t>
            </a:fld>
            <a:endParaRPr lang="en-US" altLang="en-US">
              <a:latin typeface="Arial" charset="0"/>
            </a:endParaRPr>
          </a:p>
        </p:txBody>
      </p:sp>
    </p:spTree>
  </p:cSld>
  <p:clrMapOvr>
    <a:masterClrMapping/>
  </p:clrMapOvr>
  <p:transition spd="slow">
    <p:circle/>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3"/>
          <p:cNvSpPr>
            <a:spLocks noGrp="1"/>
          </p:cNvSpPr>
          <p:nvPr>
            <p:ph type="title"/>
          </p:nvPr>
        </p:nvSpPr>
        <p:spPr>
          <a:xfrm>
            <a:off x="457200" y="381000"/>
            <a:ext cx="8229600" cy="1143000"/>
          </a:xfrm>
        </p:spPr>
        <p:txBody>
          <a:bodyPr/>
          <a:lstStyle/>
          <a:p>
            <a:r>
              <a:rPr lang="en-US" altLang="en-US">
                <a:latin typeface="Calibri" charset="0"/>
              </a:rPr>
              <a:t>Infection Control Procedure</a:t>
            </a:r>
          </a:p>
        </p:txBody>
      </p:sp>
      <p:sp>
        <p:nvSpPr>
          <p:cNvPr id="2" name="Content Placeholder 1"/>
          <p:cNvSpPr>
            <a:spLocks noGrp="1"/>
          </p:cNvSpPr>
          <p:nvPr>
            <p:ph idx="1"/>
          </p:nvPr>
        </p:nvSpPr>
        <p:spPr>
          <a:xfrm>
            <a:off x="914400" y="1600200"/>
            <a:ext cx="7315200" cy="4525963"/>
          </a:xfrm>
        </p:spPr>
        <p:txBody>
          <a:bodyPr>
            <a:normAutofit fontScale="55000" lnSpcReduction="20000"/>
          </a:bodyPr>
          <a:lstStyle/>
          <a:p>
            <a:pPr>
              <a:defRPr/>
            </a:pPr>
            <a:r>
              <a:rPr lang="en-US" dirty="0">
                <a:latin typeface="Calibri" pitchFamily="34" charset="0"/>
              </a:rPr>
              <a:t>Immediately after exposure to blood of a patient</a:t>
            </a:r>
            <a:r>
              <a:rPr lang="en-US" dirty="0" smtClean="0">
                <a:latin typeface="Calibri" pitchFamily="34" charset="0"/>
              </a:rPr>
              <a:t>:</a:t>
            </a:r>
            <a:endParaRPr lang="en-US" dirty="0">
              <a:latin typeface="Calibri" pitchFamily="34" charset="0"/>
            </a:endParaRPr>
          </a:p>
          <a:p>
            <a:pPr>
              <a:defRPr/>
            </a:pPr>
            <a:r>
              <a:rPr lang="en-US" dirty="0">
                <a:latin typeface="Calibri" pitchFamily="34" charset="0"/>
              </a:rPr>
              <a:t>Wash the affected area(s) with soap and water. Application of antiseptics should not substitute for washing.</a:t>
            </a:r>
          </a:p>
          <a:p>
            <a:pPr>
              <a:defRPr/>
            </a:pPr>
            <a:r>
              <a:rPr lang="en-US" dirty="0">
                <a:latin typeface="Calibri" pitchFamily="34" charset="0"/>
              </a:rPr>
              <a:t>Flush splashes to the nose, mouth, or skin with water.</a:t>
            </a:r>
          </a:p>
          <a:p>
            <a:pPr>
              <a:defRPr/>
            </a:pPr>
            <a:r>
              <a:rPr lang="en-US" dirty="0">
                <a:latin typeface="Calibri" pitchFamily="34" charset="0"/>
              </a:rPr>
              <a:t>Irrigate eyes with clean water, saline, or sterile </a:t>
            </a:r>
            <a:r>
              <a:rPr lang="en-US" dirty="0" err="1">
                <a:latin typeface="Calibri" pitchFamily="34" charset="0"/>
              </a:rPr>
              <a:t>irrigants</a:t>
            </a:r>
            <a:r>
              <a:rPr lang="en-US" dirty="0">
                <a:latin typeface="Calibri" pitchFamily="34" charset="0"/>
              </a:rPr>
              <a:t>.</a:t>
            </a:r>
          </a:p>
          <a:p>
            <a:pPr>
              <a:defRPr/>
            </a:pPr>
            <a:r>
              <a:rPr lang="en-US" dirty="0">
                <a:latin typeface="Calibri" pitchFamily="34" charset="0"/>
              </a:rPr>
              <a:t>Remove any potentially contaminated clothing should as soon as possible.</a:t>
            </a:r>
          </a:p>
          <a:p>
            <a:pPr>
              <a:defRPr/>
            </a:pPr>
            <a:r>
              <a:rPr lang="en-US" dirty="0">
                <a:latin typeface="Calibri" pitchFamily="34" charset="0"/>
              </a:rPr>
              <a:t>In the event of a sharps injury, wash the exposed area with soap and water. Do not "milk" or squeeze the wound. There is no evidence that antiseptics such as hydrogen peroxide will reduce the risk of transmission; however, use of antiseptics is not contraindicated. Seek emergency treatment if the wound needs suturing.</a:t>
            </a:r>
          </a:p>
          <a:p>
            <a:pPr>
              <a:defRPr/>
            </a:pPr>
            <a:r>
              <a:rPr lang="en-US" dirty="0">
                <a:latin typeface="Calibri" pitchFamily="34" charset="0"/>
              </a:rPr>
              <a:t>For bites or scratch wounds, wash with soap and water and cover with a sterile dressing. All bite wounds should be evaluated by a healthcare professional.</a:t>
            </a:r>
          </a:p>
          <a:p>
            <a:pPr>
              <a:defRPr/>
            </a:pPr>
            <a:r>
              <a:rPr lang="en-US" dirty="0">
                <a:latin typeface="Calibri" pitchFamily="34" charset="0"/>
              </a:rPr>
              <a:t>Exposure to urine, feces, vomitus, or sputum is </a:t>
            </a:r>
            <a:r>
              <a:rPr lang="en-US" b="1" dirty="0">
                <a:latin typeface="Calibri" pitchFamily="34" charset="0"/>
              </a:rPr>
              <a:t>not</a:t>
            </a:r>
            <a:r>
              <a:rPr lang="en-US" dirty="0">
                <a:latin typeface="Calibri" pitchFamily="34" charset="0"/>
              </a:rPr>
              <a:t> considered a blood-borne pathogens exposure unless the fluid is visibly contaminated with blood. Follow your employer's procedures for cleaning these fluids.</a:t>
            </a:r>
          </a:p>
          <a:p>
            <a:pPr>
              <a:defRPr/>
            </a:pPr>
            <a:endParaRPr lang="en-US" dirty="0">
              <a:latin typeface="Calibri" pitchFamily="34"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A3293FCF-0B99-5B49-B362-19BB3DB6E814}" type="slidenum">
              <a:rPr lang="en-US" altLang="en-US">
                <a:latin typeface="Arial" charset="0"/>
              </a:rPr>
              <a:pPr eaLnBrk="1" hangingPunct="1"/>
              <a:t>122</a:t>
            </a:fld>
            <a:endParaRPr lang="en-US" altLang="en-US">
              <a:latin typeface="Arial" charset="0"/>
            </a:endParaRPr>
          </a:p>
        </p:txBody>
      </p:sp>
    </p:spTree>
  </p:cSld>
  <p:clrMapOvr>
    <a:masterClrMapping/>
  </p:clrMapOvr>
  <p:transition spd="slow">
    <p:circle/>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3"/>
          <p:cNvSpPr>
            <a:spLocks noGrp="1"/>
          </p:cNvSpPr>
          <p:nvPr>
            <p:ph type="title"/>
          </p:nvPr>
        </p:nvSpPr>
        <p:spPr>
          <a:xfrm>
            <a:off x="457200" y="381000"/>
            <a:ext cx="8229600" cy="1143000"/>
          </a:xfrm>
        </p:spPr>
        <p:txBody>
          <a:bodyPr/>
          <a:lstStyle/>
          <a:p>
            <a:r>
              <a:rPr lang="en-US" altLang="en-US">
                <a:latin typeface="Calibri" charset="0"/>
              </a:rPr>
              <a:t>HIV TESTING</a:t>
            </a:r>
          </a:p>
        </p:txBody>
      </p:sp>
      <p:sp>
        <p:nvSpPr>
          <p:cNvPr id="57347"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Most HIV infections are transmitted by people who do not know they are infected. </a:t>
            </a:r>
          </a:p>
          <a:p>
            <a:pPr>
              <a:buFontTx/>
              <a:buChar char="•"/>
            </a:pPr>
            <a:r>
              <a:rPr lang="en-US" altLang="en-US" sz="2200">
                <a:latin typeface="Calibri" charset="0"/>
              </a:rPr>
              <a:t>Research shows that people who are unaware of their HIV infection have a transmission rate of almost 11 percent compared with a rate of less than 2 percent in those who know they are HIV-positive. </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4A12E41F-4D9E-3D49-803E-38FC2A3C6B14}" type="slidenum">
              <a:rPr lang="en-US" altLang="en-US">
                <a:latin typeface="Arial" charset="0"/>
              </a:rPr>
              <a:pPr eaLnBrk="1" hangingPunct="1"/>
              <a:t>123</a:t>
            </a:fld>
            <a:endParaRPr lang="en-US" altLang="en-US">
              <a:latin typeface="Arial" charset="0"/>
            </a:endParaRPr>
          </a:p>
        </p:txBody>
      </p:sp>
    </p:spTree>
  </p:cSld>
  <p:clrMapOvr>
    <a:masterClrMapping/>
  </p:clrMapOvr>
  <p:transition spd="slow">
    <p:circle/>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3"/>
          <p:cNvSpPr>
            <a:spLocks noGrp="1"/>
          </p:cNvSpPr>
          <p:nvPr>
            <p:ph type="title"/>
          </p:nvPr>
        </p:nvSpPr>
        <p:spPr>
          <a:xfrm>
            <a:off x="457200" y="381000"/>
            <a:ext cx="8229600" cy="1143000"/>
          </a:xfrm>
        </p:spPr>
        <p:txBody>
          <a:bodyPr/>
          <a:lstStyle/>
          <a:p>
            <a:r>
              <a:rPr lang="en-US" altLang="en-US">
                <a:latin typeface="Calibri" charset="0"/>
              </a:rPr>
              <a:t>STAGES OF HIV/AIDS</a:t>
            </a:r>
          </a:p>
        </p:txBody>
      </p:sp>
      <p:sp>
        <p:nvSpPr>
          <p:cNvPr id="58371" name="Content Placeholder 1"/>
          <p:cNvSpPr>
            <a:spLocks noGrp="1"/>
          </p:cNvSpPr>
          <p:nvPr>
            <p:ph idx="1"/>
          </p:nvPr>
        </p:nvSpPr>
        <p:spPr>
          <a:xfrm>
            <a:off x="838200" y="1600200"/>
            <a:ext cx="7391400" cy="4525963"/>
          </a:xfrm>
        </p:spPr>
        <p:txBody>
          <a:bodyPr/>
          <a:lstStyle/>
          <a:p>
            <a:pPr marL="109538" indent="0">
              <a:buFontTx/>
              <a:buNone/>
            </a:pPr>
            <a:r>
              <a:rPr lang="en-US" altLang="en-US" sz="2200" b="1">
                <a:latin typeface="Calibri" charset="0"/>
              </a:rPr>
              <a:t>1.  Viral transmission:</a:t>
            </a:r>
            <a:r>
              <a:rPr lang="en-US" altLang="en-US" sz="2200">
                <a:latin typeface="Calibri" charset="0"/>
              </a:rPr>
              <a:t> the initial infection with HIV, also called </a:t>
            </a:r>
            <a:r>
              <a:rPr lang="en-US" altLang="en-US" sz="2200" i="1">
                <a:latin typeface="Calibri" charset="0"/>
              </a:rPr>
              <a:t>acute HIV infection</a:t>
            </a:r>
            <a:r>
              <a:rPr lang="en-US" altLang="en-US" sz="2200">
                <a:latin typeface="Calibri" charset="0"/>
              </a:rPr>
              <a:t>. Persons may become infectious to others within days of transmission and before any symptoms appear. Once infected, a person is always infectious to others. During acute HIV infection, high levels of virus circulate in the bloodstream. Symptoms are nonspecific and may include fever, swollen lymph glands, rash, fatigue, and sore throat. This is sometimes called</a:t>
            </a:r>
            <a:r>
              <a:rPr lang="en-US" altLang="en-US" sz="2200" i="1">
                <a:latin typeface="Calibri" charset="0"/>
              </a:rPr>
              <a:t>seroconversion syndrome</a:t>
            </a:r>
            <a:r>
              <a:rPr lang="en-US" altLang="en-US" sz="2200">
                <a:latin typeface="Calibri" charset="0"/>
              </a:rPr>
              <a:t> or </a:t>
            </a:r>
            <a:r>
              <a:rPr lang="en-US" altLang="en-US" sz="2200" i="1">
                <a:latin typeface="Calibri" charset="0"/>
              </a:rPr>
              <a:t>seroconversion sickness</a:t>
            </a:r>
            <a:r>
              <a:rPr lang="en-US" altLang="en-US" sz="2200">
                <a:latin typeface="Calibri" charset="0"/>
              </a:rPr>
              <a:t>. Initial symptoms resolve in a few weeks but the person remains infectious for life.</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6A736F77-48A8-B645-9CEE-49D67D53D3A5}" type="slidenum">
              <a:rPr lang="en-US" altLang="en-US">
                <a:latin typeface="Arial" charset="0"/>
              </a:rPr>
              <a:pPr eaLnBrk="1" hangingPunct="1"/>
              <a:t>124</a:t>
            </a:fld>
            <a:endParaRPr lang="en-US" altLang="en-US">
              <a:latin typeface="Arial" charset="0"/>
            </a:endParaRPr>
          </a:p>
        </p:txBody>
      </p:sp>
    </p:spTree>
  </p:cSld>
  <p:clrMapOvr>
    <a:masterClrMapping/>
  </p:clrMapOvr>
  <p:transition spd="slow">
    <p:circle/>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3"/>
          <p:cNvSpPr>
            <a:spLocks noGrp="1"/>
          </p:cNvSpPr>
          <p:nvPr>
            <p:ph type="title"/>
          </p:nvPr>
        </p:nvSpPr>
        <p:spPr>
          <a:xfrm>
            <a:off x="457200" y="381000"/>
            <a:ext cx="8229600" cy="1143000"/>
          </a:xfrm>
        </p:spPr>
        <p:txBody>
          <a:bodyPr/>
          <a:lstStyle/>
          <a:p>
            <a:r>
              <a:rPr lang="en-US" altLang="en-US">
                <a:latin typeface="Calibri" charset="0"/>
              </a:rPr>
              <a:t>STAGES OF HIV/AIDS</a:t>
            </a:r>
          </a:p>
        </p:txBody>
      </p:sp>
      <p:sp>
        <p:nvSpPr>
          <p:cNvPr id="59395" name="Content Placeholder 1"/>
          <p:cNvSpPr>
            <a:spLocks noGrp="1"/>
          </p:cNvSpPr>
          <p:nvPr>
            <p:ph idx="1"/>
          </p:nvPr>
        </p:nvSpPr>
        <p:spPr>
          <a:xfrm>
            <a:off x="914400" y="1600200"/>
            <a:ext cx="7315200" cy="4525963"/>
          </a:xfrm>
        </p:spPr>
        <p:txBody>
          <a:bodyPr/>
          <a:lstStyle/>
          <a:p>
            <a:pPr marL="623888" indent="-514350">
              <a:buFontTx/>
              <a:buAutoNum type="arabicPeriod" startAt="2"/>
            </a:pPr>
            <a:r>
              <a:rPr lang="en-US" altLang="en-US" sz="2200" b="1">
                <a:latin typeface="Calibri" charset="0"/>
              </a:rPr>
              <a:t>Seroconversion:</a:t>
            </a:r>
            <a:r>
              <a:rPr lang="en-US" altLang="en-US" sz="2200">
                <a:latin typeface="Calibri" charset="0"/>
              </a:rPr>
              <a:t> the time period from infection to the production of antibodies detectable on an HIV test, usually within 3 to 6 months of transmission.</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9304E37E-589F-9445-BD59-8AEE9DE25FB6}" type="slidenum">
              <a:rPr lang="en-US" altLang="en-US">
                <a:latin typeface="Arial" charset="0"/>
              </a:rPr>
              <a:pPr eaLnBrk="1" hangingPunct="1"/>
              <a:t>125</a:t>
            </a:fld>
            <a:endParaRPr lang="en-US" altLang="en-US">
              <a:latin typeface="Arial" charset="0"/>
            </a:endParaRPr>
          </a:p>
        </p:txBody>
      </p:sp>
    </p:spTree>
  </p:cSld>
  <p:clrMapOvr>
    <a:masterClrMapping/>
  </p:clrMapOvr>
  <p:transition spd="slow">
    <p:circle/>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3"/>
          <p:cNvSpPr>
            <a:spLocks noGrp="1"/>
          </p:cNvSpPr>
          <p:nvPr>
            <p:ph type="title"/>
          </p:nvPr>
        </p:nvSpPr>
        <p:spPr>
          <a:xfrm>
            <a:off x="457200" y="381000"/>
            <a:ext cx="8229600" cy="1143000"/>
          </a:xfrm>
        </p:spPr>
        <p:txBody>
          <a:bodyPr/>
          <a:lstStyle/>
          <a:p>
            <a:r>
              <a:rPr lang="en-US" altLang="en-US">
                <a:latin typeface="Calibri" charset="0"/>
              </a:rPr>
              <a:t>STAGES OF HIV/AIDS</a:t>
            </a:r>
          </a:p>
        </p:txBody>
      </p:sp>
      <p:sp>
        <p:nvSpPr>
          <p:cNvPr id="60419" name="Content Placeholder 1"/>
          <p:cNvSpPr>
            <a:spLocks noGrp="1"/>
          </p:cNvSpPr>
          <p:nvPr>
            <p:ph idx="1"/>
          </p:nvPr>
        </p:nvSpPr>
        <p:spPr>
          <a:xfrm>
            <a:off x="914400" y="1600200"/>
            <a:ext cx="7391400" cy="4525963"/>
          </a:xfrm>
        </p:spPr>
        <p:txBody>
          <a:bodyPr/>
          <a:lstStyle/>
          <a:p>
            <a:pPr marL="623888" indent="-514350">
              <a:buFontTx/>
              <a:buAutoNum type="arabicPeriod" startAt="3"/>
            </a:pPr>
            <a:r>
              <a:rPr lang="en-US" altLang="en-US" sz="2200" b="1">
                <a:latin typeface="Calibri" charset="0"/>
              </a:rPr>
              <a:t>Asymptomatic HIV infection:</a:t>
            </a:r>
            <a:r>
              <a:rPr lang="en-US" altLang="en-US" sz="2200">
                <a:latin typeface="Calibri" charset="0"/>
              </a:rPr>
              <a:t> a variable time period, sometimes 10 years or longer, during which an HIV-infected person has no noticeable signs or symptoms and appears healthy, but can transmit the virus to others. Unless tested for HIV, the person will not be aware of being infected.</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781787EF-E8A1-2E45-9DEA-FF9BBC165842}" type="slidenum">
              <a:rPr lang="en-US" altLang="en-US">
                <a:latin typeface="Arial" charset="0"/>
              </a:rPr>
              <a:pPr eaLnBrk="1" hangingPunct="1"/>
              <a:t>126</a:t>
            </a:fld>
            <a:endParaRPr lang="en-US" altLang="en-US">
              <a:latin typeface="Arial" charset="0"/>
            </a:endParaRPr>
          </a:p>
        </p:txBody>
      </p:sp>
    </p:spTree>
  </p:cSld>
  <p:clrMapOvr>
    <a:masterClrMapping/>
  </p:clrMapOvr>
  <p:transition spd="slow">
    <p:circle/>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3"/>
          <p:cNvSpPr>
            <a:spLocks noGrp="1"/>
          </p:cNvSpPr>
          <p:nvPr>
            <p:ph type="title"/>
          </p:nvPr>
        </p:nvSpPr>
        <p:spPr>
          <a:xfrm>
            <a:off x="457200" y="381000"/>
            <a:ext cx="8229600" cy="1143000"/>
          </a:xfrm>
        </p:spPr>
        <p:txBody>
          <a:bodyPr/>
          <a:lstStyle/>
          <a:p>
            <a:r>
              <a:rPr lang="en-US" altLang="en-US">
                <a:latin typeface="Calibri" charset="0"/>
              </a:rPr>
              <a:t>STAGES OF HIV/AIDS</a:t>
            </a:r>
          </a:p>
        </p:txBody>
      </p:sp>
      <p:sp>
        <p:nvSpPr>
          <p:cNvPr id="61443" name="Content Placeholder 1"/>
          <p:cNvSpPr>
            <a:spLocks noGrp="1"/>
          </p:cNvSpPr>
          <p:nvPr>
            <p:ph idx="1"/>
          </p:nvPr>
        </p:nvSpPr>
        <p:spPr>
          <a:xfrm>
            <a:off x="838200" y="1600200"/>
            <a:ext cx="7391400" cy="4525963"/>
          </a:xfrm>
        </p:spPr>
        <p:txBody>
          <a:bodyPr/>
          <a:lstStyle/>
          <a:p>
            <a:pPr marL="623888" indent="-514350">
              <a:lnSpc>
                <a:spcPct val="80000"/>
              </a:lnSpc>
              <a:buFontTx/>
              <a:buAutoNum type="arabicPeriod" startAt="4"/>
            </a:pPr>
            <a:r>
              <a:rPr lang="en-US" altLang="en-US" sz="2200" b="1">
                <a:latin typeface="Calibri" charset="0"/>
              </a:rPr>
              <a:t>Symptomatic HIV infection:</a:t>
            </a:r>
            <a:r>
              <a:rPr lang="en-US" altLang="en-US" sz="2200">
                <a:latin typeface="Calibri" charset="0"/>
              </a:rPr>
              <a:t> the stage during which noticeable physical symptoms of HIV are present. The most common symptoms include:</a:t>
            </a:r>
          </a:p>
          <a:p>
            <a:pPr lvl="2">
              <a:lnSpc>
                <a:spcPct val="80000"/>
              </a:lnSpc>
              <a:buFontTx/>
              <a:buChar char="•"/>
            </a:pPr>
            <a:r>
              <a:rPr lang="en-US" altLang="en-US" sz="2200">
                <a:latin typeface="Calibri" charset="0"/>
              </a:rPr>
              <a:t>Persistent low-grade fever</a:t>
            </a:r>
          </a:p>
          <a:p>
            <a:pPr lvl="2">
              <a:lnSpc>
                <a:spcPct val="80000"/>
              </a:lnSpc>
              <a:buFontTx/>
              <a:buChar char="•"/>
            </a:pPr>
            <a:r>
              <a:rPr lang="en-US" altLang="en-US" sz="2200">
                <a:latin typeface="Calibri" charset="0"/>
              </a:rPr>
              <a:t>Pronounced weight loss not due to dieting</a:t>
            </a:r>
          </a:p>
          <a:p>
            <a:pPr lvl="2">
              <a:lnSpc>
                <a:spcPct val="80000"/>
              </a:lnSpc>
              <a:buFontTx/>
              <a:buChar char="•"/>
            </a:pPr>
            <a:r>
              <a:rPr lang="en-US" altLang="en-US" sz="2200">
                <a:latin typeface="Calibri" charset="0"/>
              </a:rPr>
              <a:t>Persistent headaches</a:t>
            </a:r>
          </a:p>
          <a:p>
            <a:pPr lvl="2">
              <a:lnSpc>
                <a:spcPct val="80000"/>
              </a:lnSpc>
              <a:buFontTx/>
              <a:buChar char="•"/>
            </a:pPr>
            <a:r>
              <a:rPr lang="en-US" altLang="en-US" sz="2200">
                <a:latin typeface="Calibri" charset="0"/>
              </a:rPr>
              <a:t>Diarrhea lasting more than 1 month</a:t>
            </a:r>
          </a:p>
          <a:p>
            <a:pPr lvl="2">
              <a:lnSpc>
                <a:spcPct val="80000"/>
              </a:lnSpc>
              <a:buFontTx/>
              <a:buChar char="•"/>
            </a:pPr>
            <a:r>
              <a:rPr lang="en-US" altLang="en-US" sz="2200">
                <a:latin typeface="Calibri" charset="0"/>
              </a:rPr>
              <a:t>Difficulty recovering from colds and flu</a:t>
            </a:r>
          </a:p>
          <a:p>
            <a:pPr lvl="2">
              <a:lnSpc>
                <a:spcPct val="80000"/>
              </a:lnSpc>
              <a:buFontTx/>
              <a:buChar char="•"/>
            </a:pPr>
            <a:r>
              <a:rPr lang="en-US" altLang="en-US" sz="2200">
                <a:latin typeface="Calibri" charset="0"/>
              </a:rPr>
              <a:t>More acute illness than normal</a:t>
            </a:r>
          </a:p>
          <a:p>
            <a:pPr lvl="2">
              <a:lnSpc>
                <a:spcPct val="80000"/>
              </a:lnSpc>
              <a:buFontTx/>
              <a:buChar char="•"/>
            </a:pPr>
            <a:r>
              <a:rPr lang="en-US" altLang="en-US" sz="2200">
                <a:latin typeface="Calibri" charset="0"/>
              </a:rPr>
              <a:t>Recurrent vaginal yeast infections in women</a:t>
            </a:r>
          </a:p>
          <a:p>
            <a:pPr lvl="2">
              <a:lnSpc>
                <a:spcPct val="80000"/>
              </a:lnSpc>
              <a:buFontTx/>
              <a:buChar char="•"/>
            </a:pPr>
            <a:r>
              <a:rPr lang="en-US" altLang="en-US" sz="2200">
                <a:latin typeface="Calibri" charset="0"/>
              </a:rPr>
              <a:t>Oral thrush (candidiasis) coating the mouth or tongue</a:t>
            </a:r>
          </a:p>
          <a:p>
            <a:pPr marL="623888" indent="-514350">
              <a:lnSpc>
                <a:spcPct val="80000"/>
              </a:lnSpc>
              <a:buFontTx/>
              <a:buChar char="•"/>
            </a:pPr>
            <a:endParaRPr lang="en-US" altLang="en-US" sz="2200">
              <a:latin typeface="Calibri"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73A4C0DE-D274-744C-9F2E-A9B771EB4293}" type="slidenum">
              <a:rPr lang="en-US" altLang="en-US">
                <a:latin typeface="Arial" charset="0"/>
              </a:rPr>
              <a:pPr eaLnBrk="1" hangingPunct="1"/>
              <a:t>127</a:t>
            </a:fld>
            <a:endParaRPr lang="en-US" altLang="en-US">
              <a:latin typeface="Arial" charset="0"/>
            </a:endParaRPr>
          </a:p>
        </p:txBody>
      </p:sp>
    </p:spTree>
  </p:cSld>
  <p:clrMapOvr>
    <a:masterClrMapping/>
  </p:clrMapOvr>
  <p:transition spd="slow">
    <p:circle/>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3"/>
          <p:cNvSpPr>
            <a:spLocks noGrp="1"/>
          </p:cNvSpPr>
          <p:nvPr>
            <p:ph type="title"/>
          </p:nvPr>
        </p:nvSpPr>
        <p:spPr>
          <a:xfrm>
            <a:off x="457200" y="381000"/>
            <a:ext cx="8229600" cy="1143000"/>
          </a:xfrm>
        </p:spPr>
        <p:txBody>
          <a:bodyPr/>
          <a:lstStyle/>
          <a:p>
            <a:r>
              <a:rPr lang="en-US" altLang="en-US">
                <a:latin typeface="Calibri" charset="0"/>
              </a:rPr>
              <a:t>STAGES OF HIV/AIDS</a:t>
            </a:r>
          </a:p>
        </p:txBody>
      </p:sp>
      <p:sp>
        <p:nvSpPr>
          <p:cNvPr id="62467" name="Content Placeholder 1"/>
          <p:cNvSpPr>
            <a:spLocks noGrp="1"/>
          </p:cNvSpPr>
          <p:nvPr>
            <p:ph idx="1"/>
          </p:nvPr>
        </p:nvSpPr>
        <p:spPr>
          <a:xfrm>
            <a:off x="914400" y="1600200"/>
            <a:ext cx="7315200" cy="4525963"/>
          </a:xfrm>
        </p:spPr>
        <p:txBody>
          <a:bodyPr/>
          <a:lstStyle/>
          <a:p>
            <a:pPr marL="623888" indent="-514350">
              <a:buFontTx/>
              <a:buAutoNum type="arabicPeriod" startAt="5"/>
            </a:pPr>
            <a:r>
              <a:rPr lang="en-US" altLang="en-US" sz="2200" b="1">
                <a:latin typeface="Calibri" charset="0"/>
              </a:rPr>
              <a:t>AIDS:</a:t>
            </a:r>
            <a:r>
              <a:rPr lang="en-US" altLang="en-US" sz="2200">
                <a:latin typeface="Calibri" charset="0"/>
              </a:rPr>
              <a:t> diagnosis can be made only by a licensed healthcare provider. The diagnosis is based on the result of HIV-specific blood tests and the person's physical condition. </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DF939222-345E-2C43-A3A9-3C74DEF159C2}" type="slidenum">
              <a:rPr lang="en-US" altLang="en-US">
                <a:latin typeface="Arial" charset="0"/>
              </a:rPr>
              <a:pPr eaLnBrk="1" hangingPunct="1"/>
              <a:t>128</a:t>
            </a:fld>
            <a:endParaRPr lang="en-US" altLang="en-US">
              <a:latin typeface="Arial" charset="0"/>
            </a:endParaRPr>
          </a:p>
        </p:txBody>
      </p:sp>
    </p:spTree>
  </p:cSld>
  <p:clrMapOvr>
    <a:masterClrMapping/>
  </p:clrMapOvr>
  <p:transition spd="slow">
    <p:circle/>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381000"/>
            <a:ext cx="8229600" cy="1143000"/>
          </a:xfrm>
        </p:spPr>
        <p:txBody>
          <a:bodyPr/>
          <a:lstStyle/>
          <a:p>
            <a:r>
              <a:rPr lang="en-US" altLang="en-US">
                <a:latin typeface="Calibri" charset="0"/>
              </a:rPr>
              <a:t>TREATMENTS</a:t>
            </a:r>
          </a:p>
        </p:txBody>
      </p:sp>
      <p:sp>
        <p:nvSpPr>
          <p:cNvPr id="63491" name="Content Placeholder 2"/>
          <p:cNvSpPr>
            <a:spLocks noGrp="1"/>
          </p:cNvSpPr>
          <p:nvPr>
            <p:ph idx="1"/>
          </p:nvPr>
        </p:nvSpPr>
        <p:spPr>
          <a:xfrm>
            <a:off x="914400" y="1600200"/>
            <a:ext cx="7315200" cy="4525963"/>
          </a:xfrm>
        </p:spPr>
        <p:txBody>
          <a:bodyPr/>
          <a:lstStyle/>
          <a:p>
            <a:pPr>
              <a:buFontTx/>
              <a:buChar char="•"/>
            </a:pPr>
            <a:r>
              <a:rPr lang="en-US" altLang="en-US" sz="2200">
                <a:latin typeface="Calibri" charset="0"/>
              </a:rPr>
              <a:t>Presently there is no cure for HIV. Vaccines are under development but are not yet available. Human testing has begun at the University of Massachusetts (Staff, 2004c).</a:t>
            </a:r>
          </a:p>
          <a:p>
            <a:pPr>
              <a:buFontTx/>
              <a:buChar char="•"/>
            </a:pPr>
            <a:r>
              <a:rPr lang="en-US" altLang="en-US" sz="2200">
                <a:latin typeface="Calibri" charset="0"/>
              </a:rPr>
              <a:t>Current treatment consists of medications to slow down the process of HIV duplication and weakening of the body's immune system. Highly Active Anti-Retroviral Therapy (HAART) is the combination of three or four antiretroviral agents (CDC, n.d.b). The following are a list of medications that may be used in HAART.</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90B139DE-ACE8-B240-9925-9DB3121AF566}" type="slidenum">
              <a:rPr lang="en-US" altLang="en-US">
                <a:latin typeface="Arial" charset="0"/>
              </a:rPr>
              <a:pPr eaLnBrk="1" hangingPunct="1"/>
              <a:t>129</a:t>
            </a:fld>
            <a:endParaRPr lang="en-US" altLang="en-US">
              <a:latin typeface="Arial" charset="0"/>
            </a:endParaRPr>
          </a:p>
        </p:txBody>
      </p:sp>
    </p:spTree>
  </p:cSld>
  <p:clrMapOvr>
    <a:masterClrMapping/>
  </p:clrMapOvr>
  <p:transition spd="slow">
    <p:circl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457200"/>
            <a:ext cx="8229600" cy="1143000"/>
          </a:xfrm>
        </p:spPr>
        <p:txBody>
          <a:bodyPr/>
          <a:lstStyle/>
          <a:p>
            <a:r>
              <a:rPr lang="en-US" altLang="en-US">
                <a:solidFill>
                  <a:schemeClr val="tx1"/>
                </a:solidFill>
                <a:latin typeface="Calibri" charset="0"/>
                <a:ea typeface="Calibri" charset="0"/>
                <a:cs typeface="Calibri" charset="0"/>
              </a:rPr>
              <a:t>Past Success and/or Failure </a:t>
            </a:r>
            <a:br>
              <a:rPr lang="en-US" altLang="en-US">
                <a:solidFill>
                  <a:schemeClr val="tx1"/>
                </a:solidFill>
                <a:latin typeface="Calibri" charset="0"/>
                <a:ea typeface="Calibri" charset="0"/>
                <a:cs typeface="Calibri" charset="0"/>
              </a:rPr>
            </a:br>
            <a:r>
              <a:rPr lang="en-US" altLang="en-US">
                <a:solidFill>
                  <a:schemeClr val="tx1"/>
                </a:solidFill>
                <a:latin typeface="Calibri" charset="0"/>
                <a:ea typeface="Calibri" charset="0"/>
                <a:cs typeface="Calibri" charset="0"/>
              </a:rPr>
              <a:t>With The Agency or Center</a:t>
            </a:r>
          </a:p>
        </p:txBody>
      </p:sp>
      <p:sp>
        <p:nvSpPr>
          <p:cNvPr id="14339" name="Rectangle 3"/>
          <p:cNvSpPr>
            <a:spLocks noGrp="1" noChangeArrowheads="1"/>
          </p:cNvSpPr>
          <p:nvPr>
            <p:ph idx="1"/>
          </p:nvPr>
        </p:nvSpPr>
        <p:spPr>
          <a:xfrm>
            <a:off x="914400" y="1752600"/>
            <a:ext cx="7315200" cy="4038600"/>
          </a:xfrm>
        </p:spPr>
        <p:txBody>
          <a:bodyPr/>
          <a:lstStyle/>
          <a:p>
            <a:pPr>
              <a:buFontTx/>
              <a:buChar char="•"/>
            </a:pPr>
            <a:r>
              <a:rPr lang="en-US" altLang="en-US" sz="2200">
                <a:latin typeface="Calibri" charset="0"/>
                <a:ea typeface="Calibri" charset="0"/>
                <a:cs typeface="Calibri" charset="0"/>
              </a:rPr>
              <a:t>Success with former referrals.</a:t>
            </a:r>
          </a:p>
          <a:p>
            <a:pPr lvl="1">
              <a:buFont typeface="Courier New" charset="0"/>
              <a:buChar char="o"/>
            </a:pPr>
            <a:r>
              <a:rPr lang="en-US" altLang="en-US" sz="2200" b="0">
                <a:latin typeface="Calibri" charset="0"/>
                <a:ea typeface="Calibri" charset="0"/>
                <a:cs typeface="Calibri" charset="0"/>
              </a:rPr>
              <a:t>If unsuccessful, then why?</a:t>
            </a:r>
          </a:p>
          <a:p>
            <a:pPr>
              <a:buFontTx/>
              <a:buChar char="•"/>
            </a:pPr>
            <a:r>
              <a:rPr lang="en-US" altLang="en-US" sz="2200">
                <a:latin typeface="Calibri" charset="0"/>
                <a:ea typeface="Calibri" charset="0"/>
                <a:cs typeface="Calibri" charset="0"/>
              </a:rPr>
              <a:t>Early termination of treatment is often due to referral error.</a:t>
            </a:r>
          </a:p>
          <a:p>
            <a:pPr>
              <a:buFontTx/>
              <a:buChar char="•"/>
            </a:pPr>
            <a:r>
              <a:rPr lang="en-US" altLang="en-US" sz="2200">
                <a:latin typeface="Calibri" charset="0"/>
                <a:ea typeface="Calibri" charset="0"/>
                <a:cs typeface="Calibri" charset="0"/>
              </a:rPr>
              <a:t>Compare agency approach to that of previously successful or failed treatment. </a:t>
            </a:r>
          </a:p>
        </p:txBody>
      </p:sp>
    </p:spTree>
  </p:cSld>
  <p:clrMapOvr>
    <a:masterClrMapping/>
  </p:clrMapOvr>
  <p:transition spd="slow">
    <p:circle/>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457200" y="381000"/>
            <a:ext cx="8229600" cy="1143000"/>
          </a:xfrm>
        </p:spPr>
        <p:txBody>
          <a:bodyPr/>
          <a:lstStyle/>
          <a:p>
            <a:r>
              <a:rPr lang="en-US" altLang="en-US">
                <a:latin typeface="Calibri" charset="0"/>
              </a:rPr>
              <a:t>TREATMENTS</a:t>
            </a:r>
          </a:p>
        </p:txBody>
      </p:sp>
      <p:sp>
        <p:nvSpPr>
          <p:cNvPr id="64515" name="Content Placeholder 2"/>
          <p:cNvSpPr>
            <a:spLocks noGrp="1"/>
          </p:cNvSpPr>
          <p:nvPr>
            <p:ph idx="1"/>
          </p:nvPr>
        </p:nvSpPr>
        <p:spPr>
          <a:xfrm>
            <a:off x="838200" y="1600200"/>
            <a:ext cx="7391400" cy="4525963"/>
          </a:xfrm>
        </p:spPr>
        <p:txBody>
          <a:bodyPr/>
          <a:lstStyle/>
          <a:p>
            <a:pPr>
              <a:buFontTx/>
              <a:buChar char="•"/>
            </a:pPr>
            <a:r>
              <a:rPr lang="en-US" altLang="en-US" sz="2200">
                <a:latin typeface="Calibri" charset="0"/>
              </a:rPr>
              <a:t>Nucleoside/Nucleotide Reverse Transcriptase Inhibitors (NRTIs)</a:t>
            </a:r>
          </a:p>
          <a:p>
            <a:pPr lvl="2">
              <a:buFontTx/>
              <a:buChar char="•"/>
            </a:pPr>
            <a:r>
              <a:rPr lang="en-US" altLang="en-US" sz="2200">
                <a:latin typeface="Calibri" charset="0"/>
              </a:rPr>
              <a:t>Zidovudine (AZT, ZDV) (Retrovir®)</a:t>
            </a:r>
          </a:p>
          <a:p>
            <a:pPr lvl="2">
              <a:buFontTx/>
              <a:buChar char="•"/>
            </a:pPr>
            <a:r>
              <a:rPr lang="en-US" altLang="en-US" sz="2200">
                <a:latin typeface="Calibri" charset="0"/>
              </a:rPr>
              <a:t>Didanosine (ddI) (Videx®)</a:t>
            </a:r>
          </a:p>
          <a:p>
            <a:pPr lvl="2">
              <a:buFontTx/>
              <a:buChar char="•"/>
            </a:pPr>
            <a:r>
              <a:rPr lang="en-US" altLang="en-US" sz="2200">
                <a:latin typeface="Calibri" charset="0"/>
              </a:rPr>
              <a:t>Lamivudine (3TC) (Epivir®)</a:t>
            </a:r>
          </a:p>
          <a:p>
            <a:pPr lvl="2">
              <a:buFontTx/>
              <a:buChar char="•"/>
            </a:pPr>
            <a:r>
              <a:rPr lang="en-US" altLang="en-US" sz="2200">
                <a:latin typeface="Calibri" charset="0"/>
              </a:rPr>
              <a:t>Stavudine (d4T) (Zerit®)</a:t>
            </a:r>
          </a:p>
          <a:p>
            <a:pPr lvl="2">
              <a:buFontTx/>
              <a:buChar char="•"/>
            </a:pPr>
            <a:r>
              <a:rPr lang="en-US" altLang="en-US" sz="2200">
                <a:latin typeface="Calibri" charset="0"/>
              </a:rPr>
              <a:t>Tenofovir (Viread™)</a:t>
            </a:r>
          </a:p>
          <a:p>
            <a:pPr lvl="2">
              <a:buFontTx/>
              <a:buChar char="•"/>
            </a:pPr>
            <a:r>
              <a:rPr lang="en-US" altLang="en-US" sz="2200">
                <a:latin typeface="Calibri" charset="0"/>
              </a:rPr>
              <a:t>Zalcitabine (ddC) (HIVID®)</a:t>
            </a:r>
          </a:p>
          <a:p>
            <a:pPr lvl="2">
              <a:buFontTx/>
              <a:buChar char="•"/>
            </a:pPr>
            <a:r>
              <a:rPr lang="en-US" altLang="en-US" sz="2200">
                <a:latin typeface="Calibri" charset="0"/>
              </a:rPr>
              <a:t>Abacavir (Ziagen™)</a:t>
            </a:r>
          </a:p>
          <a:p>
            <a:pPr lvl="2">
              <a:buFontTx/>
              <a:buChar char="•"/>
            </a:pPr>
            <a:r>
              <a:rPr lang="en-US" altLang="en-US" sz="2200">
                <a:latin typeface="Calibri" charset="0"/>
              </a:rPr>
              <a:t>Zidovudine + Lamivudine (Combivir™)</a:t>
            </a:r>
          </a:p>
          <a:p>
            <a:pPr lvl="2">
              <a:buFontTx/>
              <a:buChar char="•"/>
            </a:pPr>
            <a:r>
              <a:rPr lang="en-US" altLang="en-US" sz="2200">
                <a:latin typeface="Calibri" charset="0"/>
              </a:rPr>
              <a:t>Zidovudine + Lamivudine + Abacavir (Trizivir®)</a:t>
            </a: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B55FB980-8056-ED4C-8D52-6F2732191B28}" type="slidenum">
              <a:rPr lang="en-US" altLang="en-US">
                <a:latin typeface="Arial" charset="0"/>
              </a:rPr>
              <a:pPr eaLnBrk="1" hangingPunct="1"/>
              <a:t>130</a:t>
            </a:fld>
            <a:endParaRPr lang="en-US" altLang="en-US">
              <a:latin typeface="Arial" charset="0"/>
            </a:endParaRPr>
          </a:p>
        </p:txBody>
      </p:sp>
    </p:spTree>
  </p:cSld>
  <p:clrMapOvr>
    <a:masterClrMapping/>
  </p:clrMapOvr>
  <p:transition spd="slow">
    <p:circle/>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457200" y="381000"/>
            <a:ext cx="8229600" cy="1143000"/>
          </a:xfrm>
        </p:spPr>
        <p:txBody>
          <a:bodyPr/>
          <a:lstStyle/>
          <a:p>
            <a:r>
              <a:rPr lang="en-US" altLang="en-US">
                <a:latin typeface="Calibri" charset="0"/>
              </a:rPr>
              <a:t>TREATMENTS</a:t>
            </a:r>
          </a:p>
        </p:txBody>
      </p:sp>
      <p:sp>
        <p:nvSpPr>
          <p:cNvPr id="65539" name="Content Placeholder 2"/>
          <p:cNvSpPr>
            <a:spLocks noGrp="1"/>
          </p:cNvSpPr>
          <p:nvPr>
            <p:ph idx="1"/>
          </p:nvPr>
        </p:nvSpPr>
        <p:spPr>
          <a:xfrm>
            <a:off x="914400" y="1600200"/>
            <a:ext cx="7391400" cy="4525963"/>
          </a:xfrm>
        </p:spPr>
        <p:txBody>
          <a:bodyPr/>
          <a:lstStyle/>
          <a:p>
            <a:pPr>
              <a:buFontTx/>
              <a:buChar char="•"/>
            </a:pPr>
            <a:r>
              <a:rPr lang="en-US" altLang="en-US" sz="2200">
                <a:latin typeface="Calibri" charset="0"/>
              </a:rPr>
              <a:t>Protease Inhibitors (PIs)</a:t>
            </a:r>
          </a:p>
          <a:p>
            <a:pPr lvl="2">
              <a:buFontTx/>
              <a:buChar char="•"/>
            </a:pPr>
            <a:r>
              <a:rPr lang="en-US" altLang="en-US" sz="2200">
                <a:latin typeface="Calibri" charset="0"/>
              </a:rPr>
              <a:t>Saquinavir (Invirase™ &amp; Fortovase™)</a:t>
            </a:r>
          </a:p>
          <a:p>
            <a:pPr lvl="2">
              <a:buFontTx/>
              <a:buChar char="•"/>
            </a:pPr>
            <a:r>
              <a:rPr lang="en-US" altLang="en-US" sz="2200">
                <a:latin typeface="Calibri" charset="0"/>
              </a:rPr>
              <a:t> Ritonavir (Norvir™)</a:t>
            </a:r>
          </a:p>
          <a:p>
            <a:pPr lvl="2">
              <a:buFontTx/>
              <a:buChar char="•"/>
            </a:pPr>
            <a:r>
              <a:rPr lang="en-US" altLang="en-US" sz="2200">
                <a:latin typeface="Calibri" charset="0"/>
              </a:rPr>
              <a:t> Indinavir (Crixivan®)</a:t>
            </a:r>
          </a:p>
          <a:p>
            <a:pPr lvl="2">
              <a:buFontTx/>
              <a:buChar char="•"/>
            </a:pPr>
            <a:r>
              <a:rPr lang="en-US" altLang="en-US" sz="2200">
                <a:latin typeface="Calibri" charset="0"/>
              </a:rPr>
              <a:t> Nelfinavir (Viracept®)</a:t>
            </a:r>
          </a:p>
          <a:p>
            <a:pPr lvl="2">
              <a:buFontTx/>
              <a:buChar char="•"/>
            </a:pPr>
            <a:r>
              <a:rPr lang="en-US" altLang="en-US" sz="2200">
                <a:latin typeface="Calibri" charset="0"/>
              </a:rPr>
              <a:t> Amprenavir (Agenerase®)</a:t>
            </a:r>
          </a:p>
          <a:p>
            <a:pPr lvl="2">
              <a:buFontTx/>
              <a:buChar char="•"/>
            </a:pPr>
            <a:r>
              <a:rPr lang="en-US" altLang="en-US" sz="2200">
                <a:latin typeface="Calibri" charset="0"/>
              </a:rPr>
              <a:t> Ritonavir/Lopinavir (Kaletra™)</a:t>
            </a:r>
          </a:p>
          <a:p>
            <a:pPr>
              <a:buFontTx/>
              <a:buChar char="•"/>
            </a:pPr>
            <a:endParaRPr lang="en-US" altLang="en-US"/>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E7055131-E2D9-7D43-8F36-DADB4710B8E8}" type="slidenum">
              <a:rPr lang="en-US" altLang="en-US">
                <a:latin typeface="Arial" charset="0"/>
              </a:rPr>
              <a:pPr eaLnBrk="1" hangingPunct="1"/>
              <a:t>131</a:t>
            </a:fld>
            <a:endParaRPr lang="en-US" altLang="en-US">
              <a:latin typeface="Arial" charset="0"/>
            </a:endParaRPr>
          </a:p>
        </p:txBody>
      </p:sp>
    </p:spTree>
  </p:cSld>
  <p:clrMapOvr>
    <a:masterClrMapping/>
  </p:clrMapOvr>
  <p:transition spd="slow">
    <p:circle/>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457200" y="381000"/>
            <a:ext cx="8229600" cy="1143000"/>
          </a:xfrm>
        </p:spPr>
        <p:txBody>
          <a:bodyPr/>
          <a:lstStyle/>
          <a:p>
            <a:r>
              <a:rPr lang="en-US" altLang="en-US">
                <a:latin typeface="Calibri" charset="0"/>
              </a:rPr>
              <a:t>TREATMENTS</a:t>
            </a:r>
          </a:p>
        </p:txBody>
      </p:sp>
      <p:sp>
        <p:nvSpPr>
          <p:cNvPr id="66563" name="Content Placeholder 2"/>
          <p:cNvSpPr>
            <a:spLocks noGrp="1"/>
          </p:cNvSpPr>
          <p:nvPr>
            <p:ph idx="1"/>
          </p:nvPr>
        </p:nvSpPr>
        <p:spPr>
          <a:xfrm>
            <a:off x="914400" y="1600200"/>
            <a:ext cx="7315200" cy="4525963"/>
          </a:xfrm>
        </p:spPr>
        <p:txBody>
          <a:bodyPr/>
          <a:lstStyle/>
          <a:p>
            <a:pPr>
              <a:buFontTx/>
              <a:buChar char="•"/>
            </a:pPr>
            <a:r>
              <a:rPr lang="en-US" altLang="en-US" sz="2200">
                <a:latin typeface="Calibri" charset="0"/>
              </a:rPr>
              <a:t>Non-Nucleoside Reverse Transcriptase Inhibitors (NNRTIs)</a:t>
            </a:r>
          </a:p>
          <a:p>
            <a:pPr lvl="2">
              <a:buFontTx/>
              <a:buChar char="•"/>
            </a:pPr>
            <a:r>
              <a:rPr lang="en-US" altLang="en-US" sz="2200">
                <a:latin typeface="Calibri" charset="0"/>
              </a:rPr>
              <a:t>Nevirapine (Viramune®)</a:t>
            </a:r>
          </a:p>
          <a:p>
            <a:pPr lvl="2">
              <a:buFontTx/>
              <a:buChar char="•"/>
            </a:pPr>
            <a:r>
              <a:rPr lang="en-US" altLang="en-US" sz="2200">
                <a:latin typeface="Calibri" charset="0"/>
              </a:rPr>
              <a:t> Delavirdine (Rescriptor®)</a:t>
            </a:r>
          </a:p>
          <a:p>
            <a:pPr lvl="2">
              <a:buFontTx/>
              <a:buChar char="•"/>
            </a:pPr>
            <a:r>
              <a:rPr lang="en-US" altLang="en-US" sz="2200">
                <a:latin typeface="Calibri" charset="0"/>
              </a:rPr>
              <a:t> Efavirenz (Sustiva™)</a:t>
            </a:r>
          </a:p>
          <a:p>
            <a:pPr>
              <a:buFontTx/>
              <a:buChar char="•"/>
            </a:pPr>
            <a:endParaRPr lang="en-US" altLang="en-US" sz="2200">
              <a:latin typeface="Calibri" charset="0"/>
            </a:endParaRP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9A84F95C-39CB-D84F-8689-469B79A69D4E}" type="slidenum">
              <a:rPr lang="en-US" altLang="en-US">
                <a:latin typeface="Arial" charset="0"/>
              </a:rPr>
              <a:pPr eaLnBrk="1" hangingPunct="1"/>
              <a:t>132</a:t>
            </a:fld>
            <a:endParaRPr lang="en-US" altLang="en-US">
              <a:latin typeface="Arial" charset="0"/>
            </a:endParaRPr>
          </a:p>
        </p:txBody>
      </p:sp>
    </p:spTree>
  </p:cSld>
  <p:clrMapOvr>
    <a:masterClrMapping/>
  </p:clrMapOvr>
  <p:transition spd="slow">
    <p:circle/>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3"/>
          <p:cNvSpPr>
            <a:spLocks noGrp="1"/>
          </p:cNvSpPr>
          <p:nvPr>
            <p:ph type="title"/>
          </p:nvPr>
        </p:nvSpPr>
        <p:spPr>
          <a:xfrm>
            <a:off x="457200" y="381000"/>
            <a:ext cx="8229600" cy="1143000"/>
          </a:xfrm>
        </p:spPr>
        <p:txBody>
          <a:bodyPr/>
          <a:lstStyle/>
          <a:p>
            <a:r>
              <a:rPr lang="en-US" altLang="en-US">
                <a:latin typeface="Calibri" charset="0"/>
              </a:rPr>
              <a:t>ANTIRETROVIRAL THERAPY (ART)</a:t>
            </a:r>
          </a:p>
        </p:txBody>
      </p:sp>
      <p:sp>
        <p:nvSpPr>
          <p:cNvPr id="67587"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Antiretroviral drugs are administered in "cocktails" of three or more, a treatment referred to as antiretroviral therapy. The primary goal of ART is to reduce HIV-associated morbidity and mortality by suppressing the individual's viral load to below detectable levels.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62571AF0-5A85-184A-88A8-0F0C1478501B}" type="slidenum">
              <a:rPr lang="en-US" altLang="en-US">
                <a:latin typeface="Arial" charset="0"/>
              </a:rPr>
              <a:pPr eaLnBrk="1" hangingPunct="1"/>
              <a:t>133</a:t>
            </a:fld>
            <a:endParaRPr lang="en-US" altLang="en-US">
              <a:latin typeface="Arial" charset="0"/>
            </a:endParaRPr>
          </a:p>
        </p:txBody>
      </p:sp>
    </p:spTree>
  </p:cSld>
  <p:clrMapOvr>
    <a:masterClrMapping/>
  </p:clrMapOvr>
  <p:transition spd="slow">
    <p:circle/>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3"/>
          <p:cNvSpPr>
            <a:spLocks noGrp="1"/>
          </p:cNvSpPr>
          <p:nvPr>
            <p:ph type="title"/>
          </p:nvPr>
        </p:nvSpPr>
        <p:spPr>
          <a:xfrm>
            <a:off x="533400" y="381000"/>
            <a:ext cx="8229600" cy="1143000"/>
          </a:xfrm>
        </p:spPr>
        <p:txBody>
          <a:bodyPr/>
          <a:lstStyle/>
          <a:p>
            <a:r>
              <a:rPr lang="en-US" altLang="en-US" sz="3600">
                <a:latin typeface="Calibri" charset="0"/>
              </a:rPr>
              <a:t>FIVE MAJOR CLASSES OF DRUGS ARE USED TO TREAT HIV/AIDS</a:t>
            </a:r>
            <a:endParaRPr lang="en-US" altLang="en-US">
              <a:latin typeface="Calibri" charset="0"/>
            </a:endParaRPr>
          </a:p>
        </p:txBody>
      </p:sp>
      <p:sp>
        <p:nvSpPr>
          <p:cNvPr id="68611" name="Content Placeholder 1"/>
          <p:cNvSpPr>
            <a:spLocks noGrp="1"/>
          </p:cNvSpPr>
          <p:nvPr>
            <p:ph idx="1"/>
          </p:nvPr>
        </p:nvSpPr>
        <p:spPr>
          <a:xfrm>
            <a:off x="914400" y="1600200"/>
            <a:ext cx="7315200" cy="4525963"/>
          </a:xfrm>
        </p:spPr>
        <p:txBody>
          <a:bodyPr/>
          <a:lstStyle/>
          <a:p>
            <a:pPr marL="623888" indent="-514350">
              <a:buFontTx/>
              <a:buAutoNum type="arabicParenR"/>
            </a:pPr>
            <a:r>
              <a:rPr lang="en-US" altLang="en-US" sz="2200">
                <a:latin typeface="Calibri" charset="0"/>
              </a:rPr>
              <a:t>Nucleoside/nucleotide reverse transcriptase inhibitors (NRTI)</a:t>
            </a:r>
          </a:p>
          <a:p>
            <a:pPr marL="623888" indent="-514350">
              <a:buFontTx/>
              <a:buAutoNum type="arabicParenR"/>
            </a:pPr>
            <a:r>
              <a:rPr lang="en-US" altLang="en-US" sz="2200">
                <a:latin typeface="Calibri" charset="0"/>
              </a:rPr>
              <a:t>Non-nucleoside reverse transcriptase inhibitors (NNRTI)</a:t>
            </a:r>
          </a:p>
          <a:p>
            <a:pPr marL="623888" indent="-514350">
              <a:buFontTx/>
              <a:buAutoNum type="arabicParenR"/>
            </a:pPr>
            <a:r>
              <a:rPr lang="en-US" altLang="en-US" sz="2200">
                <a:latin typeface="Calibri" charset="0"/>
              </a:rPr>
              <a:t>Protease inhibitors (PI)</a:t>
            </a:r>
          </a:p>
          <a:p>
            <a:pPr marL="623888" indent="-514350">
              <a:buFontTx/>
              <a:buAutoNum type="arabicParenR"/>
            </a:pPr>
            <a:r>
              <a:rPr lang="en-US" altLang="en-US" sz="2200">
                <a:latin typeface="Calibri" charset="0"/>
              </a:rPr>
              <a:t>Entry inhibitors, including fusion inhibitors and CCR5 antagonists*</a:t>
            </a:r>
          </a:p>
          <a:p>
            <a:pPr marL="623888" indent="-514350">
              <a:buFontTx/>
              <a:buAutoNum type="arabicParenR"/>
            </a:pPr>
            <a:r>
              <a:rPr lang="en-US" altLang="en-US" sz="2200">
                <a:latin typeface="Calibri" charset="0"/>
              </a:rPr>
              <a:t>Integrase inhibitors**</a:t>
            </a:r>
          </a:p>
          <a:p>
            <a:pPr marL="623888" indent="-514350">
              <a:buFontTx/>
              <a:buAutoNum type="arabicParenR"/>
            </a:pPr>
            <a:endParaRPr lang="en-US" altLang="en-US" sz="2200">
              <a:latin typeface="Calibri"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882BA5A8-F963-9141-8612-327844D50127}" type="slidenum">
              <a:rPr lang="en-US" altLang="en-US">
                <a:latin typeface="Arial" charset="0"/>
              </a:rPr>
              <a:pPr eaLnBrk="1" hangingPunct="1"/>
              <a:t>134</a:t>
            </a:fld>
            <a:endParaRPr lang="en-US" altLang="en-US">
              <a:latin typeface="Arial" charset="0"/>
            </a:endParaRPr>
          </a:p>
        </p:txBody>
      </p:sp>
    </p:spTree>
  </p:cSld>
  <p:clrMapOvr>
    <a:masterClrMapping/>
  </p:clrMapOvr>
  <p:transition spd="slow">
    <p:circl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Treatment Philosophy</a:t>
            </a:r>
          </a:p>
        </p:txBody>
      </p:sp>
      <p:sp>
        <p:nvSpPr>
          <p:cNvPr id="15363" name="Rectangle 3"/>
          <p:cNvSpPr>
            <a:spLocks noGrp="1" noChangeArrowheads="1"/>
          </p:cNvSpPr>
          <p:nvPr>
            <p:ph idx="1"/>
          </p:nvPr>
        </p:nvSpPr>
        <p:spPr>
          <a:xfrm>
            <a:off x="914400" y="1600200"/>
            <a:ext cx="7315200" cy="4114800"/>
          </a:xfrm>
        </p:spPr>
        <p:txBody>
          <a:bodyPr/>
          <a:lstStyle/>
          <a:p>
            <a:pPr>
              <a:buFontTx/>
              <a:buChar char="•"/>
            </a:pPr>
            <a:r>
              <a:rPr lang="en-US" altLang="en-US" sz="2200">
                <a:latin typeface="Calibri" charset="0"/>
                <a:ea typeface="Calibri" charset="0"/>
                <a:cs typeface="Calibri" charset="0"/>
              </a:rPr>
              <a:t>Medically based.</a:t>
            </a:r>
          </a:p>
          <a:p>
            <a:pPr>
              <a:buFontTx/>
              <a:buChar char="•"/>
            </a:pPr>
            <a:r>
              <a:rPr lang="en-US" altLang="en-US" sz="2200">
                <a:latin typeface="Calibri" charset="0"/>
                <a:ea typeface="Calibri" charset="0"/>
                <a:cs typeface="Calibri" charset="0"/>
              </a:rPr>
              <a:t>Psychiatric Based.</a:t>
            </a:r>
          </a:p>
          <a:p>
            <a:pPr>
              <a:buFontTx/>
              <a:buChar char="•"/>
            </a:pPr>
            <a:r>
              <a:rPr lang="en-US" altLang="en-US" sz="2200">
                <a:latin typeface="Calibri" charset="0"/>
                <a:ea typeface="Calibri" charset="0"/>
                <a:cs typeface="Calibri" charset="0"/>
              </a:rPr>
              <a:t>Holistic.</a:t>
            </a:r>
          </a:p>
          <a:p>
            <a:pPr>
              <a:buFontTx/>
              <a:buChar char="•"/>
            </a:pPr>
            <a:r>
              <a:rPr lang="en-US" altLang="en-US" sz="2200">
                <a:latin typeface="Calibri" charset="0"/>
                <a:ea typeface="Calibri" charset="0"/>
                <a:cs typeface="Calibri" charset="0"/>
              </a:rPr>
              <a:t>AA.</a:t>
            </a:r>
          </a:p>
          <a:p>
            <a:pPr>
              <a:buFontTx/>
              <a:buChar char="•"/>
            </a:pPr>
            <a:r>
              <a:rPr lang="en-US" altLang="en-US" sz="2200">
                <a:latin typeface="Calibri" charset="0"/>
                <a:ea typeface="Calibri" charset="0"/>
                <a:cs typeface="Calibri" charset="0"/>
              </a:rPr>
              <a:t>Chemical dependency.</a:t>
            </a:r>
          </a:p>
          <a:p>
            <a:pPr>
              <a:buFontTx/>
              <a:buChar char="•"/>
            </a:pPr>
            <a:r>
              <a:rPr lang="en-US" altLang="en-US" sz="2200">
                <a:latin typeface="Calibri" charset="0"/>
                <a:ea typeface="Calibri" charset="0"/>
                <a:cs typeface="Calibri" charset="0"/>
              </a:rPr>
              <a:t>Therapies used.</a:t>
            </a:r>
          </a:p>
        </p:txBody>
      </p:sp>
    </p:spTree>
  </p:cSld>
  <p:clrMapOvr>
    <a:masterClrMapping/>
  </p:clrMapOvr>
  <p:transition spd="slow">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457200"/>
            <a:ext cx="8229600" cy="1143000"/>
          </a:xfrm>
        </p:spPr>
        <p:txBody>
          <a:bodyPr/>
          <a:lstStyle/>
          <a:p>
            <a:r>
              <a:rPr lang="en-US" altLang="en-US">
                <a:solidFill>
                  <a:schemeClr val="tx1"/>
                </a:solidFill>
                <a:latin typeface="Calibri" charset="0"/>
                <a:ea typeface="Calibri" charset="0"/>
                <a:cs typeface="Calibri" charset="0"/>
              </a:rPr>
              <a:t>Ability to Handle Psychiatric &amp; Medical Problems</a:t>
            </a:r>
          </a:p>
        </p:txBody>
      </p:sp>
      <p:sp>
        <p:nvSpPr>
          <p:cNvPr id="16387" name="Rectangle 3"/>
          <p:cNvSpPr>
            <a:spLocks noGrp="1" noChangeArrowheads="1"/>
          </p:cNvSpPr>
          <p:nvPr>
            <p:ph idx="1"/>
          </p:nvPr>
        </p:nvSpPr>
        <p:spPr>
          <a:xfrm>
            <a:off x="914400" y="1752600"/>
            <a:ext cx="7315200" cy="4191000"/>
          </a:xfrm>
        </p:spPr>
        <p:txBody>
          <a:bodyPr/>
          <a:lstStyle/>
          <a:p>
            <a:pPr>
              <a:buFontTx/>
              <a:buChar char="•"/>
            </a:pPr>
            <a:r>
              <a:rPr lang="en-US" altLang="en-US" sz="2200">
                <a:latin typeface="Calibri" charset="0"/>
                <a:ea typeface="Calibri" charset="0"/>
                <a:cs typeface="Calibri" charset="0"/>
              </a:rPr>
              <a:t>Use of Medications.</a:t>
            </a:r>
          </a:p>
          <a:p>
            <a:pPr>
              <a:buFontTx/>
              <a:buChar char="•"/>
            </a:pPr>
            <a:r>
              <a:rPr lang="en-US" altLang="en-US" sz="2200">
                <a:latin typeface="Calibri" charset="0"/>
                <a:ea typeface="Calibri" charset="0"/>
                <a:cs typeface="Calibri" charset="0"/>
              </a:rPr>
              <a:t>Access to licensed psychologists.</a:t>
            </a:r>
          </a:p>
          <a:p>
            <a:pPr>
              <a:buFontTx/>
              <a:buChar char="•"/>
            </a:pPr>
            <a:r>
              <a:rPr lang="en-US" altLang="en-US" sz="2200">
                <a:latin typeface="Calibri" charset="0"/>
                <a:ea typeface="Calibri" charset="0"/>
                <a:cs typeface="Calibri" charset="0"/>
              </a:rPr>
              <a:t>Access to medical care.</a:t>
            </a:r>
          </a:p>
          <a:p>
            <a:pPr>
              <a:buFontTx/>
              <a:buChar char="•"/>
            </a:pPr>
            <a:r>
              <a:rPr lang="en-US" altLang="en-US" sz="2200">
                <a:latin typeface="Calibri" charset="0"/>
                <a:ea typeface="Calibri" charset="0"/>
                <a:cs typeface="Calibri" charset="0"/>
              </a:rPr>
              <a:t>Method of transportation and distance travelled.</a:t>
            </a:r>
          </a:p>
          <a:p>
            <a:pPr>
              <a:buFontTx/>
              <a:buChar char="•"/>
            </a:pPr>
            <a:r>
              <a:rPr lang="en-US" altLang="en-US" sz="2200">
                <a:latin typeface="Calibri" charset="0"/>
                <a:ea typeface="Calibri" charset="0"/>
                <a:cs typeface="Calibri" charset="0"/>
              </a:rPr>
              <a:t>Ability to administer urgent care.</a:t>
            </a:r>
          </a:p>
        </p:txBody>
      </p:sp>
    </p:spTree>
  </p:cSld>
  <p:clrMapOvr>
    <a:masterClrMapping/>
  </p:clrMapOvr>
  <p:transition spd="slow">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a:latin typeface="Calibri" charset="0"/>
              </a:rPr>
              <a:t/>
            </a:r>
            <a:br>
              <a:rPr lang="en-US" altLang="en-US">
                <a:latin typeface="Calibri" charset="0"/>
              </a:rPr>
            </a:br>
            <a:endParaRPr lang="en-US" altLang="en-US">
              <a:latin typeface="Calibri" charset="0"/>
            </a:endParaRPr>
          </a:p>
        </p:txBody>
      </p:sp>
      <p:sp>
        <p:nvSpPr>
          <p:cNvPr id="17411" name="Rectangle 3"/>
          <p:cNvSpPr>
            <a:spLocks noGrp="1" noChangeArrowheads="1"/>
          </p:cNvSpPr>
          <p:nvPr>
            <p:ph idx="1"/>
          </p:nvPr>
        </p:nvSpPr>
        <p:spPr>
          <a:xfrm>
            <a:off x="914400" y="1828800"/>
            <a:ext cx="7315200" cy="4038600"/>
          </a:xfrm>
        </p:spPr>
        <p:txBody>
          <a:bodyPr/>
          <a:lstStyle/>
          <a:p>
            <a:pPr>
              <a:buFontTx/>
              <a:buChar char="•"/>
            </a:pPr>
            <a:r>
              <a:rPr lang="en-US" altLang="en-US" sz="2200">
                <a:latin typeface="Calibri" charset="0"/>
                <a:ea typeface="Calibri" charset="0"/>
                <a:cs typeface="Calibri" charset="0"/>
              </a:rPr>
              <a:t>Do costs match client’s ability to pay?</a:t>
            </a:r>
          </a:p>
          <a:p>
            <a:pPr>
              <a:buFontTx/>
              <a:buChar char="•"/>
            </a:pPr>
            <a:r>
              <a:rPr lang="en-US" altLang="en-US" sz="2200">
                <a:latin typeface="Calibri" charset="0"/>
                <a:ea typeface="Calibri" charset="0"/>
                <a:cs typeface="Calibri" charset="0"/>
              </a:rPr>
              <a:t>Does center accept client’s insurance plan?</a:t>
            </a:r>
          </a:p>
          <a:p>
            <a:pPr>
              <a:buFontTx/>
              <a:buChar char="•"/>
            </a:pPr>
            <a:r>
              <a:rPr lang="en-US" altLang="en-US" sz="2200">
                <a:latin typeface="Calibri" charset="0"/>
                <a:ea typeface="Calibri" charset="0"/>
                <a:cs typeface="Calibri" charset="0"/>
              </a:rPr>
              <a:t>How many days of treatment have been used? How many remain?</a:t>
            </a:r>
          </a:p>
          <a:p>
            <a:pPr>
              <a:buFontTx/>
              <a:buChar char="•"/>
            </a:pPr>
            <a:r>
              <a:rPr lang="en-US" altLang="en-US" sz="2200">
                <a:latin typeface="Calibri" charset="0"/>
                <a:ea typeface="Calibri" charset="0"/>
                <a:cs typeface="Calibri" charset="0"/>
              </a:rPr>
              <a:t>Public insurance – Medicare/Medicaid.</a:t>
            </a:r>
          </a:p>
          <a:p>
            <a:pPr>
              <a:buFontTx/>
              <a:buChar char="•"/>
            </a:pPr>
            <a:r>
              <a:rPr lang="en-US" altLang="en-US" sz="2200">
                <a:latin typeface="Calibri" charset="0"/>
                <a:ea typeface="Calibri" charset="0"/>
                <a:cs typeface="Calibri" charset="0"/>
              </a:rPr>
              <a:t>Financing and/or scholarship program criteria.</a:t>
            </a:r>
          </a:p>
        </p:txBody>
      </p:sp>
      <p:sp>
        <p:nvSpPr>
          <p:cNvPr id="17412" name="Text Box 4"/>
          <p:cNvSpPr txBox="1">
            <a:spLocks noChangeArrowheads="1"/>
          </p:cNvSpPr>
          <p:nvPr/>
        </p:nvSpPr>
        <p:spPr bwMode="auto">
          <a:xfrm>
            <a:off x="636588" y="381000"/>
            <a:ext cx="789781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Blip>
                <a:blip r:embed="rId2"/>
              </a:buBlip>
              <a:defRPr sz="3200">
                <a:solidFill>
                  <a:schemeClr val="tx1"/>
                </a:solidFill>
                <a:latin typeface="Tahoma Small Cap" charset="0"/>
              </a:defRPr>
            </a:lvl1pPr>
            <a:lvl2pPr marL="742950" indent="-285750" eaLnBrk="0" hangingPunct="0">
              <a:spcBef>
                <a:spcPct val="20000"/>
              </a:spcBef>
              <a:buBlip>
                <a:blip r:embed="rId3"/>
              </a:buBlip>
              <a:defRPr sz="2800" b="1">
                <a:solidFill>
                  <a:schemeClr val="tx1"/>
                </a:solidFill>
                <a:latin typeface="Arial" charset="0"/>
              </a:defRPr>
            </a:lvl2pPr>
            <a:lvl3pPr marL="1143000" indent="-228600" eaLnBrk="0" hangingPunct="0">
              <a:spcBef>
                <a:spcPct val="20000"/>
              </a:spcBef>
              <a:buBlip>
                <a:blip r:embed="rId4"/>
              </a:buBlip>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en-US" sz="4000" b="1">
                <a:latin typeface="Calibri" charset="0"/>
                <a:ea typeface="Calibri" charset="0"/>
                <a:cs typeface="Calibri" charset="0"/>
              </a:rPr>
              <a:t>Costs &amp; Availability of </a:t>
            </a:r>
          </a:p>
          <a:p>
            <a:pPr algn="ctr">
              <a:spcBef>
                <a:spcPct val="0"/>
              </a:spcBef>
              <a:buFontTx/>
              <a:buNone/>
            </a:pPr>
            <a:r>
              <a:rPr lang="en-US" altLang="en-US" sz="4000" b="1">
                <a:latin typeface="Calibri" charset="0"/>
                <a:ea typeface="Calibri" charset="0"/>
                <a:cs typeface="Calibri" charset="0"/>
              </a:rPr>
              <a:t>Financing/Insurance</a:t>
            </a:r>
          </a:p>
        </p:txBody>
      </p:sp>
    </p:spTree>
  </p:cSld>
  <p:clrMapOvr>
    <a:masterClrMapping/>
  </p:clrMapOvr>
  <p:transition spd="slow">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Admissions Criteria</a:t>
            </a:r>
          </a:p>
        </p:txBody>
      </p:sp>
      <p:sp>
        <p:nvSpPr>
          <p:cNvPr id="18435" name="Rectangle 3"/>
          <p:cNvSpPr>
            <a:spLocks noGrp="1" noChangeArrowheads="1"/>
          </p:cNvSpPr>
          <p:nvPr>
            <p:ph idx="1"/>
          </p:nvPr>
        </p:nvSpPr>
        <p:spPr>
          <a:xfrm>
            <a:off x="914400" y="1600200"/>
            <a:ext cx="7315200" cy="4267200"/>
          </a:xfrm>
        </p:spPr>
        <p:txBody>
          <a:bodyPr/>
          <a:lstStyle/>
          <a:p>
            <a:pPr>
              <a:buFontTx/>
              <a:buChar char="•"/>
            </a:pPr>
            <a:r>
              <a:rPr lang="en-US" altLang="en-US" sz="2200">
                <a:latin typeface="Calibri" charset="0"/>
                <a:ea typeface="Calibri" charset="0"/>
                <a:cs typeface="Calibri" charset="0"/>
              </a:rPr>
              <a:t>Gender based – separated programs?</a:t>
            </a:r>
          </a:p>
          <a:p>
            <a:pPr>
              <a:buFontTx/>
              <a:buChar char="•"/>
            </a:pPr>
            <a:r>
              <a:rPr lang="en-US" altLang="en-US" sz="2200">
                <a:latin typeface="Calibri" charset="0"/>
                <a:ea typeface="Calibri" charset="0"/>
                <a:cs typeface="Calibri" charset="0"/>
              </a:rPr>
              <a:t>Substance based – e.g. Alcohol vs. Narcotics.</a:t>
            </a:r>
          </a:p>
          <a:p>
            <a:pPr>
              <a:buFontTx/>
              <a:buChar char="•"/>
            </a:pPr>
            <a:r>
              <a:rPr lang="en-US" altLang="en-US" sz="2200">
                <a:latin typeface="Calibri" charset="0"/>
                <a:ea typeface="Calibri" charset="0"/>
                <a:cs typeface="Calibri" charset="0"/>
              </a:rPr>
              <a:t>Age appropriateness – demographic of clients.</a:t>
            </a:r>
          </a:p>
          <a:p>
            <a:pPr>
              <a:buFontTx/>
              <a:buChar char="•"/>
            </a:pPr>
            <a:r>
              <a:rPr lang="en-US" altLang="en-US" sz="2200">
                <a:latin typeface="Calibri" charset="0"/>
                <a:ea typeface="Calibri" charset="0"/>
                <a:cs typeface="Calibri" charset="0"/>
              </a:rPr>
              <a:t>Type of problem.</a:t>
            </a:r>
          </a:p>
          <a:p>
            <a:pPr>
              <a:buFontTx/>
              <a:buChar char="•"/>
            </a:pPr>
            <a:r>
              <a:rPr lang="en-US" altLang="en-US" sz="2200">
                <a:latin typeface="Calibri" charset="0"/>
                <a:ea typeface="Calibri" charset="0"/>
                <a:cs typeface="Calibri" charset="0"/>
              </a:rPr>
              <a:t>Ability to handle medical/psychological issues.</a:t>
            </a:r>
          </a:p>
        </p:txBody>
      </p:sp>
    </p:spTree>
  </p:cSld>
  <p:clrMapOvr>
    <a:masterClrMapping/>
  </p:clrMapOvr>
  <p:transition spd="slow">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Program Structure</a:t>
            </a:r>
          </a:p>
        </p:txBody>
      </p:sp>
      <p:sp>
        <p:nvSpPr>
          <p:cNvPr id="19459" name="Rectangle 3"/>
          <p:cNvSpPr>
            <a:spLocks noGrp="1" noChangeArrowheads="1"/>
          </p:cNvSpPr>
          <p:nvPr>
            <p:ph idx="1"/>
          </p:nvPr>
        </p:nvSpPr>
        <p:spPr>
          <a:xfrm>
            <a:off x="914400" y="1447800"/>
            <a:ext cx="7315200" cy="4419600"/>
          </a:xfrm>
        </p:spPr>
        <p:txBody>
          <a:bodyPr/>
          <a:lstStyle/>
          <a:p>
            <a:pPr>
              <a:buFontTx/>
              <a:buChar char="•"/>
            </a:pPr>
            <a:r>
              <a:rPr lang="en-US" altLang="en-US" sz="2200">
                <a:latin typeface="Calibri" charset="0"/>
                <a:ea typeface="Calibri" charset="0"/>
                <a:cs typeface="Calibri" charset="0"/>
              </a:rPr>
              <a:t>Duration of program – typical vs. recommended.</a:t>
            </a:r>
          </a:p>
          <a:p>
            <a:pPr>
              <a:buFontTx/>
              <a:buChar char="•"/>
            </a:pPr>
            <a:r>
              <a:rPr lang="en-US" altLang="en-US" sz="2200">
                <a:latin typeface="Calibri" charset="0"/>
                <a:ea typeface="Calibri" charset="0"/>
                <a:cs typeface="Calibri" charset="0"/>
              </a:rPr>
              <a:t>Overall size of program – client to counselor ratio.</a:t>
            </a:r>
          </a:p>
          <a:p>
            <a:pPr>
              <a:buFontTx/>
              <a:buChar char="•"/>
            </a:pPr>
            <a:r>
              <a:rPr lang="en-US" altLang="en-US" sz="2200">
                <a:latin typeface="Calibri" charset="0"/>
                <a:ea typeface="Calibri" charset="0"/>
                <a:cs typeface="Calibri" charset="0"/>
              </a:rPr>
              <a:t>Hours of operation.</a:t>
            </a:r>
          </a:p>
          <a:p>
            <a:pPr>
              <a:buFontTx/>
              <a:buChar char="•"/>
            </a:pPr>
            <a:r>
              <a:rPr lang="en-US" altLang="en-US" sz="2200">
                <a:latin typeface="Calibri" charset="0"/>
                <a:ea typeface="Calibri" charset="0"/>
                <a:cs typeface="Calibri" charset="0"/>
              </a:rPr>
              <a:t>Frequency &amp; length of treatment.</a:t>
            </a:r>
          </a:p>
          <a:p>
            <a:pPr>
              <a:buFontTx/>
              <a:buChar char="•"/>
            </a:pPr>
            <a:r>
              <a:rPr lang="en-US" altLang="en-US" sz="2200">
                <a:latin typeface="Calibri" charset="0"/>
                <a:ea typeface="Calibri" charset="0"/>
                <a:cs typeface="Calibri" charset="0"/>
              </a:rPr>
              <a:t>Staff qualifications and participation.</a:t>
            </a:r>
          </a:p>
        </p:txBody>
      </p:sp>
    </p:spTree>
  </p:cSld>
  <p:clrMapOvr>
    <a:masterClrMapping/>
  </p:clrMapOvr>
  <p:transition spd="slow">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62000" y="457200"/>
            <a:ext cx="7620000" cy="1143000"/>
          </a:xfrm>
        </p:spPr>
        <p:txBody>
          <a:bodyPr/>
          <a:lstStyle/>
          <a:p>
            <a:r>
              <a:rPr lang="en-US" altLang="en-US">
                <a:solidFill>
                  <a:schemeClr val="tx1"/>
                </a:solidFill>
                <a:latin typeface="Calibri" charset="0"/>
                <a:ea typeface="Calibri" charset="0"/>
                <a:cs typeface="Calibri" charset="0"/>
              </a:rPr>
              <a:t>Referral Follow-up and </a:t>
            </a:r>
            <a:br>
              <a:rPr lang="en-US" altLang="en-US">
                <a:solidFill>
                  <a:schemeClr val="tx1"/>
                </a:solidFill>
                <a:latin typeface="Calibri" charset="0"/>
                <a:ea typeface="Calibri" charset="0"/>
                <a:cs typeface="Calibri" charset="0"/>
              </a:rPr>
            </a:br>
            <a:r>
              <a:rPr lang="en-US" altLang="en-US">
                <a:solidFill>
                  <a:schemeClr val="tx1"/>
                </a:solidFill>
                <a:latin typeface="Calibri" charset="0"/>
                <a:ea typeface="Calibri" charset="0"/>
                <a:cs typeface="Calibri" charset="0"/>
              </a:rPr>
              <a:t>Quality Control</a:t>
            </a:r>
          </a:p>
        </p:txBody>
      </p:sp>
      <p:sp>
        <p:nvSpPr>
          <p:cNvPr id="20483" name="Rectangle 3"/>
          <p:cNvSpPr>
            <a:spLocks noGrp="1" noChangeArrowheads="1"/>
          </p:cNvSpPr>
          <p:nvPr>
            <p:ph idx="1"/>
          </p:nvPr>
        </p:nvSpPr>
        <p:spPr>
          <a:xfrm>
            <a:off x="914400" y="1828800"/>
            <a:ext cx="7315200" cy="4114800"/>
          </a:xfrm>
        </p:spPr>
        <p:txBody>
          <a:bodyPr/>
          <a:lstStyle/>
          <a:p>
            <a:pPr>
              <a:buFontTx/>
              <a:buChar char="•"/>
            </a:pPr>
            <a:r>
              <a:rPr lang="en-US" altLang="en-US" sz="2200">
                <a:latin typeface="Calibri" charset="0"/>
                <a:ea typeface="Calibri" charset="0"/>
                <a:cs typeface="Calibri" charset="0"/>
              </a:rPr>
              <a:t>Ensure agency quality through regular follow-up.</a:t>
            </a:r>
          </a:p>
          <a:p>
            <a:pPr lvl="1">
              <a:buFont typeface="Courier New" charset="0"/>
              <a:buChar char="o"/>
            </a:pPr>
            <a:r>
              <a:rPr lang="en-US" altLang="en-US" sz="2200" b="0">
                <a:latin typeface="Calibri" charset="0"/>
                <a:ea typeface="Calibri" charset="0"/>
                <a:cs typeface="Calibri" charset="0"/>
              </a:rPr>
              <a:t>Every 4-6 months for most treatment centers.</a:t>
            </a:r>
          </a:p>
          <a:p>
            <a:pPr lvl="1">
              <a:buFont typeface="Courier New" charset="0"/>
              <a:buChar char="o"/>
            </a:pPr>
            <a:r>
              <a:rPr lang="en-US" altLang="en-US" sz="2200" b="0">
                <a:latin typeface="Calibri" charset="0"/>
                <a:ea typeface="Calibri" charset="0"/>
                <a:cs typeface="Calibri" charset="0"/>
              </a:rPr>
              <a:t>More often for frequent referrals.</a:t>
            </a:r>
            <a:endParaRPr lang="en-US" altLang="en-US" sz="2200">
              <a:latin typeface="Calibri" charset="0"/>
              <a:ea typeface="Calibri" charset="0"/>
              <a:cs typeface="Calibri" charset="0"/>
            </a:endParaRPr>
          </a:p>
          <a:p>
            <a:pPr>
              <a:buFontTx/>
              <a:buChar char="•"/>
            </a:pPr>
            <a:r>
              <a:rPr lang="en-US" altLang="en-US" sz="2200">
                <a:latin typeface="Calibri" charset="0"/>
                <a:ea typeface="Calibri" charset="0"/>
                <a:cs typeface="Calibri" charset="0"/>
              </a:rPr>
              <a:t>Keep an ongoing list of quality measures.</a:t>
            </a:r>
          </a:p>
          <a:p>
            <a:pPr lvl="1">
              <a:buFont typeface="Courier New" charset="0"/>
              <a:buChar char="o"/>
            </a:pPr>
            <a:r>
              <a:rPr lang="en-US" altLang="en-US" sz="2200" b="0">
                <a:latin typeface="Calibri" charset="0"/>
                <a:ea typeface="Calibri" charset="0"/>
                <a:cs typeface="Calibri" charset="0"/>
              </a:rPr>
              <a:t>Grade on a scale of 1-10 or A-F and keep track of progressive grade. Spotting trends in quality.</a:t>
            </a: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Defining the Need for a Referral</a:t>
            </a:r>
          </a:p>
        </p:txBody>
      </p:sp>
      <p:sp>
        <p:nvSpPr>
          <p:cNvPr id="3075" name="Rectangle 3"/>
          <p:cNvSpPr>
            <a:spLocks noGrp="1" noChangeArrowheads="1"/>
          </p:cNvSpPr>
          <p:nvPr>
            <p:ph idx="1"/>
          </p:nvPr>
        </p:nvSpPr>
        <p:spPr>
          <a:xfrm>
            <a:off x="914400" y="1600200"/>
            <a:ext cx="7315200" cy="4191000"/>
          </a:xfrm>
        </p:spPr>
        <p:txBody>
          <a:bodyPr/>
          <a:lstStyle/>
          <a:p>
            <a:pPr>
              <a:buFontTx/>
              <a:buChar char="•"/>
            </a:pPr>
            <a:r>
              <a:rPr lang="en-US" altLang="en-US" sz="2200">
                <a:latin typeface="Calibri" charset="0"/>
                <a:ea typeface="Calibri" charset="0"/>
                <a:cs typeface="Calibri" charset="0"/>
              </a:rPr>
              <a:t>Finding out the needs of clients that cannot be managed or fulfilled by the treatment center. </a:t>
            </a:r>
          </a:p>
          <a:p>
            <a:pPr>
              <a:buFontTx/>
              <a:buChar char="•"/>
            </a:pPr>
            <a:r>
              <a:rPr lang="en-US" altLang="en-US" sz="2200">
                <a:latin typeface="Calibri" charset="0"/>
                <a:ea typeface="Calibri" charset="0"/>
                <a:cs typeface="Calibri" charset="0"/>
              </a:rPr>
              <a:t>Assisting the client in finding and utilizing other resources including specialized treatment, community networks or government agencies.</a:t>
            </a:r>
          </a:p>
        </p:txBody>
      </p:sp>
    </p:spTree>
  </p:cSld>
  <p:clrMapOvr>
    <a:masterClrMapping/>
  </p:clrMapOvr>
  <p:transition spd="slow">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81000"/>
            <a:ext cx="8229600" cy="1143000"/>
          </a:xfrm>
        </p:spPr>
        <p:txBody>
          <a:bodyPr/>
          <a:lstStyle/>
          <a:p>
            <a:r>
              <a:rPr lang="en-US" altLang="en-US">
                <a:solidFill>
                  <a:schemeClr val="tx1"/>
                </a:solidFill>
                <a:latin typeface="Calibri" charset="0"/>
                <a:ea typeface="Calibri" charset="0"/>
                <a:cs typeface="Calibri" charset="0"/>
              </a:rPr>
              <a:t>Referral Files – Contents</a:t>
            </a:r>
          </a:p>
        </p:txBody>
      </p:sp>
      <p:sp>
        <p:nvSpPr>
          <p:cNvPr id="21507" name="Rectangle 3"/>
          <p:cNvSpPr>
            <a:spLocks noGrp="1" noChangeArrowheads="1"/>
          </p:cNvSpPr>
          <p:nvPr>
            <p:ph idx="1"/>
          </p:nvPr>
        </p:nvSpPr>
        <p:spPr>
          <a:xfrm>
            <a:off x="914400" y="1600200"/>
            <a:ext cx="7315200" cy="3657600"/>
          </a:xfrm>
        </p:spPr>
        <p:txBody>
          <a:bodyPr/>
          <a:lstStyle/>
          <a:p>
            <a:pPr>
              <a:buFontTx/>
              <a:buChar char="•"/>
            </a:pPr>
            <a:r>
              <a:rPr lang="en-US" altLang="en-US" sz="2200">
                <a:latin typeface="Calibri" charset="0"/>
                <a:ea typeface="Calibri" charset="0"/>
                <a:cs typeface="Calibri" charset="0"/>
              </a:rPr>
              <a:t>Specialty – family, legal, career etc.</a:t>
            </a:r>
          </a:p>
          <a:p>
            <a:pPr>
              <a:buFontTx/>
              <a:buChar char="•"/>
            </a:pPr>
            <a:r>
              <a:rPr lang="en-US" altLang="en-US" sz="2200">
                <a:latin typeface="Calibri" charset="0"/>
                <a:ea typeface="Calibri" charset="0"/>
                <a:cs typeface="Calibri" charset="0"/>
              </a:rPr>
              <a:t>Type of support – AA, NA etc.</a:t>
            </a:r>
          </a:p>
          <a:p>
            <a:pPr>
              <a:buFontTx/>
              <a:buChar char="•"/>
            </a:pPr>
            <a:r>
              <a:rPr lang="en-US" altLang="en-US" sz="2200">
                <a:latin typeface="Calibri" charset="0"/>
                <a:ea typeface="Calibri" charset="0"/>
                <a:cs typeface="Calibri" charset="0"/>
              </a:rPr>
              <a:t>Insurances accepted.</a:t>
            </a:r>
          </a:p>
          <a:p>
            <a:pPr>
              <a:buFontTx/>
              <a:buChar char="•"/>
            </a:pPr>
            <a:r>
              <a:rPr lang="en-US" altLang="en-US" sz="2200">
                <a:latin typeface="Calibri" charset="0"/>
                <a:ea typeface="Calibri" charset="0"/>
                <a:cs typeface="Calibri" charset="0"/>
              </a:rPr>
              <a:t>Counselor names and info – important contacts.</a:t>
            </a:r>
          </a:p>
          <a:p>
            <a:pPr>
              <a:buFontTx/>
              <a:buChar char="•"/>
            </a:pPr>
            <a:r>
              <a:rPr lang="en-US" altLang="en-US" sz="2200">
                <a:latin typeface="Calibri" charset="0"/>
                <a:ea typeface="Calibri" charset="0"/>
                <a:cs typeface="Calibri" charset="0"/>
              </a:rPr>
              <a:t>Approximate costs.</a:t>
            </a:r>
          </a:p>
        </p:txBody>
      </p:sp>
    </p:spTree>
  </p:cSld>
  <p:clrMapOvr>
    <a:masterClrMapping/>
  </p:clrMapOvr>
  <p:transition spd="slow">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8229600" cy="1143000"/>
          </a:xfrm>
        </p:spPr>
        <p:txBody>
          <a:bodyPr/>
          <a:lstStyle/>
          <a:p>
            <a:r>
              <a:rPr lang="en-US" altLang="en-US">
                <a:solidFill>
                  <a:schemeClr val="tx1"/>
                </a:solidFill>
                <a:latin typeface="Calibri" charset="0"/>
                <a:ea typeface="Calibri" charset="0"/>
                <a:cs typeface="Calibri" charset="0"/>
              </a:rPr>
              <a:t>Making The Referral</a:t>
            </a:r>
          </a:p>
        </p:txBody>
      </p:sp>
      <p:sp>
        <p:nvSpPr>
          <p:cNvPr id="22531" name="Rectangle 3"/>
          <p:cNvSpPr>
            <a:spLocks noGrp="1" noChangeArrowheads="1"/>
          </p:cNvSpPr>
          <p:nvPr>
            <p:ph idx="1"/>
          </p:nvPr>
        </p:nvSpPr>
        <p:spPr>
          <a:xfrm>
            <a:off x="914400" y="1600200"/>
            <a:ext cx="7315200" cy="4191000"/>
          </a:xfrm>
        </p:spPr>
        <p:txBody>
          <a:bodyPr/>
          <a:lstStyle/>
          <a:p>
            <a:pPr>
              <a:buFontTx/>
              <a:buChar char="•"/>
            </a:pPr>
            <a:r>
              <a:rPr lang="en-US" altLang="en-US" sz="2200">
                <a:latin typeface="Calibri" charset="0"/>
                <a:ea typeface="Calibri" charset="0"/>
                <a:cs typeface="Calibri" charset="0"/>
              </a:rPr>
              <a:t>There is no wrong time to refer out.</a:t>
            </a:r>
          </a:p>
          <a:p>
            <a:pPr>
              <a:buFontTx/>
              <a:buChar char="•"/>
            </a:pPr>
            <a:r>
              <a:rPr lang="en-US" altLang="en-US" sz="2200">
                <a:latin typeface="Calibri" charset="0"/>
                <a:ea typeface="Calibri" charset="0"/>
                <a:cs typeface="Calibri" charset="0"/>
              </a:rPr>
              <a:t>Match needs to agency abilities.</a:t>
            </a:r>
          </a:p>
          <a:p>
            <a:pPr>
              <a:buFontTx/>
              <a:buChar char="•"/>
            </a:pPr>
            <a:r>
              <a:rPr lang="en-US" altLang="en-US" sz="2200">
                <a:latin typeface="Calibri" charset="0"/>
                <a:ea typeface="Calibri" charset="0"/>
                <a:cs typeface="Calibri" charset="0"/>
              </a:rPr>
              <a:t>Speak to client regarding the referral.</a:t>
            </a:r>
          </a:p>
          <a:p>
            <a:pPr>
              <a:buFontTx/>
              <a:buChar char="•"/>
            </a:pPr>
            <a:r>
              <a:rPr lang="en-US" altLang="en-US" sz="2200">
                <a:latin typeface="Calibri" charset="0"/>
                <a:ea typeface="Calibri" charset="0"/>
                <a:cs typeface="Calibri" charset="0"/>
              </a:rPr>
              <a:t>Contact referral in client’s presence.</a:t>
            </a:r>
          </a:p>
          <a:p>
            <a:pPr>
              <a:buFontTx/>
              <a:buChar char="•"/>
            </a:pPr>
            <a:r>
              <a:rPr lang="en-US" altLang="en-US" sz="2200">
                <a:latin typeface="Calibri" charset="0"/>
                <a:ea typeface="Calibri" charset="0"/>
                <a:cs typeface="Calibri" charset="0"/>
              </a:rPr>
              <a:t>If unsure, contact a supervisor.</a:t>
            </a:r>
          </a:p>
          <a:p>
            <a:pPr>
              <a:buFontTx/>
              <a:buChar char="•"/>
            </a:pPr>
            <a:r>
              <a:rPr lang="en-US" altLang="en-US" sz="2200">
                <a:latin typeface="Calibri" charset="0"/>
                <a:ea typeface="Calibri" charset="0"/>
                <a:cs typeface="Calibri" charset="0"/>
              </a:rPr>
              <a:t>Always observe client privacy requirements and privacy laws.</a:t>
            </a:r>
          </a:p>
        </p:txBody>
      </p:sp>
    </p:spTree>
  </p:cSld>
  <p:clrMapOvr>
    <a:masterClrMapping/>
  </p:clrMapOvr>
  <p:transition spd="slow">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457200"/>
            <a:ext cx="8229600" cy="1143000"/>
          </a:xfrm>
        </p:spPr>
        <p:txBody>
          <a:bodyPr/>
          <a:lstStyle/>
          <a:p>
            <a:r>
              <a:rPr lang="en-US" altLang="en-US">
                <a:solidFill>
                  <a:schemeClr val="tx1"/>
                </a:solidFill>
                <a:latin typeface="Calibri" charset="0"/>
                <a:ea typeface="Calibri" charset="0"/>
                <a:cs typeface="Calibri" charset="0"/>
              </a:rPr>
              <a:t>Discussing a Referral with </a:t>
            </a:r>
            <a:br>
              <a:rPr lang="en-US" altLang="en-US">
                <a:solidFill>
                  <a:schemeClr val="tx1"/>
                </a:solidFill>
                <a:latin typeface="Calibri" charset="0"/>
                <a:ea typeface="Calibri" charset="0"/>
                <a:cs typeface="Calibri" charset="0"/>
              </a:rPr>
            </a:br>
            <a:r>
              <a:rPr lang="en-US" altLang="en-US">
                <a:solidFill>
                  <a:schemeClr val="tx1"/>
                </a:solidFill>
                <a:latin typeface="Calibri" charset="0"/>
                <a:ea typeface="Calibri" charset="0"/>
                <a:cs typeface="Calibri" charset="0"/>
              </a:rPr>
              <a:t>the Client</a:t>
            </a:r>
          </a:p>
        </p:txBody>
      </p:sp>
      <p:sp>
        <p:nvSpPr>
          <p:cNvPr id="23555" name="Rectangle 3"/>
          <p:cNvSpPr>
            <a:spLocks noGrp="1" noChangeArrowheads="1"/>
          </p:cNvSpPr>
          <p:nvPr>
            <p:ph idx="1"/>
          </p:nvPr>
        </p:nvSpPr>
        <p:spPr>
          <a:xfrm>
            <a:off x="914400" y="1676400"/>
            <a:ext cx="7315200" cy="3962400"/>
          </a:xfrm>
        </p:spPr>
        <p:txBody>
          <a:bodyPr/>
          <a:lstStyle/>
          <a:p>
            <a:pPr>
              <a:buFontTx/>
              <a:buChar char="•"/>
            </a:pPr>
            <a:r>
              <a:rPr lang="en-US" altLang="en-US" sz="2200">
                <a:latin typeface="Calibri" charset="0"/>
                <a:ea typeface="Calibri" charset="0"/>
                <a:cs typeface="Calibri" charset="0"/>
              </a:rPr>
              <a:t>Explain the need for a referral clearly.</a:t>
            </a:r>
          </a:p>
          <a:p>
            <a:pPr>
              <a:buFontTx/>
              <a:buChar char="•"/>
            </a:pPr>
            <a:r>
              <a:rPr lang="en-US" altLang="en-US" sz="2200">
                <a:latin typeface="Calibri" charset="0"/>
                <a:ea typeface="Calibri" charset="0"/>
                <a:cs typeface="Calibri" charset="0"/>
              </a:rPr>
              <a:t>Client should be at ease with the referral.</a:t>
            </a:r>
          </a:p>
          <a:p>
            <a:pPr>
              <a:buFontTx/>
              <a:buChar char="•"/>
            </a:pPr>
            <a:r>
              <a:rPr lang="en-US" altLang="en-US" sz="2200">
                <a:latin typeface="Calibri" charset="0"/>
                <a:ea typeface="Calibri" charset="0"/>
                <a:cs typeface="Calibri" charset="0"/>
              </a:rPr>
              <a:t>Realistic expectations must be discussed.</a:t>
            </a:r>
          </a:p>
          <a:p>
            <a:pPr>
              <a:buFontTx/>
              <a:buChar char="•"/>
            </a:pPr>
            <a:r>
              <a:rPr lang="en-US" altLang="en-US" sz="2200">
                <a:latin typeface="Calibri" charset="0"/>
                <a:ea typeface="Calibri" charset="0"/>
                <a:cs typeface="Calibri" charset="0"/>
              </a:rPr>
              <a:t>Decide on the level of counselor’s involvement.</a:t>
            </a:r>
          </a:p>
          <a:p>
            <a:pPr>
              <a:buFontTx/>
              <a:buChar char="•"/>
            </a:pPr>
            <a:r>
              <a:rPr lang="en-US" altLang="en-US" sz="2200">
                <a:latin typeface="Calibri" charset="0"/>
                <a:ea typeface="Calibri" charset="0"/>
                <a:cs typeface="Calibri" charset="0"/>
              </a:rPr>
              <a:t>Discuss drop-out mitigation.</a:t>
            </a:r>
          </a:p>
        </p:txBody>
      </p:sp>
    </p:spTree>
  </p:cSld>
  <p:clrMapOvr>
    <a:masterClrMapping/>
  </p:clrMapOvr>
  <p:transition spd="slow">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457200"/>
            <a:ext cx="8229600" cy="1143000"/>
          </a:xfrm>
        </p:spPr>
        <p:txBody>
          <a:bodyPr/>
          <a:lstStyle/>
          <a:p>
            <a:r>
              <a:rPr lang="en-US" altLang="en-US">
                <a:solidFill>
                  <a:schemeClr val="tx1"/>
                </a:solidFill>
                <a:latin typeface="Calibri" charset="0"/>
                <a:ea typeface="Calibri" charset="0"/>
                <a:cs typeface="Calibri" charset="0"/>
              </a:rPr>
              <a:t>Evaluation of the Outcome </a:t>
            </a:r>
            <a:br>
              <a:rPr lang="en-US" altLang="en-US">
                <a:solidFill>
                  <a:schemeClr val="tx1"/>
                </a:solidFill>
                <a:latin typeface="Calibri" charset="0"/>
                <a:ea typeface="Calibri" charset="0"/>
                <a:cs typeface="Calibri" charset="0"/>
              </a:rPr>
            </a:br>
            <a:r>
              <a:rPr lang="en-US" altLang="en-US">
                <a:solidFill>
                  <a:schemeClr val="tx1"/>
                </a:solidFill>
                <a:latin typeface="Calibri" charset="0"/>
                <a:ea typeface="Calibri" charset="0"/>
                <a:cs typeface="Calibri" charset="0"/>
              </a:rPr>
              <a:t>of a Referral</a:t>
            </a:r>
          </a:p>
        </p:txBody>
      </p:sp>
      <p:sp>
        <p:nvSpPr>
          <p:cNvPr id="24579" name="Rectangle 3"/>
          <p:cNvSpPr>
            <a:spLocks noGrp="1" noChangeArrowheads="1"/>
          </p:cNvSpPr>
          <p:nvPr>
            <p:ph idx="1"/>
          </p:nvPr>
        </p:nvSpPr>
        <p:spPr>
          <a:xfrm>
            <a:off x="914400" y="1676400"/>
            <a:ext cx="7315200" cy="4267200"/>
          </a:xfrm>
        </p:spPr>
        <p:txBody>
          <a:bodyPr/>
          <a:lstStyle/>
          <a:p>
            <a:pPr>
              <a:buFontTx/>
              <a:buChar char="•"/>
            </a:pPr>
            <a:r>
              <a:rPr lang="en-US" altLang="en-US" sz="2200">
                <a:latin typeface="Calibri" charset="0"/>
                <a:ea typeface="Calibri" charset="0"/>
                <a:cs typeface="Calibri" charset="0"/>
              </a:rPr>
              <a:t>Follow up regularly with client.</a:t>
            </a:r>
          </a:p>
          <a:p>
            <a:pPr>
              <a:buFontTx/>
              <a:buChar char="•"/>
            </a:pPr>
            <a:r>
              <a:rPr lang="en-US" altLang="en-US" sz="2200">
                <a:latin typeface="Calibri" charset="0"/>
                <a:ea typeface="Calibri" charset="0"/>
                <a:cs typeface="Calibri" charset="0"/>
              </a:rPr>
              <a:t>Follow up regularly with referral.</a:t>
            </a:r>
          </a:p>
          <a:p>
            <a:pPr>
              <a:buFontTx/>
              <a:buChar char="•"/>
            </a:pPr>
            <a:r>
              <a:rPr lang="en-US" altLang="en-US" sz="2200">
                <a:latin typeface="Calibri" charset="0"/>
                <a:ea typeface="Calibri" charset="0"/>
                <a:cs typeface="Calibri" charset="0"/>
              </a:rPr>
              <a:t>Identify and address problems promptly.</a:t>
            </a:r>
          </a:p>
          <a:p>
            <a:pPr>
              <a:buFontTx/>
              <a:buChar char="•"/>
            </a:pPr>
            <a:r>
              <a:rPr lang="en-US" altLang="en-US" sz="2200">
                <a:latin typeface="Calibri" charset="0"/>
                <a:ea typeface="Calibri" charset="0"/>
                <a:cs typeface="Calibri" charset="0"/>
              </a:rPr>
              <a:t>Ensure proper sharing of information within privacy laws.</a:t>
            </a:r>
          </a:p>
          <a:p>
            <a:pPr>
              <a:buFontTx/>
              <a:buChar char="•"/>
            </a:pPr>
            <a:r>
              <a:rPr lang="en-US" altLang="en-US" sz="2200">
                <a:latin typeface="Calibri" charset="0"/>
                <a:ea typeface="Calibri" charset="0"/>
                <a:cs typeface="Calibri" charset="0"/>
              </a:rPr>
              <a:t>Coordinate treatment plans between referrals.</a:t>
            </a:r>
          </a:p>
        </p:txBody>
      </p:sp>
    </p:spTree>
  </p:cSld>
  <p:clrMapOvr>
    <a:masterClrMapping/>
  </p:clrMapOvr>
  <p:transition spd="slow">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33400" y="304800"/>
            <a:ext cx="8001000" cy="1066800"/>
          </a:xfrm>
        </p:spPr>
        <p:txBody>
          <a:bodyPr/>
          <a:lstStyle/>
          <a:p>
            <a:r>
              <a:rPr lang="en-US" altLang="en-US">
                <a:solidFill>
                  <a:schemeClr val="tx1"/>
                </a:solidFill>
                <a:latin typeface="Calibri" charset="0"/>
                <a:ea typeface="Calibri" charset="0"/>
                <a:cs typeface="Calibri" charset="0"/>
              </a:rPr>
              <a:t>Keys to Long-Term Success</a:t>
            </a:r>
          </a:p>
        </p:txBody>
      </p:sp>
      <p:sp>
        <p:nvSpPr>
          <p:cNvPr id="25603" name="Rectangle 3"/>
          <p:cNvSpPr>
            <a:spLocks noGrp="1" noChangeArrowheads="1"/>
          </p:cNvSpPr>
          <p:nvPr>
            <p:ph idx="1"/>
          </p:nvPr>
        </p:nvSpPr>
        <p:spPr>
          <a:xfrm>
            <a:off x="914400" y="1447800"/>
            <a:ext cx="7315200" cy="4906963"/>
          </a:xfrm>
        </p:spPr>
        <p:txBody>
          <a:bodyPr/>
          <a:lstStyle/>
          <a:p>
            <a:pPr>
              <a:buFontTx/>
              <a:buChar char="•"/>
            </a:pPr>
            <a:r>
              <a:rPr lang="en-US" altLang="en-US" sz="2200">
                <a:latin typeface="Calibri" charset="0"/>
                <a:ea typeface="Calibri" charset="0"/>
                <a:cs typeface="Calibri" charset="0"/>
              </a:rPr>
              <a:t>Understand terminology and procedures used by referrals.</a:t>
            </a:r>
          </a:p>
          <a:p>
            <a:pPr>
              <a:buFontTx/>
              <a:buChar char="•"/>
            </a:pPr>
            <a:r>
              <a:rPr lang="en-US" altLang="en-US" sz="2200">
                <a:latin typeface="Calibri" charset="0"/>
                <a:ea typeface="Calibri" charset="0"/>
                <a:cs typeface="Calibri" charset="0"/>
              </a:rPr>
              <a:t>Counselor should be significantly involved in all referral work.</a:t>
            </a:r>
          </a:p>
          <a:p>
            <a:pPr>
              <a:buFontTx/>
              <a:buChar char="•"/>
            </a:pPr>
            <a:r>
              <a:rPr lang="en-US" altLang="en-US" sz="2200">
                <a:latin typeface="Calibri" charset="0"/>
                <a:ea typeface="Calibri" charset="0"/>
                <a:cs typeface="Calibri" charset="0"/>
              </a:rPr>
              <a:t>Counselor should conduct regular respectful and unbiased reviews of client progress.</a:t>
            </a:r>
          </a:p>
          <a:p>
            <a:pPr>
              <a:buFontTx/>
              <a:buChar char="•"/>
            </a:pPr>
            <a:r>
              <a:rPr lang="en-US" altLang="en-US" sz="2200">
                <a:latin typeface="Calibri" charset="0"/>
                <a:ea typeface="Calibri" charset="0"/>
                <a:cs typeface="Calibri" charset="0"/>
              </a:rPr>
              <a:t>Quickly and accurately recognize changes in the client.</a:t>
            </a:r>
          </a:p>
          <a:p>
            <a:pPr>
              <a:buFontTx/>
              <a:buChar char="•"/>
            </a:pPr>
            <a:r>
              <a:rPr lang="en-US" altLang="en-US" sz="2200">
                <a:latin typeface="Calibri" charset="0"/>
                <a:ea typeface="Calibri" charset="0"/>
                <a:cs typeface="Calibri" charset="0"/>
              </a:rPr>
              <a:t>Accurately document all phases of treatment.</a:t>
            </a:r>
          </a:p>
          <a:p>
            <a:pPr>
              <a:buFontTx/>
              <a:buChar char="•"/>
            </a:pPr>
            <a:r>
              <a:rPr lang="en-US" altLang="en-US" sz="2200">
                <a:latin typeface="Calibri" charset="0"/>
                <a:ea typeface="Calibri" charset="0"/>
                <a:cs typeface="Calibri" charset="0"/>
              </a:rPr>
              <a:t>Constantly update the service plan.</a:t>
            </a:r>
          </a:p>
        </p:txBody>
      </p:sp>
    </p:spTree>
  </p:cSld>
  <p:clrMapOvr>
    <a:masterClrMapping/>
  </p:clrMapOvr>
  <p:transition spd="slow">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362200"/>
            <a:ext cx="8229600" cy="1143000"/>
          </a:xfrm>
        </p:spPr>
        <p:txBody>
          <a:bodyPr/>
          <a:lstStyle/>
          <a:p>
            <a:r>
              <a:rPr lang="en-US" altLang="en-US" sz="4800">
                <a:latin typeface="Calibri" charset="0"/>
              </a:rPr>
              <a:t>DOCUMENTATION</a:t>
            </a:r>
          </a:p>
        </p:txBody>
      </p:sp>
    </p:spTree>
  </p:cSld>
  <p:clrMapOvr>
    <a:masterClrMapping/>
  </p:clrMapOvr>
  <p:transition spd="slow">
    <p:circl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a:latin typeface="Calibri" charset="0"/>
              </a:rPr>
              <a:t>What is Documentation?</a:t>
            </a:r>
          </a:p>
        </p:txBody>
      </p:sp>
      <p:sp>
        <p:nvSpPr>
          <p:cNvPr id="27651"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The written or noted organization of clinical work.</a:t>
            </a:r>
          </a:p>
          <a:p>
            <a:pPr>
              <a:buFontTx/>
              <a:buChar char="•"/>
            </a:pPr>
            <a:r>
              <a:rPr lang="en-US" altLang="en-US" sz="2200">
                <a:latin typeface="Calibri" charset="0"/>
              </a:rPr>
              <a:t>A means for supervision and oversight by clinical directors and counselors.</a:t>
            </a:r>
          </a:p>
          <a:p>
            <a:pPr>
              <a:buFontTx/>
              <a:buChar char="•"/>
            </a:pPr>
            <a:r>
              <a:rPr lang="en-US" altLang="en-US" sz="2200">
                <a:latin typeface="Calibri" charset="0"/>
              </a:rPr>
              <a:t>A trail of actions and inactions that can be viewed at any time.</a:t>
            </a:r>
          </a:p>
          <a:p>
            <a:pPr>
              <a:buFontTx/>
              <a:buChar char="•"/>
            </a:pPr>
            <a:r>
              <a:rPr lang="en-US" altLang="en-US" sz="2200">
                <a:latin typeface="Calibri" charset="0"/>
              </a:rPr>
              <a:t>Proof or at least notation of an occurrence or treatment. This can be used  in the legal setting.</a:t>
            </a:r>
          </a:p>
          <a:p>
            <a:pPr>
              <a:buFontTx/>
              <a:buChar char="•"/>
            </a:pPr>
            <a:r>
              <a:rPr lang="en-US" altLang="en-US" sz="2200">
                <a:latin typeface="Calibri" charset="0"/>
              </a:rPr>
              <a:t>The primary means of communication between professionals.</a:t>
            </a:r>
          </a:p>
          <a:p>
            <a:pPr>
              <a:buFontTx/>
              <a:buChar char="•"/>
            </a:pPr>
            <a:endParaRPr lang="en-US" altLang="en-US" sz="2200"/>
          </a:p>
        </p:txBody>
      </p:sp>
    </p:spTree>
  </p:cSld>
  <p:clrMapOvr>
    <a:masterClrMapping/>
  </p:clrMapOvr>
  <p:transition spd="slow">
    <p:circl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a:latin typeface="Calibri" charset="0"/>
              </a:rPr>
              <a:t>Why is Documentation Important?</a:t>
            </a:r>
          </a:p>
        </p:txBody>
      </p:sp>
      <p:sp>
        <p:nvSpPr>
          <p:cNvPr id="28675"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It is a clinical tool to detail services rendered.</a:t>
            </a:r>
          </a:p>
          <a:p>
            <a:pPr>
              <a:buFontTx/>
              <a:buChar char="•"/>
            </a:pPr>
            <a:r>
              <a:rPr lang="en-US" altLang="en-US" sz="2200">
                <a:latin typeface="Calibri" charset="0"/>
              </a:rPr>
              <a:t>It assists with continuity of care between facilities.</a:t>
            </a:r>
          </a:p>
          <a:p>
            <a:pPr>
              <a:buFontTx/>
              <a:buChar char="•"/>
            </a:pPr>
            <a:r>
              <a:rPr lang="en-US" altLang="en-US" sz="2200">
                <a:latin typeface="Calibri" charset="0"/>
              </a:rPr>
              <a:t>It provides a paper trail, especially for legal issues.</a:t>
            </a:r>
          </a:p>
          <a:p>
            <a:pPr>
              <a:buFontTx/>
              <a:buChar char="•"/>
            </a:pPr>
            <a:r>
              <a:rPr lang="en-US" altLang="en-US" sz="2200">
                <a:latin typeface="Calibri" charset="0"/>
              </a:rPr>
              <a:t>It provides accountability, especially if the clinical director is not able to observe.</a:t>
            </a:r>
          </a:p>
          <a:p>
            <a:pPr>
              <a:buFontTx/>
              <a:buChar char="•"/>
            </a:pPr>
            <a:r>
              <a:rPr lang="en-US" altLang="en-US" sz="2200">
                <a:latin typeface="Calibri" charset="0"/>
              </a:rPr>
              <a:t>It ensures quality by allowing peer review and scrutiny.</a:t>
            </a:r>
          </a:p>
          <a:p>
            <a:pPr>
              <a:buFontTx/>
              <a:buChar char="•"/>
            </a:pPr>
            <a:r>
              <a:rPr lang="en-US" altLang="en-US" sz="2200">
                <a:latin typeface="Calibri" charset="0"/>
              </a:rPr>
              <a:t>It provides organization</a:t>
            </a:r>
          </a:p>
          <a:p>
            <a:pPr>
              <a:buFontTx/>
              <a:buChar char="•"/>
            </a:pPr>
            <a:r>
              <a:rPr lang="en-US" altLang="en-US" sz="2200">
                <a:latin typeface="Calibri" charset="0"/>
              </a:rPr>
              <a:t>Can contribute to service delivery rather than take away</a:t>
            </a:r>
          </a:p>
          <a:p>
            <a:pPr>
              <a:buFontTx/>
              <a:buChar char="•"/>
            </a:pPr>
            <a:endParaRPr lang="en-US" altLang="en-US" sz="2200"/>
          </a:p>
        </p:txBody>
      </p:sp>
    </p:spTree>
  </p:cSld>
  <p:clrMapOvr>
    <a:masterClrMapping/>
  </p:clrMapOvr>
  <p:transition spd="slow">
    <p:circl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a:latin typeface="Calibri" charset="0"/>
              </a:rPr>
              <a:t>A Clinical Tool</a:t>
            </a:r>
          </a:p>
        </p:txBody>
      </p:sp>
      <p:sp>
        <p:nvSpPr>
          <p:cNvPr id="29699"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Organizes information in chronological order.</a:t>
            </a:r>
          </a:p>
          <a:p>
            <a:pPr>
              <a:buFontTx/>
              <a:buChar char="•"/>
            </a:pPr>
            <a:r>
              <a:rPr lang="en-US" altLang="en-US" sz="2200">
                <a:latin typeface="Calibri" charset="0"/>
              </a:rPr>
              <a:t>Shows the condition of the target client.</a:t>
            </a:r>
          </a:p>
          <a:p>
            <a:pPr>
              <a:buFontTx/>
              <a:buChar char="•"/>
            </a:pPr>
            <a:r>
              <a:rPr lang="en-US" altLang="en-US" sz="2200">
                <a:latin typeface="Calibri" charset="0"/>
              </a:rPr>
              <a:t>Explains why services were needed.</a:t>
            </a:r>
          </a:p>
          <a:p>
            <a:pPr>
              <a:buFontTx/>
              <a:buChar char="•"/>
            </a:pPr>
            <a:r>
              <a:rPr lang="en-US" altLang="en-US" sz="2200">
                <a:latin typeface="Calibri" charset="0"/>
              </a:rPr>
              <a:t>Explains what services were provided.</a:t>
            </a:r>
          </a:p>
          <a:p>
            <a:pPr>
              <a:buFontTx/>
              <a:buChar char="•"/>
            </a:pPr>
            <a:r>
              <a:rPr lang="en-US" altLang="en-US" sz="2200">
                <a:latin typeface="Calibri" charset="0"/>
              </a:rPr>
              <a:t>Explains who delivered the service.</a:t>
            </a:r>
          </a:p>
          <a:p>
            <a:pPr>
              <a:buFontTx/>
              <a:buChar char="•"/>
            </a:pPr>
            <a:r>
              <a:rPr lang="en-US" altLang="en-US" sz="2200">
                <a:latin typeface="Calibri" charset="0"/>
              </a:rPr>
              <a:t>Client response to an action.</a:t>
            </a:r>
          </a:p>
          <a:p>
            <a:pPr>
              <a:buFontTx/>
              <a:buChar char="•"/>
            </a:pPr>
            <a:r>
              <a:rPr lang="en-US" altLang="en-US" sz="2200">
                <a:latin typeface="Calibri" charset="0"/>
              </a:rPr>
              <a:t>Outcome of an action.</a:t>
            </a:r>
          </a:p>
          <a:p>
            <a:pPr>
              <a:buFontTx/>
              <a:buChar char="•"/>
            </a:pPr>
            <a:r>
              <a:rPr lang="en-US" altLang="en-US" sz="2200">
                <a:latin typeface="Calibri" charset="0"/>
              </a:rPr>
              <a:t>Is the treatment progression offering that which the client needs in order to be successful</a:t>
            </a:r>
            <a:r>
              <a:rPr lang="en-US" altLang="en-US" sz="2200"/>
              <a:t>?</a:t>
            </a:r>
          </a:p>
        </p:txBody>
      </p:sp>
    </p:spTree>
  </p:cSld>
  <p:clrMapOvr>
    <a:masterClrMapping/>
  </p:clrMapOvr>
  <p:transition spd="slow">
    <p:circl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a:latin typeface="Calibri" charset="0"/>
              </a:rPr>
              <a:t>Continuity of Care</a:t>
            </a:r>
          </a:p>
        </p:txBody>
      </p:sp>
      <p:sp>
        <p:nvSpPr>
          <p:cNvPr id="30723"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In case the primary counselor is not available.</a:t>
            </a:r>
          </a:p>
          <a:p>
            <a:pPr>
              <a:buFontTx/>
              <a:buChar char="•"/>
            </a:pPr>
            <a:r>
              <a:rPr lang="en-US" altLang="en-US" sz="2200">
                <a:latin typeface="Calibri" charset="0"/>
              </a:rPr>
              <a:t>For referrals</a:t>
            </a:r>
          </a:p>
          <a:p>
            <a:pPr>
              <a:buFontTx/>
              <a:buChar char="•"/>
            </a:pPr>
            <a:r>
              <a:rPr lang="en-US" altLang="en-US" sz="2200">
                <a:latin typeface="Calibri" charset="0"/>
              </a:rPr>
              <a:t>For relapse and other treatment centers.</a:t>
            </a:r>
          </a:p>
          <a:p>
            <a:pPr>
              <a:buFontTx/>
              <a:buChar char="•"/>
            </a:pPr>
            <a:r>
              <a:rPr lang="en-US" altLang="en-US" sz="2200">
                <a:latin typeface="Calibri" charset="0"/>
              </a:rPr>
              <a:t>For medical and or legal issues.</a:t>
            </a:r>
          </a:p>
          <a:p>
            <a:pPr>
              <a:buFontTx/>
              <a:buChar char="•"/>
            </a:pPr>
            <a:r>
              <a:rPr lang="en-US" altLang="en-US" sz="2200">
                <a:latin typeface="Calibri" charset="0"/>
              </a:rPr>
              <a:t>Offers client readiness information.</a:t>
            </a:r>
          </a:p>
          <a:p>
            <a:pPr>
              <a:buFontTx/>
              <a:buChar char="•"/>
            </a:pPr>
            <a:r>
              <a:rPr lang="en-US" altLang="en-US" sz="2200">
                <a:latin typeface="Calibri" charset="0"/>
              </a:rPr>
              <a:t>Offers a smoother transition between services.</a:t>
            </a:r>
          </a:p>
          <a:p>
            <a:pPr>
              <a:buFontTx/>
              <a:buChar char="•"/>
            </a:pPr>
            <a:r>
              <a:rPr lang="en-US" altLang="en-US" sz="2200">
                <a:latin typeface="Calibri" charset="0"/>
              </a:rPr>
              <a:t>Allows for information to pass from one facility to another more quickly</a:t>
            </a:r>
          </a:p>
          <a:p>
            <a:pPr>
              <a:buFontTx/>
              <a:buChar char="•"/>
            </a:pPr>
            <a:endParaRPr lang="en-US" altLang="en-US" sz="2200"/>
          </a:p>
        </p:txBody>
      </p:sp>
    </p:spTree>
  </p:cSld>
  <p:clrMapOvr>
    <a:masterClrMapping/>
  </p:clrMapOvr>
  <p:transition spd="slow">
    <p:circl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Types of Referrals</a:t>
            </a:r>
          </a:p>
        </p:txBody>
      </p:sp>
      <p:sp>
        <p:nvSpPr>
          <p:cNvPr id="4099" name="Rectangle 3"/>
          <p:cNvSpPr>
            <a:spLocks noGrp="1" noChangeArrowheads="1"/>
          </p:cNvSpPr>
          <p:nvPr>
            <p:ph idx="1"/>
          </p:nvPr>
        </p:nvSpPr>
        <p:spPr>
          <a:xfrm>
            <a:off x="914400" y="1600200"/>
            <a:ext cx="7315200" cy="4267200"/>
          </a:xfrm>
        </p:spPr>
        <p:txBody>
          <a:bodyPr/>
          <a:lstStyle/>
          <a:p>
            <a:pPr>
              <a:buFontTx/>
              <a:buChar char="•"/>
            </a:pPr>
            <a:r>
              <a:rPr lang="en-US" altLang="en-US" sz="2200">
                <a:latin typeface="Calibri" charset="0"/>
                <a:ea typeface="Calibri" charset="0"/>
                <a:cs typeface="Calibri" charset="0"/>
              </a:rPr>
              <a:t>Marriage and Family Counseling</a:t>
            </a:r>
          </a:p>
          <a:p>
            <a:pPr>
              <a:buFontTx/>
              <a:buChar char="•"/>
            </a:pPr>
            <a:r>
              <a:rPr lang="en-US" altLang="en-US" sz="2200">
                <a:latin typeface="Calibri" charset="0"/>
                <a:ea typeface="Calibri" charset="0"/>
                <a:cs typeface="Calibri" charset="0"/>
              </a:rPr>
              <a:t>Sex abuse and trauma</a:t>
            </a:r>
          </a:p>
          <a:p>
            <a:pPr>
              <a:buFontTx/>
              <a:buChar char="•"/>
            </a:pPr>
            <a:r>
              <a:rPr lang="en-US" altLang="en-US" sz="2200">
                <a:latin typeface="Calibri" charset="0"/>
                <a:ea typeface="Calibri" charset="0"/>
                <a:cs typeface="Calibri" charset="0"/>
              </a:rPr>
              <a:t>Chemical dependency and addiction</a:t>
            </a:r>
          </a:p>
          <a:p>
            <a:pPr>
              <a:buFontTx/>
              <a:buChar char="•"/>
            </a:pPr>
            <a:r>
              <a:rPr lang="en-US" altLang="en-US" sz="2200">
                <a:latin typeface="Calibri" charset="0"/>
                <a:ea typeface="Calibri" charset="0"/>
                <a:cs typeface="Calibri" charset="0"/>
              </a:rPr>
              <a:t>Medical Issues &amp; physical therapy</a:t>
            </a:r>
          </a:p>
          <a:p>
            <a:pPr>
              <a:buFontTx/>
              <a:buChar char="•"/>
            </a:pPr>
            <a:r>
              <a:rPr lang="en-US" altLang="en-US" sz="2200">
                <a:latin typeface="Calibri" charset="0"/>
                <a:ea typeface="Calibri" charset="0"/>
                <a:cs typeface="Calibri" charset="0"/>
              </a:rPr>
              <a:t>Legal Help</a:t>
            </a:r>
          </a:p>
          <a:p>
            <a:pPr>
              <a:buFontTx/>
              <a:buChar char="•"/>
            </a:pPr>
            <a:r>
              <a:rPr lang="en-US" altLang="en-US" sz="2200">
                <a:latin typeface="Calibri" charset="0"/>
                <a:ea typeface="Calibri" charset="0"/>
                <a:cs typeface="Calibri" charset="0"/>
              </a:rPr>
              <a:t>Financial Help</a:t>
            </a:r>
          </a:p>
          <a:p>
            <a:pPr>
              <a:buFontTx/>
              <a:buChar char="•"/>
            </a:pPr>
            <a:r>
              <a:rPr lang="en-US" altLang="en-US" sz="2200">
                <a:latin typeface="Calibri" charset="0"/>
                <a:ea typeface="Calibri" charset="0"/>
                <a:cs typeface="Calibri" charset="0"/>
              </a:rPr>
              <a:t>Career Counseling</a:t>
            </a:r>
          </a:p>
          <a:p>
            <a:pPr>
              <a:buFontTx/>
              <a:buChar char="•"/>
            </a:pPr>
            <a:r>
              <a:rPr lang="en-US" altLang="en-US" sz="2200">
                <a:latin typeface="Calibri" charset="0"/>
                <a:ea typeface="Calibri" charset="0"/>
                <a:cs typeface="Calibri" charset="0"/>
              </a:rPr>
              <a:t>Religious and Spiritual Counseling</a:t>
            </a:r>
          </a:p>
          <a:p>
            <a:pPr>
              <a:buFontTx/>
              <a:buChar char="•"/>
            </a:pPr>
            <a:r>
              <a:rPr lang="en-US" altLang="en-US" sz="2200">
                <a:latin typeface="Calibri" charset="0"/>
                <a:ea typeface="Calibri" charset="0"/>
                <a:cs typeface="Calibri" charset="0"/>
              </a:rPr>
              <a:t>Sexual Orientation Counseling</a:t>
            </a:r>
          </a:p>
          <a:p>
            <a:pPr>
              <a:buFontTx/>
              <a:buChar char="•"/>
            </a:pPr>
            <a:r>
              <a:rPr lang="en-US" altLang="en-US" sz="2200">
                <a:latin typeface="Calibri" charset="0"/>
                <a:ea typeface="Calibri" charset="0"/>
                <a:cs typeface="Calibri" charset="0"/>
              </a:rPr>
              <a:t>AA, NA, Al-Anon, Nar-Anon etc.</a:t>
            </a:r>
          </a:p>
        </p:txBody>
      </p:sp>
    </p:spTree>
  </p:cSld>
  <p:clrMapOvr>
    <a:masterClrMapping/>
  </p:clrMapOvr>
  <p:transition spd="slow">
    <p:circl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a:latin typeface="Calibri" charset="0"/>
              </a:rPr>
              <a:t>Legal Documentation</a:t>
            </a:r>
          </a:p>
        </p:txBody>
      </p:sp>
      <p:sp>
        <p:nvSpPr>
          <p:cNvPr id="31747"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Record of what took place.</a:t>
            </a:r>
          </a:p>
          <a:p>
            <a:pPr>
              <a:buFontTx/>
              <a:buChar char="•"/>
            </a:pPr>
            <a:r>
              <a:rPr lang="en-US" altLang="en-US" sz="2200">
                <a:latin typeface="Calibri" charset="0"/>
              </a:rPr>
              <a:t>Record of what did not take place.</a:t>
            </a:r>
          </a:p>
          <a:p>
            <a:pPr>
              <a:buFontTx/>
              <a:buChar char="•"/>
            </a:pPr>
            <a:r>
              <a:rPr lang="en-US" altLang="en-US" sz="2200">
                <a:latin typeface="Calibri" charset="0"/>
              </a:rPr>
              <a:t>When client is involved in a legal issue.</a:t>
            </a:r>
          </a:p>
          <a:p>
            <a:pPr>
              <a:buFontTx/>
              <a:buChar char="•"/>
            </a:pPr>
            <a:r>
              <a:rPr lang="en-US" altLang="en-US" sz="2200">
                <a:latin typeface="Calibri" charset="0"/>
              </a:rPr>
              <a:t>When client brings up legal action with the center.</a:t>
            </a:r>
          </a:p>
          <a:p>
            <a:pPr>
              <a:buFontTx/>
              <a:buChar char="•"/>
            </a:pPr>
            <a:r>
              <a:rPr lang="en-US" altLang="en-US" sz="2200">
                <a:latin typeface="Calibri" charset="0"/>
              </a:rPr>
              <a:t>Allow for accurate testimony even years later.</a:t>
            </a:r>
          </a:p>
        </p:txBody>
      </p:sp>
    </p:spTree>
  </p:cSld>
  <p:clrMapOvr>
    <a:masterClrMapping/>
  </p:clrMapOvr>
  <p:transition spd="slow">
    <p:circl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a:latin typeface="Calibri" charset="0"/>
              </a:rPr>
              <a:t>Accountability</a:t>
            </a:r>
          </a:p>
        </p:txBody>
      </p:sp>
      <p:sp>
        <p:nvSpPr>
          <p:cNvPr id="32771"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To clinical director.</a:t>
            </a:r>
          </a:p>
          <a:p>
            <a:pPr>
              <a:buFontTx/>
              <a:buChar char="•"/>
            </a:pPr>
            <a:r>
              <a:rPr lang="en-US" altLang="en-US" sz="2200">
                <a:latin typeface="Calibri" charset="0"/>
              </a:rPr>
              <a:t>During legal matters.</a:t>
            </a:r>
          </a:p>
          <a:p>
            <a:pPr>
              <a:buFontTx/>
              <a:buChar char="•"/>
            </a:pPr>
            <a:r>
              <a:rPr lang="en-US" altLang="en-US" sz="2200">
                <a:latin typeface="Calibri" charset="0"/>
              </a:rPr>
              <a:t>To peer reviews.</a:t>
            </a:r>
          </a:p>
          <a:p>
            <a:pPr>
              <a:buFontTx/>
              <a:buChar char="•"/>
            </a:pPr>
            <a:r>
              <a:rPr lang="en-US" altLang="en-US" sz="2200">
                <a:latin typeface="Calibri" charset="0"/>
              </a:rPr>
              <a:t>To accrediting agencies.</a:t>
            </a:r>
          </a:p>
          <a:p>
            <a:pPr>
              <a:buFontTx/>
              <a:buChar char="•"/>
            </a:pPr>
            <a:r>
              <a:rPr lang="en-US" altLang="en-US" sz="2200">
                <a:latin typeface="Calibri" charset="0"/>
              </a:rPr>
              <a:t>To third part payers.</a:t>
            </a:r>
          </a:p>
          <a:p>
            <a:pPr>
              <a:buFontTx/>
              <a:buChar char="•"/>
            </a:pPr>
            <a:r>
              <a:rPr lang="en-US" altLang="en-US" sz="2200">
                <a:latin typeface="Calibri" charset="0"/>
              </a:rPr>
              <a:t>For financial audits.</a:t>
            </a:r>
          </a:p>
          <a:p>
            <a:pPr>
              <a:buFontTx/>
              <a:buChar char="•"/>
            </a:pPr>
            <a:r>
              <a:rPr lang="en-US" altLang="en-US" sz="2200">
                <a:latin typeface="Calibri" charset="0"/>
              </a:rPr>
              <a:t>For billing</a:t>
            </a:r>
            <a:r>
              <a:rPr lang="en-US" altLang="en-US" sz="2200"/>
              <a:t>.</a:t>
            </a:r>
          </a:p>
          <a:p>
            <a:pPr>
              <a:buFontTx/>
              <a:buChar char="•"/>
            </a:pPr>
            <a:endParaRPr lang="en-US" altLang="en-US" sz="2200"/>
          </a:p>
          <a:p>
            <a:pPr>
              <a:buFontTx/>
              <a:buChar char="•"/>
            </a:pPr>
            <a:endParaRPr lang="en-US" altLang="en-US" sz="2200"/>
          </a:p>
        </p:txBody>
      </p:sp>
    </p:spTree>
  </p:cSld>
  <p:clrMapOvr>
    <a:masterClrMapping/>
  </p:clrMapOvr>
  <p:transition spd="slow">
    <p:circl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a:latin typeface="Calibri" charset="0"/>
              </a:rPr>
              <a:t>Quality</a:t>
            </a:r>
          </a:p>
        </p:txBody>
      </p:sp>
      <p:sp>
        <p:nvSpPr>
          <p:cNvPr id="33795"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Utilization review.</a:t>
            </a:r>
          </a:p>
          <a:p>
            <a:pPr>
              <a:buFontTx/>
              <a:buChar char="•"/>
            </a:pPr>
            <a:r>
              <a:rPr lang="en-US" altLang="en-US" sz="2200">
                <a:latin typeface="Calibri" charset="0"/>
              </a:rPr>
              <a:t>Peer reviews.</a:t>
            </a:r>
          </a:p>
          <a:p>
            <a:pPr>
              <a:buFontTx/>
              <a:buChar char="•"/>
            </a:pPr>
            <a:r>
              <a:rPr lang="en-US" altLang="en-US" sz="2200">
                <a:latin typeface="Calibri" charset="0"/>
              </a:rPr>
              <a:t>Internal Reviews.</a:t>
            </a:r>
          </a:p>
          <a:p>
            <a:pPr>
              <a:buFontTx/>
              <a:buChar char="•"/>
            </a:pPr>
            <a:r>
              <a:rPr lang="en-US" altLang="en-US" sz="2200">
                <a:latin typeface="Calibri" charset="0"/>
              </a:rPr>
              <a:t>Statistics.</a:t>
            </a:r>
          </a:p>
          <a:p>
            <a:pPr>
              <a:buFontTx/>
              <a:buChar char="•"/>
            </a:pPr>
            <a:r>
              <a:rPr lang="en-US" altLang="en-US" sz="2200">
                <a:latin typeface="Calibri" charset="0"/>
              </a:rPr>
              <a:t>The data collected by the documentation can help to mold the treatment facility’s future plans and methods.</a:t>
            </a:r>
          </a:p>
          <a:p>
            <a:pPr>
              <a:buFontTx/>
              <a:buChar char="•"/>
            </a:pPr>
            <a:endParaRPr lang="en-US" altLang="en-US" sz="2200"/>
          </a:p>
        </p:txBody>
      </p:sp>
    </p:spTree>
  </p:cSld>
  <p:clrMapOvr>
    <a:masterClrMapping/>
  </p:clrMapOvr>
  <p:transition spd="slow">
    <p:circl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a:latin typeface="Calibri" charset="0"/>
              </a:rPr>
              <a:t>Access to Client Information</a:t>
            </a:r>
          </a:p>
        </p:txBody>
      </p:sp>
      <p:sp>
        <p:nvSpPr>
          <p:cNvPr id="34819"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Regulated by Title 42 Code of Federal Regulations (42 CFR), Part 2: "Confidentiality of Alcohol and Drug Abuse Patient Records.“</a:t>
            </a:r>
          </a:p>
          <a:p>
            <a:pPr>
              <a:buFontTx/>
              <a:buChar char="•"/>
            </a:pPr>
            <a:r>
              <a:rPr lang="en-US" altLang="en-US" sz="2200">
                <a:latin typeface="Calibri" charset="0"/>
              </a:rPr>
              <a:t>This is required knowledge as a counselor.</a:t>
            </a:r>
          </a:p>
          <a:p>
            <a:pPr>
              <a:buFontTx/>
              <a:buChar char="•"/>
            </a:pPr>
            <a:r>
              <a:rPr lang="en-US" altLang="en-US" sz="2200">
                <a:latin typeface="Calibri" charset="0"/>
              </a:rPr>
              <a:t>Health Insurance Portability and Accountability Act (HIPAA) regulates privacy and should be common knowledge for every counselor.</a:t>
            </a:r>
          </a:p>
        </p:txBody>
      </p:sp>
    </p:spTree>
  </p:cSld>
  <p:clrMapOvr>
    <a:masterClrMapping/>
  </p:clrMapOvr>
  <p:transition spd="slow">
    <p:circl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a:latin typeface="Calibri" charset="0"/>
              </a:rPr>
              <a:t>Sharing of Information</a:t>
            </a:r>
          </a:p>
        </p:txBody>
      </p:sp>
      <p:sp>
        <p:nvSpPr>
          <p:cNvPr id="35843"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Within the facility or agency, sharing is on a need to know level. Counselors and clinical directors may share information if it is necessary. This does not extend to non-clinical staff.</a:t>
            </a:r>
          </a:p>
          <a:p>
            <a:pPr>
              <a:buFontTx/>
              <a:buChar char="•"/>
            </a:pPr>
            <a:r>
              <a:rPr lang="en-US" altLang="en-US" sz="2200">
                <a:latin typeface="Calibri" charset="0"/>
              </a:rPr>
              <a:t>Most states allow the client to review their own records. The primary counselor should be with client to answer any questions that may arise.</a:t>
            </a:r>
          </a:p>
          <a:p>
            <a:pPr>
              <a:buFontTx/>
              <a:buChar char="•"/>
            </a:pPr>
            <a:r>
              <a:rPr lang="en-US" altLang="en-US" sz="2200">
                <a:latin typeface="Calibri" charset="0"/>
              </a:rPr>
              <a:t>It is common practice, except in certain circumstances, that client consent must be given before sharing information with third-parties.</a:t>
            </a:r>
          </a:p>
        </p:txBody>
      </p:sp>
    </p:spTree>
  </p:cSld>
  <p:clrMapOvr>
    <a:masterClrMapping/>
  </p:clrMapOvr>
  <p:transition spd="slow">
    <p:circl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a:latin typeface="Calibri" charset="0"/>
              </a:rPr>
              <a:t>Storage of Client Files</a:t>
            </a:r>
          </a:p>
        </p:txBody>
      </p:sp>
      <p:sp>
        <p:nvSpPr>
          <p:cNvPr id="36867"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The record belongs to the agency or center the provides the service. </a:t>
            </a:r>
          </a:p>
          <a:p>
            <a:pPr>
              <a:buFontTx/>
              <a:buChar char="•"/>
            </a:pPr>
            <a:r>
              <a:rPr lang="en-US" altLang="en-US" sz="2200">
                <a:latin typeface="Calibri" charset="0"/>
              </a:rPr>
              <a:t>Usually records must be retained in a locked cabinet for up to 7 years. Every state has their own laws.</a:t>
            </a:r>
          </a:p>
          <a:p>
            <a:pPr>
              <a:buFontTx/>
              <a:buChar char="•"/>
            </a:pPr>
            <a:r>
              <a:rPr lang="en-US" altLang="en-US" sz="2200">
                <a:latin typeface="Calibri" charset="0"/>
              </a:rPr>
              <a:t>Must be out of site of any unauthorized people.</a:t>
            </a:r>
          </a:p>
          <a:p>
            <a:pPr>
              <a:buFontTx/>
              <a:buChar char="•"/>
            </a:pPr>
            <a:r>
              <a:rPr lang="en-US" altLang="en-US" sz="2200">
                <a:latin typeface="Calibri" charset="0"/>
              </a:rPr>
              <a:t>For minors, the retention period may be longer.</a:t>
            </a:r>
          </a:p>
          <a:p>
            <a:pPr>
              <a:buFontTx/>
              <a:buChar char="•"/>
            </a:pPr>
            <a:r>
              <a:rPr lang="en-US" altLang="en-US" sz="2200">
                <a:latin typeface="Calibri" charset="0"/>
              </a:rPr>
              <a:t>Most treatment centers should have a defined policy for the retention, storage and disposal of client documentation and private records.</a:t>
            </a:r>
          </a:p>
          <a:p>
            <a:pPr lvl="1">
              <a:buFont typeface="Arial" charset="0"/>
              <a:buChar char="•"/>
            </a:pPr>
            <a:endParaRPr lang="en-US" altLang="en-US" sz="1800"/>
          </a:p>
        </p:txBody>
      </p:sp>
    </p:spTree>
  </p:cSld>
  <p:clrMapOvr>
    <a:masterClrMapping/>
  </p:clrMapOvr>
  <p:transition spd="slow">
    <p:circl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a:latin typeface="Calibri" charset="0"/>
              </a:rPr>
              <a:t>Other Regulations</a:t>
            </a:r>
          </a:p>
        </p:txBody>
      </p:sp>
      <p:sp>
        <p:nvSpPr>
          <p:cNvPr id="37891"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Single State Authority for Substance Abuse (SSA)</a:t>
            </a:r>
          </a:p>
          <a:p>
            <a:pPr lvl="1">
              <a:buFont typeface="Arial" charset="0"/>
              <a:buChar char="•"/>
            </a:pPr>
            <a:r>
              <a:rPr lang="en-US" altLang="en-US" sz="2200" b="0">
                <a:latin typeface="Calibri" charset="0"/>
              </a:rPr>
              <a:t>Provides minimum standards from one governing body</a:t>
            </a:r>
          </a:p>
          <a:p>
            <a:pPr>
              <a:buFontTx/>
              <a:buChar char="•"/>
            </a:pPr>
            <a:r>
              <a:rPr lang="en-US" altLang="en-US" sz="2200">
                <a:latin typeface="Calibri" charset="0"/>
              </a:rPr>
              <a:t>Accreditation Bodies</a:t>
            </a:r>
          </a:p>
          <a:p>
            <a:pPr lvl="1">
              <a:buFont typeface="Arial" charset="0"/>
              <a:buChar char="•"/>
            </a:pPr>
            <a:r>
              <a:rPr lang="en-US" altLang="en-US" sz="2200" b="0">
                <a:latin typeface="Calibri" charset="0"/>
              </a:rPr>
              <a:t>CARF, JCAHO etc. may have their own standards</a:t>
            </a:r>
          </a:p>
          <a:p>
            <a:pPr lvl="1">
              <a:buFont typeface="Arial" charset="0"/>
              <a:buChar char="•"/>
            </a:pPr>
            <a:r>
              <a:rPr lang="en-US" altLang="en-US" sz="2200" b="0">
                <a:latin typeface="Calibri" charset="0"/>
              </a:rPr>
              <a:t>Certification based on meeting those standards</a:t>
            </a:r>
          </a:p>
          <a:p>
            <a:pPr>
              <a:buFontTx/>
              <a:buChar char="•"/>
            </a:pPr>
            <a:r>
              <a:rPr lang="en-US" altLang="en-US" sz="2200">
                <a:latin typeface="Calibri" charset="0"/>
              </a:rPr>
              <a:t>Third Party Payers</a:t>
            </a:r>
          </a:p>
          <a:p>
            <a:pPr lvl="1">
              <a:buFont typeface="Arial" charset="0"/>
              <a:buChar char="•"/>
            </a:pPr>
            <a:r>
              <a:rPr lang="en-US" altLang="en-US" sz="2200" b="0">
                <a:latin typeface="Calibri" charset="0"/>
              </a:rPr>
              <a:t>Insurance companies, public and private</a:t>
            </a:r>
          </a:p>
          <a:p>
            <a:pPr lvl="1">
              <a:buFont typeface="Arial" charset="0"/>
              <a:buChar char="•"/>
            </a:pPr>
            <a:r>
              <a:rPr lang="en-US" altLang="en-US" sz="2200" b="0">
                <a:latin typeface="Calibri" charset="0"/>
              </a:rPr>
              <a:t>Penalty can be non-payment</a:t>
            </a:r>
          </a:p>
          <a:p>
            <a:pPr>
              <a:buFontTx/>
              <a:buChar char="•"/>
            </a:pPr>
            <a:r>
              <a:rPr lang="en-US" altLang="en-US" sz="2200">
                <a:latin typeface="Calibri" charset="0"/>
              </a:rPr>
              <a:t>Provider Agencies</a:t>
            </a:r>
          </a:p>
          <a:p>
            <a:pPr>
              <a:buFontTx/>
              <a:buChar char="•"/>
            </a:pPr>
            <a:endParaRPr lang="en-US" altLang="en-US" sz="2200"/>
          </a:p>
          <a:p>
            <a:pPr lvl="1">
              <a:buFont typeface="Arial" charset="0"/>
              <a:buChar char="•"/>
            </a:pPr>
            <a:endParaRPr lang="en-US" altLang="en-US" sz="1800"/>
          </a:p>
        </p:txBody>
      </p:sp>
    </p:spTree>
  </p:cSld>
  <p:clrMapOvr>
    <a:masterClrMapping/>
  </p:clrMapOvr>
  <p:transition spd="slow">
    <p:circl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a:latin typeface="Calibri" charset="0"/>
              </a:rPr>
              <a:t>Types of Documentation</a:t>
            </a:r>
          </a:p>
        </p:txBody>
      </p:sp>
      <p:sp>
        <p:nvSpPr>
          <p:cNvPr id="3" name="Content Placeholder 2"/>
          <p:cNvSpPr>
            <a:spLocks noGrp="1"/>
          </p:cNvSpPr>
          <p:nvPr>
            <p:ph idx="1"/>
          </p:nvPr>
        </p:nvSpPr>
        <p:spPr>
          <a:xfrm>
            <a:off x="914400" y="1371600"/>
            <a:ext cx="7315200" cy="4495800"/>
          </a:xfrm>
        </p:spPr>
        <p:txBody>
          <a:bodyPr>
            <a:noAutofit/>
          </a:bodyPr>
          <a:lstStyle/>
          <a:p>
            <a:pPr marL="0" indent="0">
              <a:buFont typeface="Arial" pitchFamily="34" charset="0"/>
              <a:buNone/>
              <a:defRPr/>
            </a:pPr>
            <a:r>
              <a:rPr lang="en-US" sz="2200" dirty="0" smtClean="0">
                <a:latin typeface="Calibri" pitchFamily="34" charset="0"/>
              </a:rPr>
              <a:t>Types of documentation will vary based on the services being rendered but largely remain the same across state lines and between facilities.</a:t>
            </a:r>
          </a:p>
          <a:p>
            <a:pPr lvl="1">
              <a:defRPr/>
            </a:pPr>
            <a:r>
              <a:rPr lang="en-US" sz="2200" b="0" dirty="0" smtClean="0">
                <a:latin typeface="Calibri" pitchFamily="34" charset="0"/>
              </a:rPr>
              <a:t>Intervention</a:t>
            </a:r>
          </a:p>
          <a:p>
            <a:pPr lvl="1">
              <a:defRPr/>
            </a:pPr>
            <a:r>
              <a:rPr lang="en-US" sz="2200" b="0" dirty="0" smtClean="0">
                <a:latin typeface="Calibri" pitchFamily="34" charset="0"/>
              </a:rPr>
              <a:t>Treatment</a:t>
            </a:r>
          </a:p>
          <a:p>
            <a:pPr lvl="1">
              <a:defRPr/>
            </a:pPr>
            <a:r>
              <a:rPr lang="en-US" sz="2200" b="0" dirty="0" smtClean="0">
                <a:latin typeface="Calibri" pitchFamily="34" charset="0"/>
              </a:rPr>
              <a:t>Screening</a:t>
            </a:r>
          </a:p>
          <a:p>
            <a:pPr lvl="1">
              <a:defRPr/>
            </a:pPr>
            <a:r>
              <a:rPr lang="en-US" sz="2200" b="0" dirty="0" smtClean="0">
                <a:latin typeface="Calibri" pitchFamily="34" charset="0"/>
              </a:rPr>
              <a:t>Assessment</a:t>
            </a:r>
          </a:p>
          <a:p>
            <a:pPr lvl="1">
              <a:defRPr/>
            </a:pPr>
            <a:r>
              <a:rPr lang="en-US" sz="2200" b="0" dirty="0" smtClean="0">
                <a:latin typeface="Calibri" pitchFamily="34" charset="0"/>
              </a:rPr>
              <a:t>Treatment Planning</a:t>
            </a:r>
          </a:p>
          <a:p>
            <a:pPr lvl="1">
              <a:defRPr/>
            </a:pPr>
            <a:r>
              <a:rPr lang="en-US" sz="2200" b="0" dirty="0" smtClean="0">
                <a:latin typeface="Calibri" pitchFamily="34" charset="0"/>
              </a:rPr>
              <a:t>Progress Notes</a:t>
            </a:r>
          </a:p>
          <a:p>
            <a:pPr lvl="1">
              <a:defRPr/>
            </a:pPr>
            <a:r>
              <a:rPr lang="en-US" sz="2200" b="0" dirty="0" smtClean="0">
                <a:latin typeface="Calibri" pitchFamily="34" charset="0"/>
              </a:rPr>
              <a:t>Discharge</a:t>
            </a:r>
          </a:p>
          <a:p>
            <a:pPr>
              <a:defRPr/>
            </a:pPr>
            <a:endParaRPr lang="en-US" sz="2200" dirty="0" smtClean="0"/>
          </a:p>
          <a:p>
            <a:pPr>
              <a:defRPr/>
            </a:pPr>
            <a:endParaRPr lang="en-US" sz="2200" dirty="0" smtClean="0"/>
          </a:p>
          <a:p>
            <a:pPr lvl="1">
              <a:defRPr/>
            </a:pPr>
            <a:endParaRPr lang="en-US" sz="1800" dirty="0" smtClean="0"/>
          </a:p>
        </p:txBody>
      </p:sp>
    </p:spTree>
  </p:cSld>
  <p:clrMapOvr>
    <a:masterClrMapping/>
  </p:clrMapOvr>
  <p:transition spd="slow">
    <p:circl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a:latin typeface="Calibri" charset="0"/>
              </a:rPr>
              <a:t>Types - Intervention</a:t>
            </a:r>
          </a:p>
        </p:txBody>
      </p:sp>
      <p:sp>
        <p:nvSpPr>
          <p:cNvPr id="39939"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Prevent a continuation of the problem. Types include:</a:t>
            </a:r>
          </a:p>
          <a:p>
            <a:pPr lvl="1">
              <a:buFont typeface="Arial" charset="0"/>
              <a:buChar char="•"/>
            </a:pPr>
            <a:r>
              <a:rPr lang="en-US" altLang="en-US" sz="2200" b="0">
                <a:latin typeface="Calibri" charset="0"/>
              </a:rPr>
              <a:t>Client info and source of referral.</a:t>
            </a:r>
          </a:p>
          <a:p>
            <a:pPr lvl="1">
              <a:buFont typeface="Arial" charset="0"/>
              <a:buChar char="•"/>
            </a:pPr>
            <a:r>
              <a:rPr lang="en-US" altLang="en-US" sz="2200" b="0">
                <a:latin typeface="Calibri" charset="0"/>
              </a:rPr>
              <a:t>Client placement info.</a:t>
            </a:r>
          </a:p>
          <a:p>
            <a:pPr lvl="1">
              <a:buFont typeface="Arial" charset="0"/>
              <a:buChar char="•"/>
            </a:pPr>
            <a:r>
              <a:rPr lang="en-US" altLang="en-US" sz="2200" b="0">
                <a:latin typeface="Calibri" charset="0"/>
              </a:rPr>
              <a:t>Screening info.</a:t>
            </a:r>
          </a:p>
          <a:p>
            <a:pPr lvl="1">
              <a:buFont typeface="Arial" charset="0"/>
              <a:buChar char="•"/>
            </a:pPr>
            <a:r>
              <a:rPr lang="en-US" altLang="en-US" sz="2200" b="0">
                <a:latin typeface="Calibri" charset="0"/>
              </a:rPr>
              <a:t>Informed consent.</a:t>
            </a:r>
          </a:p>
          <a:p>
            <a:pPr lvl="1">
              <a:buFont typeface="Arial" charset="0"/>
              <a:buChar char="•"/>
            </a:pPr>
            <a:r>
              <a:rPr lang="en-US" altLang="en-US" sz="2200" b="0">
                <a:latin typeface="Calibri" charset="0"/>
              </a:rPr>
              <a:t>Intervention plan.</a:t>
            </a:r>
          </a:p>
          <a:p>
            <a:pPr lvl="1">
              <a:buFont typeface="Arial" charset="0"/>
              <a:buChar char="•"/>
            </a:pPr>
            <a:r>
              <a:rPr lang="en-US" altLang="en-US" sz="2200" b="0">
                <a:latin typeface="Calibri" charset="0"/>
              </a:rPr>
              <a:t>Summaries and notes on progress.</a:t>
            </a:r>
          </a:p>
          <a:p>
            <a:pPr lvl="1">
              <a:buFont typeface="Arial" charset="0"/>
              <a:buChar char="•"/>
            </a:pPr>
            <a:r>
              <a:rPr lang="en-US" altLang="en-US" sz="2200" b="0">
                <a:latin typeface="Calibri" charset="0"/>
              </a:rPr>
              <a:t>Correspondence and reports.</a:t>
            </a:r>
          </a:p>
          <a:p>
            <a:pPr lvl="1">
              <a:buFont typeface="Arial" charset="0"/>
              <a:buChar char="•"/>
            </a:pPr>
            <a:r>
              <a:rPr lang="en-US" altLang="en-US" sz="2200" b="0">
                <a:latin typeface="Calibri" charset="0"/>
              </a:rPr>
              <a:t>Transfer or discharge plan.</a:t>
            </a:r>
          </a:p>
          <a:p>
            <a:pPr lvl="1">
              <a:buFont typeface="Arial" charset="0"/>
              <a:buChar char="•"/>
            </a:pPr>
            <a:endParaRPr lang="en-US" altLang="en-US" sz="1800"/>
          </a:p>
          <a:p>
            <a:pPr>
              <a:buFontTx/>
              <a:buChar char="•"/>
            </a:pPr>
            <a:endParaRPr lang="en-US" altLang="en-US" sz="2200"/>
          </a:p>
          <a:p>
            <a:pPr>
              <a:buFontTx/>
              <a:buChar char="•"/>
            </a:pPr>
            <a:endParaRPr lang="en-US" altLang="en-US" sz="2200"/>
          </a:p>
          <a:p>
            <a:pPr>
              <a:buFontTx/>
              <a:buChar char="•"/>
            </a:pPr>
            <a:endParaRPr lang="en-US" altLang="en-US" sz="2200"/>
          </a:p>
          <a:p>
            <a:pPr lvl="1">
              <a:buFont typeface="Arial" charset="0"/>
              <a:buChar char="•"/>
            </a:pPr>
            <a:endParaRPr lang="en-US" altLang="en-US" sz="1800"/>
          </a:p>
        </p:txBody>
      </p:sp>
    </p:spTree>
  </p:cSld>
  <p:clrMapOvr>
    <a:masterClrMapping/>
  </p:clrMapOvr>
  <p:transition spd="slow">
    <p:circl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a:latin typeface="Calibri" charset="0"/>
              </a:rPr>
              <a:t>Types - Treatment</a:t>
            </a:r>
          </a:p>
        </p:txBody>
      </p:sp>
      <p:sp>
        <p:nvSpPr>
          <p:cNvPr id="40963"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Administrative</a:t>
            </a:r>
          </a:p>
          <a:p>
            <a:pPr lvl="1">
              <a:buFont typeface="Arial" charset="0"/>
              <a:buChar char="•"/>
            </a:pPr>
            <a:r>
              <a:rPr lang="en-US" altLang="en-US" sz="2200" b="0">
                <a:latin typeface="Calibri" charset="0"/>
              </a:rPr>
              <a:t>Client info, demographics and referral source.</a:t>
            </a:r>
          </a:p>
          <a:p>
            <a:pPr lvl="1">
              <a:buFont typeface="Arial" charset="0"/>
              <a:buChar char="•"/>
            </a:pPr>
            <a:r>
              <a:rPr lang="en-US" altLang="en-US" sz="2200" b="0">
                <a:latin typeface="Calibri" charset="0"/>
              </a:rPr>
              <a:t>Informed consent and client rights and responsibilities.</a:t>
            </a:r>
          </a:p>
          <a:p>
            <a:pPr lvl="1">
              <a:buFont typeface="Arial" charset="0"/>
              <a:buChar char="•"/>
            </a:pPr>
            <a:r>
              <a:rPr lang="en-US" altLang="en-US" sz="2200" b="0">
                <a:latin typeface="Calibri" charset="0"/>
              </a:rPr>
              <a:t>Client rights and informed consent.</a:t>
            </a:r>
          </a:p>
          <a:p>
            <a:pPr lvl="1">
              <a:buFont typeface="Arial" charset="0"/>
              <a:buChar char="•"/>
            </a:pPr>
            <a:r>
              <a:rPr lang="en-US" altLang="en-US" sz="2200" b="0">
                <a:latin typeface="Calibri" charset="0"/>
              </a:rPr>
              <a:t>Outcome measures and placement information.</a:t>
            </a:r>
          </a:p>
          <a:p>
            <a:pPr>
              <a:buFontTx/>
              <a:buChar char="•"/>
            </a:pPr>
            <a:r>
              <a:rPr lang="en-US" altLang="en-US" sz="2200">
                <a:latin typeface="Calibri" charset="0"/>
              </a:rPr>
              <a:t>Medical</a:t>
            </a:r>
          </a:p>
          <a:p>
            <a:pPr lvl="1">
              <a:buFont typeface="Arial" charset="0"/>
              <a:buChar char="•"/>
            </a:pPr>
            <a:r>
              <a:rPr lang="en-US" altLang="en-US" sz="2200" b="0">
                <a:latin typeface="Calibri" charset="0"/>
              </a:rPr>
              <a:t>History, nursing assessment, physical exam, lab work, medications, notes.</a:t>
            </a:r>
          </a:p>
          <a:p>
            <a:pPr>
              <a:buFontTx/>
              <a:buChar char="•"/>
            </a:pPr>
            <a:r>
              <a:rPr lang="en-US" altLang="en-US" sz="2200">
                <a:latin typeface="Calibri" charset="0"/>
              </a:rPr>
              <a:t>Clinical</a:t>
            </a:r>
          </a:p>
          <a:p>
            <a:pPr lvl="1">
              <a:buFont typeface="Arial" charset="0"/>
              <a:buChar char="•"/>
            </a:pPr>
            <a:r>
              <a:rPr lang="en-US" altLang="en-US" sz="2200" b="0">
                <a:latin typeface="Calibri" charset="0"/>
              </a:rPr>
              <a:t>Screening, assessment, biopsychosocial, treatment plan, progress and discharge.</a:t>
            </a:r>
          </a:p>
          <a:p>
            <a:pPr>
              <a:buFontTx/>
              <a:buChar char="•"/>
            </a:pPr>
            <a:endParaRPr lang="en-US" altLang="en-US" sz="2200"/>
          </a:p>
          <a:p>
            <a:pPr>
              <a:buFontTx/>
              <a:buChar char="•"/>
            </a:pPr>
            <a:endParaRPr lang="en-US" altLang="en-US" sz="2200"/>
          </a:p>
          <a:p>
            <a:pPr lvl="1">
              <a:buFont typeface="Arial" charset="0"/>
              <a:buChar char="•"/>
            </a:pPr>
            <a:endParaRPr lang="en-US" altLang="en-US" sz="1800"/>
          </a:p>
        </p:txBody>
      </p:sp>
    </p:spTree>
  </p:cSld>
  <p:clrMapOvr>
    <a:masterClrMapping/>
  </p:clrMapOvr>
  <p:transition spd="slow">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Defining Service Coordination</a:t>
            </a:r>
          </a:p>
        </p:txBody>
      </p:sp>
      <p:sp>
        <p:nvSpPr>
          <p:cNvPr id="5123" name="Rectangle 3"/>
          <p:cNvSpPr>
            <a:spLocks noGrp="1" noChangeArrowheads="1"/>
          </p:cNvSpPr>
          <p:nvPr>
            <p:ph idx="1"/>
          </p:nvPr>
        </p:nvSpPr>
        <p:spPr>
          <a:xfrm>
            <a:off x="838200" y="1600200"/>
            <a:ext cx="7467600" cy="4191000"/>
          </a:xfrm>
        </p:spPr>
        <p:txBody>
          <a:bodyPr/>
          <a:lstStyle/>
          <a:p>
            <a:pPr>
              <a:buFontTx/>
              <a:buChar char="•"/>
            </a:pPr>
            <a:r>
              <a:rPr lang="en-US" altLang="en-US" sz="2200">
                <a:latin typeface="Calibri" charset="0"/>
                <a:ea typeface="Calibri" charset="0"/>
                <a:cs typeface="Calibri" charset="0"/>
              </a:rPr>
              <a:t>Laying out the foundation for the successful implementation of the treatment plan.</a:t>
            </a:r>
          </a:p>
          <a:p>
            <a:pPr>
              <a:buFontTx/>
              <a:buChar char="•"/>
            </a:pPr>
            <a:r>
              <a:rPr lang="en-US" altLang="en-US" sz="2200">
                <a:latin typeface="Calibri" charset="0"/>
                <a:ea typeface="Calibri" charset="0"/>
                <a:cs typeface="Calibri" charset="0"/>
              </a:rPr>
              <a:t>Preparing for the needs of the treatment plan, by evaluating and interpreting screening and assessment data.</a:t>
            </a:r>
          </a:p>
          <a:p>
            <a:pPr>
              <a:buFontTx/>
              <a:buChar char="•"/>
            </a:pPr>
            <a:r>
              <a:rPr lang="en-US" altLang="en-US" sz="2200">
                <a:latin typeface="Calibri" charset="0"/>
                <a:ea typeface="Calibri" charset="0"/>
                <a:cs typeface="Calibri" charset="0"/>
              </a:rPr>
              <a:t>Bringing stakeholders together to focus on executing the plan.</a:t>
            </a:r>
          </a:p>
          <a:p>
            <a:pPr>
              <a:buFontTx/>
              <a:buChar char="•"/>
            </a:pPr>
            <a:r>
              <a:rPr lang="en-US" altLang="en-US" sz="2200">
                <a:latin typeface="Calibri" charset="0"/>
                <a:ea typeface="Calibri" charset="0"/>
                <a:cs typeface="Calibri" charset="0"/>
              </a:rPr>
              <a:t>Case management is an integral part of service coordination.</a:t>
            </a:r>
          </a:p>
        </p:txBody>
      </p:sp>
    </p:spTree>
  </p:cSld>
  <p:clrMapOvr>
    <a:masterClrMapping/>
  </p:clrMapOvr>
  <p:transition spd="slow">
    <p:circl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ltLang="en-US">
                <a:latin typeface="Calibri" charset="0"/>
              </a:rPr>
              <a:t>Types - Screening</a:t>
            </a:r>
          </a:p>
        </p:txBody>
      </p:sp>
      <p:sp>
        <p:nvSpPr>
          <p:cNvPr id="41987"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Gather information to see what kind of services the client needs:</a:t>
            </a:r>
          </a:p>
          <a:p>
            <a:pPr lvl="1">
              <a:buFont typeface="Arial" charset="0"/>
              <a:buChar char="•"/>
            </a:pPr>
            <a:r>
              <a:rPr lang="en-US" altLang="en-US" sz="2200" b="0">
                <a:latin typeface="Calibri" charset="0"/>
              </a:rPr>
              <a:t>Referral source</a:t>
            </a:r>
          </a:p>
          <a:p>
            <a:pPr lvl="1">
              <a:buFont typeface="Arial" charset="0"/>
              <a:buChar char="•"/>
            </a:pPr>
            <a:r>
              <a:rPr lang="en-US" altLang="en-US" sz="2200" b="0">
                <a:latin typeface="Calibri" charset="0"/>
              </a:rPr>
              <a:t>Presenting problems</a:t>
            </a:r>
          </a:p>
          <a:p>
            <a:pPr lvl="1">
              <a:buFont typeface="Arial" charset="0"/>
              <a:buChar char="•"/>
            </a:pPr>
            <a:r>
              <a:rPr lang="en-US" altLang="en-US" sz="2200" b="0">
                <a:latin typeface="Calibri" charset="0"/>
              </a:rPr>
              <a:t>Social and familial background</a:t>
            </a:r>
          </a:p>
          <a:p>
            <a:pPr lvl="1">
              <a:buFont typeface="Arial" charset="0"/>
              <a:buChar char="•"/>
            </a:pPr>
            <a:r>
              <a:rPr lang="en-US" altLang="en-US" sz="2200" b="0">
                <a:latin typeface="Calibri" charset="0"/>
              </a:rPr>
              <a:t>Emotional and mental status and problems</a:t>
            </a:r>
          </a:p>
          <a:p>
            <a:pPr lvl="1">
              <a:buFont typeface="Arial" charset="0"/>
              <a:buChar char="•"/>
            </a:pPr>
            <a:r>
              <a:rPr lang="en-US" altLang="en-US" sz="2200" b="0">
                <a:latin typeface="Calibri" charset="0"/>
              </a:rPr>
              <a:t>Strengths and weaknesses</a:t>
            </a:r>
          </a:p>
          <a:p>
            <a:pPr lvl="1">
              <a:buFont typeface="Arial" charset="0"/>
              <a:buChar char="•"/>
            </a:pPr>
            <a:r>
              <a:rPr lang="en-US" altLang="en-US" sz="2200" b="0">
                <a:latin typeface="Calibri" charset="0"/>
              </a:rPr>
              <a:t>Recommendation for assessment</a:t>
            </a:r>
          </a:p>
          <a:p>
            <a:pPr lvl="1">
              <a:buFont typeface="Arial" charset="0"/>
              <a:buChar char="•"/>
            </a:pPr>
            <a:endParaRPr lang="en-US" altLang="en-US" sz="2200"/>
          </a:p>
          <a:p>
            <a:pPr>
              <a:buFontTx/>
              <a:buChar char="•"/>
            </a:pPr>
            <a:endParaRPr lang="en-US" altLang="en-US" sz="2200"/>
          </a:p>
          <a:p>
            <a:pPr>
              <a:buFontTx/>
              <a:buChar char="•"/>
            </a:pPr>
            <a:endParaRPr lang="en-US" altLang="en-US" sz="2200"/>
          </a:p>
          <a:p>
            <a:pPr lvl="1">
              <a:buFont typeface="Arial" charset="0"/>
              <a:buChar char="•"/>
            </a:pPr>
            <a:endParaRPr lang="en-US" altLang="en-US" sz="1800"/>
          </a:p>
        </p:txBody>
      </p:sp>
    </p:spTree>
  </p:cSld>
  <p:clrMapOvr>
    <a:masterClrMapping/>
  </p:clrMapOvr>
  <p:transition spd="slow">
    <p:circl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altLang="en-US">
                <a:latin typeface="Calibri" charset="0"/>
              </a:rPr>
              <a:t>Types - Assessment</a:t>
            </a:r>
          </a:p>
        </p:txBody>
      </p:sp>
      <p:sp>
        <p:nvSpPr>
          <p:cNvPr id="43011"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Referral source and method of entry into treatment.</a:t>
            </a:r>
          </a:p>
          <a:p>
            <a:pPr>
              <a:buFontTx/>
              <a:buChar char="•"/>
            </a:pPr>
            <a:r>
              <a:rPr lang="en-US" altLang="en-US" sz="2200">
                <a:latin typeface="Calibri" charset="0"/>
              </a:rPr>
              <a:t>Problems and impairments.</a:t>
            </a:r>
          </a:p>
          <a:p>
            <a:pPr>
              <a:buFontTx/>
              <a:buChar char="•"/>
            </a:pPr>
            <a:r>
              <a:rPr lang="en-US" altLang="en-US" sz="2200">
                <a:latin typeface="Calibri" charset="0"/>
              </a:rPr>
              <a:t>Drug, family, educational, employment, spiritual, cultural, medical, social and legal histories.</a:t>
            </a:r>
          </a:p>
          <a:p>
            <a:pPr>
              <a:buFontTx/>
              <a:buChar char="•"/>
            </a:pPr>
            <a:r>
              <a:rPr lang="en-US" altLang="en-US" sz="2200">
                <a:latin typeface="Calibri" charset="0"/>
              </a:rPr>
              <a:t>Emotional problems, mental status.</a:t>
            </a:r>
          </a:p>
          <a:p>
            <a:pPr>
              <a:buFontTx/>
              <a:buChar char="•"/>
            </a:pPr>
            <a:r>
              <a:rPr lang="en-US" altLang="en-US" sz="2200">
                <a:latin typeface="Calibri" charset="0"/>
              </a:rPr>
              <a:t>Client strengths and weaknesses.</a:t>
            </a:r>
          </a:p>
          <a:p>
            <a:pPr>
              <a:buFontTx/>
              <a:buChar char="•"/>
            </a:pPr>
            <a:r>
              <a:rPr lang="en-US" altLang="en-US" sz="2200">
                <a:latin typeface="Calibri" charset="0"/>
              </a:rPr>
              <a:t>Client preferences.</a:t>
            </a:r>
          </a:p>
          <a:p>
            <a:pPr>
              <a:buFontTx/>
              <a:buChar char="•"/>
            </a:pPr>
            <a:r>
              <a:rPr lang="en-US" altLang="en-US" sz="2200">
                <a:latin typeface="Calibri" charset="0"/>
              </a:rPr>
              <a:t>Needs list</a:t>
            </a:r>
          </a:p>
          <a:p>
            <a:pPr>
              <a:buFontTx/>
              <a:buChar char="•"/>
            </a:pPr>
            <a:r>
              <a:rPr lang="en-US" altLang="en-US" sz="2200">
                <a:latin typeface="Calibri" charset="0"/>
              </a:rPr>
              <a:t>Recommendations for treatment</a:t>
            </a:r>
          </a:p>
          <a:p>
            <a:pPr>
              <a:buFontTx/>
              <a:buChar char="•"/>
            </a:pPr>
            <a:r>
              <a:rPr lang="en-US" altLang="en-US" sz="2200">
                <a:latin typeface="Calibri" charset="0"/>
              </a:rPr>
              <a:t>Integrated clinical summary</a:t>
            </a:r>
          </a:p>
          <a:p>
            <a:pPr>
              <a:buFontTx/>
              <a:buChar char="•"/>
            </a:pPr>
            <a:r>
              <a:rPr lang="en-US" altLang="en-US" sz="2200">
                <a:latin typeface="Calibri" charset="0"/>
              </a:rPr>
              <a:t>Diagnostic impressions – DSMIV-TR</a:t>
            </a:r>
          </a:p>
          <a:p>
            <a:pPr>
              <a:buFontTx/>
              <a:buChar char="•"/>
            </a:pPr>
            <a:endParaRPr lang="en-US" altLang="en-US" sz="2200"/>
          </a:p>
          <a:p>
            <a:pPr>
              <a:buFontTx/>
              <a:buChar char="•"/>
            </a:pPr>
            <a:endParaRPr lang="en-US" altLang="en-US" sz="2200"/>
          </a:p>
          <a:p>
            <a:pPr lvl="1">
              <a:buFont typeface="Arial" charset="0"/>
              <a:buChar char="•"/>
            </a:pPr>
            <a:endParaRPr lang="en-US" altLang="en-US" sz="1800"/>
          </a:p>
        </p:txBody>
      </p:sp>
    </p:spTree>
  </p:cSld>
  <p:clrMapOvr>
    <a:masterClrMapping/>
  </p:clrMapOvr>
  <p:transition spd="slow">
    <p:circl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a:latin typeface="Calibri" charset="0"/>
              </a:rPr>
              <a:t>Integrated Clinical Assessment</a:t>
            </a:r>
          </a:p>
        </p:txBody>
      </p:sp>
      <p:sp>
        <p:nvSpPr>
          <p:cNvPr id="44035"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Analyzes physical and psychosocial information.</a:t>
            </a:r>
          </a:p>
          <a:p>
            <a:pPr>
              <a:buFontTx/>
              <a:buChar char="•"/>
            </a:pPr>
            <a:r>
              <a:rPr lang="en-US" altLang="en-US" sz="2200">
                <a:latin typeface="Calibri" charset="0"/>
              </a:rPr>
              <a:t>Uses current and historical information.</a:t>
            </a:r>
          </a:p>
          <a:p>
            <a:pPr>
              <a:buFontTx/>
              <a:buChar char="•"/>
            </a:pPr>
            <a:r>
              <a:rPr lang="en-US" altLang="en-US" sz="2200">
                <a:latin typeface="Calibri" charset="0"/>
              </a:rPr>
              <a:t>Identification of client problems.</a:t>
            </a:r>
          </a:p>
          <a:p>
            <a:pPr>
              <a:buFontTx/>
              <a:buChar char="•"/>
            </a:pPr>
            <a:r>
              <a:rPr lang="en-US" altLang="en-US" sz="2200">
                <a:latin typeface="Calibri" charset="0"/>
              </a:rPr>
              <a:t>Prioritization of problems.</a:t>
            </a:r>
          </a:p>
          <a:p>
            <a:pPr>
              <a:buFontTx/>
              <a:buChar char="•"/>
            </a:pPr>
            <a:r>
              <a:rPr lang="en-US" altLang="en-US" sz="2200">
                <a:latin typeface="Calibri" charset="0"/>
              </a:rPr>
              <a:t>Requires experience and additional training.</a:t>
            </a:r>
          </a:p>
          <a:p>
            <a:pPr>
              <a:buFontTx/>
              <a:buChar char="•"/>
            </a:pPr>
            <a:r>
              <a:rPr lang="en-US" altLang="en-US" sz="2200">
                <a:latin typeface="Calibri" charset="0"/>
              </a:rPr>
              <a:t>Each problem is listed separately and prioritized.</a:t>
            </a:r>
          </a:p>
          <a:p>
            <a:pPr>
              <a:buFontTx/>
              <a:buChar char="•"/>
            </a:pPr>
            <a:r>
              <a:rPr lang="en-US" altLang="en-US" sz="2200">
                <a:latin typeface="Calibri" charset="0"/>
              </a:rPr>
              <a:t>This will be the basis for the treatment plan.</a:t>
            </a:r>
          </a:p>
          <a:p>
            <a:pPr>
              <a:buFontTx/>
              <a:buChar char="•"/>
            </a:pPr>
            <a:r>
              <a:rPr lang="en-US" altLang="en-US" sz="2200">
                <a:latin typeface="Calibri" charset="0"/>
              </a:rPr>
              <a:t>Psychosocial is updated:</a:t>
            </a:r>
          </a:p>
          <a:p>
            <a:pPr lvl="1">
              <a:buFont typeface="Arial" charset="0"/>
              <a:buChar char="•"/>
            </a:pPr>
            <a:r>
              <a:rPr lang="en-US" altLang="en-US" sz="2200" b="0">
                <a:latin typeface="Calibri" charset="0"/>
              </a:rPr>
              <a:t>If a client has been in treatment for a year.</a:t>
            </a:r>
          </a:p>
          <a:p>
            <a:pPr lvl="1">
              <a:buFont typeface="Arial" charset="0"/>
              <a:buChar char="•"/>
            </a:pPr>
            <a:r>
              <a:rPr lang="en-US" altLang="en-US" sz="2200" b="0">
                <a:latin typeface="Calibri" charset="0"/>
              </a:rPr>
              <a:t>If a client is readmitted after 60-90 days.</a:t>
            </a:r>
          </a:p>
          <a:p>
            <a:pPr>
              <a:buFontTx/>
              <a:buChar char="•"/>
            </a:pPr>
            <a:endParaRPr lang="en-US" altLang="en-US" sz="2200"/>
          </a:p>
          <a:p>
            <a:pPr>
              <a:buFontTx/>
              <a:buChar char="•"/>
            </a:pPr>
            <a:endParaRPr lang="en-US" altLang="en-US" sz="2200"/>
          </a:p>
          <a:p>
            <a:pPr>
              <a:buFontTx/>
              <a:buChar char="•"/>
            </a:pPr>
            <a:endParaRPr lang="en-US" altLang="en-US" sz="2200"/>
          </a:p>
          <a:p>
            <a:pPr lvl="1">
              <a:buFont typeface="Arial" charset="0"/>
              <a:buChar char="•"/>
            </a:pPr>
            <a:endParaRPr lang="en-US" altLang="en-US" sz="1800"/>
          </a:p>
        </p:txBody>
      </p:sp>
    </p:spTree>
  </p:cSld>
  <p:clrMapOvr>
    <a:masterClrMapping/>
  </p:clrMapOvr>
  <p:transition spd="slow">
    <p:circl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ltLang="en-US">
                <a:latin typeface="Calibri" charset="0"/>
              </a:rPr>
              <a:t>Types – Treatment Planning</a:t>
            </a:r>
          </a:p>
        </p:txBody>
      </p:sp>
      <p:sp>
        <p:nvSpPr>
          <p:cNvPr id="45059"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Initial Treatment Plan</a:t>
            </a:r>
          </a:p>
          <a:p>
            <a:pPr lvl="1">
              <a:buFont typeface="Arial" charset="0"/>
              <a:buChar char="•"/>
            </a:pPr>
            <a:r>
              <a:rPr lang="en-US" altLang="en-US" sz="2200" b="0">
                <a:latin typeface="Calibri" charset="0"/>
              </a:rPr>
              <a:t>Problems</a:t>
            </a:r>
          </a:p>
          <a:p>
            <a:pPr lvl="1">
              <a:buFont typeface="Arial" charset="0"/>
              <a:buChar char="•"/>
            </a:pPr>
            <a:r>
              <a:rPr lang="en-US" altLang="en-US" sz="2200" b="0">
                <a:latin typeface="Calibri" charset="0"/>
              </a:rPr>
              <a:t>Goals</a:t>
            </a:r>
          </a:p>
          <a:p>
            <a:pPr lvl="1">
              <a:buFont typeface="Arial" charset="0"/>
              <a:buChar char="•"/>
            </a:pPr>
            <a:r>
              <a:rPr lang="en-US" altLang="en-US" sz="2200" b="0">
                <a:latin typeface="Calibri" charset="0"/>
              </a:rPr>
              <a:t>Type, frequency and duration of treatment</a:t>
            </a:r>
          </a:p>
          <a:p>
            <a:pPr lvl="1">
              <a:buFont typeface="Arial" charset="0"/>
              <a:buChar char="•"/>
            </a:pPr>
            <a:r>
              <a:rPr lang="en-US" altLang="en-US" sz="2200" b="0">
                <a:latin typeface="Calibri" charset="0"/>
              </a:rPr>
              <a:t>Client signatures and counselor information</a:t>
            </a:r>
          </a:p>
          <a:p>
            <a:pPr>
              <a:buFontTx/>
              <a:buChar char="•"/>
            </a:pPr>
            <a:r>
              <a:rPr lang="en-US" altLang="en-US" sz="2200">
                <a:latin typeface="Calibri" charset="0"/>
              </a:rPr>
              <a:t>Individualized Plan</a:t>
            </a:r>
          </a:p>
          <a:p>
            <a:pPr lvl="1">
              <a:buFont typeface="Arial" charset="0"/>
              <a:buChar char="•"/>
            </a:pPr>
            <a:r>
              <a:rPr lang="en-US" altLang="en-US" sz="2200" b="0">
                <a:latin typeface="Calibri" charset="0"/>
              </a:rPr>
              <a:t>Problems to be addressed and Diagnosis (DSM IV-TR)</a:t>
            </a:r>
          </a:p>
          <a:p>
            <a:pPr lvl="1">
              <a:buFont typeface="Arial" charset="0"/>
              <a:buChar char="•"/>
            </a:pPr>
            <a:r>
              <a:rPr lang="en-US" altLang="en-US" sz="2200" b="0">
                <a:latin typeface="Calibri" charset="0"/>
              </a:rPr>
              <a:t>Strengths</a:t>
            </a:r>
          </a:p>
          <a:p>
            <a:pPr lvl="1">
              <a:buFont typeface="Arial" charset="0"/>
              <a:buChar char="•"/>
            </a:pPr>
            <a:r>
              <a:rPr lang="en-US" altLang="en-US" sz="2200" b="0">
                <a:latin typeface="Calibri" charset="0"/>
              </a:rPr>
              <a:t>Goals</a:t>
            </a:r>
          </a:p>
          <a:p>
            <a:pPr lvl="1">
              <a:buFont typeface="Arial" charset="0"/>
              <a:buChar char="•"/>
            </a:pPr>
            <a:r>
              <a:rPr lang="en-US" altLang="en-US" sz="2200" b="0">
                <a:latin typeface="Calibri" charset="0"/>
              </a:rPr>
              <a:t>Objectives and methods</a:t>
            </a:r>
          </a:p>
          <a:p>
            <a:pPr lvl="1">
              <a:buFont typeface="Arial" charset="0"/>
              <a:buChar char="•"/>
            </a:pPr>
            <a:r>
              <a:rPr lang="en-US" altLang="en-US" sz="2200" b="0">
                <a:latin typeface="Calibri" charset="0"/>
              </a:rPr>
              <a:t>Signatures of client, counselor and clinical director.</a:t>
            </a:r>
          </a:p>
          <a:p>
            <a:pPr>
              <a:buFontTx/>
              <a:buChar char="•"/>
            </a:pPr>
            <a:endParaRPr lang="en-US" altLang="en-US" sz="2200"/>
          </a:p>
          <a:p>
            <a:pPr lvl="1">
              <a:buFont typeface="Arial" charset="0"/>
              <a:buChar char="•"/>
            </a:pPr>
            <a:endParaRPr lang="en-US" altLang="en-US" sz="1800"/>
          </a:p>
        </p:txBody>
      </p:sp>
    </p:spTree>
  </p:cSld>
  <p:clrMapOvr>
    <a:masterClrMapping/>
  </p:clrMapOvr>
  <p:transition spd="slow">
    <p:circl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a:latin typeface="Calibri" charset="0"/>
              </a:rPr>
              <a:t>Types – Treatment Planning</a:t>
            </a:r>
          </a:p>
        </p:txBody>
      </p:sp>
      <p:sp>
        <p:nvSpPr>
          <p:cNvPr id="46083"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Reviewed by audits.</a:t>
            </a:r>
          </a:p>
          <a:p>
            <a:pPr>
              <a:buFontTx/>
              <a:buChar char="•"/>
            </a:pPr>
            <a:r>
              <a:rPr lang="en-US" altLang="en-US" sz="2200">
                <a:latin typeface="Calibri" charset="0"/>
              </a:rPr>
              <a:t>Ensure focus with client participation:</a:t>
            </a:r>
          </a:p>
          <a:p>
            <a:pPr lvl="1">
              <a:buFont typeface="Arial" charset="0"/>
              <a:buChar char="•"/>
            </a:pPr>
            <a:r>
              <a:rPr lang="en-US" altLang="en-US" sz="2200" b="0">
                <a:latin typeface="Calibri" charset="0"/>
              </a:rPr>
              <a:t>Review problems and strengths with client.</a:t>
            </a:r>
          </a:p>
          <a:p>
            <a:pPr lvl="1">
              <a:buFont typeface="Arial" charset="0"/>
              <a:buChar char="•"/>
            </a:pPr>
            <a:r>
              <a:rPr lang="en-US" altLang="en-US" sz="2200" b="0">
                <a:latin typeface="Calibri" charset="0"/>
              </a:rPr>
              <a:t>Ask client about priority (this helps with motivation). Critical needs must be addressed first.</a:t>
            </a:r>
          </a:p>
          <a:p>
            <a:pPr lvl="1">
              <a:buFont typeface="Arial" charset="0"/>
              <a:buChar char="•"/>
            </a:pPr>
            <a:r>
              <a:rPr lang="en-US" altLang="en-US" sz="2200" b="0">
                <a:latin typeface="Calibri" charset="0"/>
              </a:rPr>
              <a:t>Ask client about goals and objectives. Use First person “I.”</a:t>
            </a:r>
          </a:p>
          <a:p>
            <a:pPr lvl="1">
              <a:buFont typeface="Arial" charset="0"/>
              <a:buChar char="•"/>
            </a:pPr>
            <a:r>
              <a:rPr lang="en-US" altLang="en-US" sz="2200" b="0">
                <a:latin typeface="Calibri" charset="0"/>
              </a:rPr>
              <a:t>Client and counselor will both sign the treatment plan. Client acknowledges they are a part of the plan.</a:t>
            </a:r>
          </a:p>
          <a:p>
            <a:pPr lvl="1">
              <a:buFont typeface="Arial" charset="0"/>
              <a:buChar char="•"/>
            </a:pPr>
            <a:r>
              <a:rPr lang="en-US" altLang="en-US" sz="2200" b="0">
                <a:latin typeface="Calibri" charset="0"/>
              </a:rPr>
              <a:t>Plan becomes a structure for other services.</a:t>
            </a:r>
          </a:p>
        </p:txBody>
      </p:sp>
    </p:spTree>
  </p:cSld>
  <p:clrMapOvr>
    <a:masterClrMapping/>
  </p:clrMapOvr>
  <p:transition spd="slow">
    <p:circl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a:latin typeface="Calibri" charset="0"/>
              </a:rPr>
              <a:t>Types – Progress Notes</a:t>
            </a:r>
          </a:p>
        </p:txBody>
      </p:sp>
      <p:sp>
        <p:nvSpPr>
          <p:cNvPr id="47107"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Document step by step the progression of treatment.</a:t>
            </a:r>
          </a:p>
          <a:p>
            <a:pPr>
              <a:buFontTx/>
              <a:buChar char="•"/>
            </a:pPr>
            <a:r>
              <a:rPr lang="en-US" altLang="en-US" sz="2200">
                <a:latin typeface="Calibri" charset="0"/>
              </a:rPr>
              <a:t>Contact with the client.</a:t>
            </a:r>
          </a:p>
          <a:p>
            <a:pPr>
              <a:buFontTx/>
              <a:buChar char="•"/>
            </a:pPr>
            <a:r>
              <a:rPr lang="en-US" altLang="en-US" sz="2200">
                <a:latin typeface="Calibri" charset="0"/>
              </a:rPr>
              <a:t>Progress toward achieving goals.</a:t>
            </a:r>
          </a:p>
          <a:p>
            <a:pPr>
              <a:buFontTx/>
              <a:buChar char="•"/>
            </a:pPr>
            <a:r>
              <a:rPr lang="en-US" altLang="en-US" sz="2200">
                <a:latin typeface="Calibri" charset="0"/>
              </a:rPr>
              <a:t>Identify additional problems to be addressed.</a:t>
            </a:r>
          </a:p>
          <a:p>
            <a:pPr>
              <a:buFontTx/>
              <a:buChar char="•"/>
            </a:pPr>
            <a:r>
              <a:rPr lang="en-US" altLang="en-US" sz="2200">
                <a:latin typeface="Calibri" charset="0"/>
              </a:rPr>
              <a:t>What to record:</a:t>
            </a:r>
          </a:p>
          <a:p>
            <a:pPr lvl="1">
              <a:buFont typeface="Arial" charset="0"/>
              <a:buChar char="•"/>
            </a:pPr>
            <a:r>
              <a:rPr lang="en-US" altLang="en-US" sz="2200" b="0">
                <a:latin typeface="Calibri" charset="0"/>
              </a:rPr>
              <a:t>Problem name</a:t>
            </a:r>
          </a:p>
          <a:p>
            <a:pPr lvl="1">
              <a:buFont typeface="Arial" charset="0"/>
              <a:buChar char="•"/>
            </a:pPr>
            <a:r>
              <a:rPr lang="en-US" altLang="en-US" sz="2200" b="0">
                <a:latin typeface="Calibri" charset="0"/>
              </a:rPr>
              <a:t>What the client does</a:t>
            </a:r>
          </a:p>
          <a:p>
            <a:pPr lvl="1">
              <a:buFont typeface="Arial" charset="0"/>
              <a:buChar char="•"/>
            </a:pPr>
            <a:r>
              <a:rPr lang="en-US" altLang="en-US" sz="2200" b="0">
                <a:latin typeface="Calibri" charset="0"/>
              </a:rPr>
              <a:t>Counselor’s observations</a:t>
            </a:r>
          </a:p>
          <a:p>
            <a:pPr lvl="1">
              <a:buFont typeface="Arial" charset="0"/>
              <a:buChar char="•"/>
            </a:pPr>
            <a:r>
              <a:rPr lang="en-US" altLang="en-US" sz="2200" b="0">
                <a:latin typeface="Calibri" charset="0"/>
              </a:rPr>
              <a:t>Form SO/AP</a:t>
            </a:r>
          </a:p>
          <a:p>
            <a:pPr>
              <a:buFontTx/>
              <a:buChar char="•"/>
            </a:pPr>
            <a:endParaRPr lang="en-US" altLang="en-US" sz="2200"/>
          </a:p>
          <a:p>
            <a:pPr lvl="1">
              <a:buFont typeface="Arial" charset="0"/>
              <a:buChar char="•"/>
            </a:pPr>
            <a:endParaRPr lang="en-US" altLang="en-US" sz="1800"/>
          </a:p>
        </p:txBody>
      </p:sp>
    </p:spTree>
  </p:cSld>
  <p:clrMapOvr>
    <a:masterClrMapping/>
  </p:clrMapOvr>
  <p:transition spd="slow">
    <p:circl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a:latin typeface="Calibri" charset="0"/>
              </a:rPr>
              <a:t>Progress Notes - SO/AP</a:t>
            </a:r>
          </a:p>
        </p:txBody>
      </p:sp>
      <p:sp>
        <p:nvSpPr>
          <p:cNvPr id="48131" name="Content Placeholder 2"/>
          <p:cNvSpPr>
            <a:spLocks noGrp="1"/>
          </p:cNvSpPr>
          <p:nvPr>
            <p:ph idx="1"/>
          </p:nvPr>
        </p:nvSpPr>
        <p:spPr>
          <a:xfrm>
            <a:off x="914400" y="1295400"/>
            <a:ext cx="7315200" cy="4572000"/>
          </a:xfrm>
        </p:spPr>
        <p:txBody>
          <a:bodyPr/>
          <a:lstStyle/>
          <a:p>
            <a:pPr>
              <a:buFontTx/>
              <a:buChar char="•"/>
            </a:pPr>
            <a:r>
              <a:rPr lang="en-US" altLang="en-US" sz="2200">
                <a:latin typeface="Calibri" charset="0"/>
              </a:rPr>
              <a:t>Subjective/ Objective: What client reports and  is observed.</a:t>
            </a:r>
          </a:p>
          <a:p>
            <a:pPr>
              <a:buFontTx/>
              <a:buChar char="•"/>
            </a:pPr>
            <a:r>
              <a:rPr lang="en-US" altLang="en-US" sz="2200">
                <a:latin typeface="Calibri" charset="0"/>
              </a:rPr>
              <a:t>Assessment/Plan: Assessment of what was said and observed with a plan for the future.</a:t>
            </a:r>
          </a:p>
          <a:p>
            <a:pPr>
              <a:buFontTx/>
              <a:buChar char="•"/>
            </a:pPr>
            <a:r>
              <a:rPr lang="en-US" altLang="en-US" sz="2200">
                <a:latin typeface="Calibri" charset="0"/>
              </a:rPr>
              <a:t>S/O 	Sally discussed using cocaine over the weekend when she ran into an old friend with whom she used to use drugs. Tearful and visible shaken, she felt she had let herself and her family down. Her urine today is positive for cocaine.</a:t>
            </a:r>
            <a:endParaRPr lang="en-US" altLang="en-US" sz="2200"/>
          </a:p>
          <a:p>
            <a:pPr lvl="1">
              <a:buFont typeface="Arial" charset="0"/>
              <a:buChar char="•"/>
            </a:pPr>
            <a:endParaRPr lang="en-US" altLang="en-US" sz="1800"/>
          </a:p>
        </p:txBody>
      </p:sp>
    </p:spTree>
  </p:cSld>
  <p:clrMapOvr>
    <a:masterClrMapping/>
  </p:clrMapOvr>
  <p:transition spd="slow">
    <p:circl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altLang="en-US">
                <a:latin typeface="Calibri" charset="0"/>
              </a:rPr>
              <a:t>Progress Notes - SO/AP</a:t>
            </a:r>
          </a:p>
        </p:txBody>
      </p:sp>
      <p:sp>
        <p:nvSpPr>
          <p:cNvPr id="49155" name="Content Placeholder 2"/>
          <p:cNvSpPr>
            <a:spLocks noGrp="1"/>
          </p:cNvSpPr>
          <p:nvPr>
            <p:ph idx="1"/>
          </p:nvPr>
        </p:nvSpPr>
        <p:spPr>
          <a:xfrm>
            <a:off x="914400" y="1295400"/>
            <a:ext cx="7315200" cy="4572000"/>
          </a:xfrm>
        </p:spPr>
        <p:txBody>
          <a:bodyPr/>
          <a:lstStyle/>
          <a:p>
            <a:pPr>
              <a:buFontTx/>
              <a:buChar char="•"/>
            </a:pPr>
            <a:r>
              <a:rPr lang="en-US" altLang="en-US" sz="2200">
                <a:latin typeface="Calibri" charset="0"/>
              </a:rPr>
              <a:t>A/P 	Sally appears to be in a lapse cycle. I reinforced the importance of coming in today for the appointment. We reviewed her relapse prevention plan and coping strategies.</a:t>
            </a:r>
          </a:p>
          <a:p>
            <a:pPr>
              <a:buFontTx/>
              <a:buChar char="•"/>
            </a:pPr>
            <a:r>
              <a:rPr lang="en-US" altLang="en-US" sz="2200">
                <a:latin typeface="Calibri" charset="0"/>
              </a:rPr>
              <a:t>The plan is to increase the number of individual counseling sessions and CA meetings she attends for the next two weeks.</a:t>
            </a:r>
          </a:p>
          <a:p>
            <a:pPr>
              <a:buFontTx/>
              <a:buChar char="•"/>
            </a:pPr>
            <a:endParaRPr lang="en-US" altLang="en-US" sz="2200"/>
          </a:p>
          <a:p>
            <a:pPr lvl="1">
              <a:buFont typeface="Arial" charset="0"/>
              <a:buChar char="•"/>
            </a:pPr>
            <a:endParaRPr lang="en-US" altLang="en-US" sz="1800"/>
          </a:p>
        </p:txBody>
      </p:sp>
    </p:spTree>
  </p:cSld>
  <p:clrMapOvr>
    <a:masterClrMapping/>
  </p:clrMapOvr>
  <p:transition spd="slow">
    <p:circl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a:latin typeface="Calibri" charset="0"/>
              </a:rPr>
              <a:t>Types – Discharge Plan</a:t>
            </a:r>
          </a:p>
        </p:txBody>
      </p:sp>
      <p:sp>
        <p:nvSpPr>
          <p:cNvPr id="50179" name="Content Placeholder 2"/>
          <p:cNvSpPr>
            <a:spLocks noGrp="1"/>
          </p:cNvSpPr>
          <p:nvPr>
            <p:ph idx="1"/>
          </p:nvPr>
        </p:nvSpPr>
        <p:spPr>
          <a:xfrm>
            <a:off x="914400" y="1295400"/>
            <a:ext cx="7315200" cy="4572000"/>
          </a:xfrm>
        </p:spPr>
        <p:txBody>
          <a:bodyPr/>
          <a:lstStyle/>
          <a:p>
            <a:pPr>
              <a:buFontTx/>
              <a:buChar char="•"/>
            </a:pPr>
            <a:r>
              <a:rPr lang="en-US" altLang="en-US" sz="2200">
                <a:latin typeface="Calibri" charset="0"/>
              </a:rPr>
              <a:t>Summarize services delivered</a:t>
            </a:r>
          </a:p>
          <a:p>
            <a:pPr>
              <a:buFontTx/>
              <a:buChar char="•"/>
            </a:pPr>
            <a:r>
              <a:rPr lang="en-US" altLang="en-US" sz="2200">
                <a:latin typeface="Calibri" charset="0"/>
              </a:rPr>
              <a:t>Recommendation post treatment</a:t>
            </a:r>
          </a:p>
          <a:p>
            <a:pPr>
              <a:buFontTx/>
              <a:buChar char="•"/>
            </a:pPr>
            <a:r>
              <a:rPr lang="en-US" altLang="en-US" sz="2200">
                <a:latin typeface="Calibri" charset="0"/>
              </a:rPr>
              <a:t>Used for continuity of care</a:t>
            </a:r>
          </a:p>
          <a:p>
            <a:pPr>
              <a:buFontTx/>
              <a:buChar char="•"/>
            </a:pPr>
            <a:r>
              <a:rPr lang="en-US" altLang="en-US" sz="2200">
                <a:latin typeface="Calibri" charset="0"/>
              </a:rPr>
              <a:t>Elements include:</a:t>
            </a:r>
          </a:p>
          <a:p>
            <a:pPr lvl="1">
              <a:buFont typeface="Arial" charset="0"/>
              <a:buChar char="•"/>
            </a:pPr>
            <a:r>
              <a:rPr lang="en-US" altLang="en-US" sz="2200" b="0">
                <a:latin typeface="Calibri" charset="0"/>
              </a:rPr>
              <a:t>Referral source</a:t>
            </a:r>
          </a:p>
          <a:p>
            <a:pPr lvl="1">
              <a:buFont typeface="Arial" charset="0"/>
              <a:buChar char="•"/>
            </a:pPr>
            <a:r>
              <a:rPr lang="en-US" altLang="en-US" sz="2200" b="0">
                <a:latin typeface="Calibri" charset="0"/>
              </a:rPr>
              <a:t>Problems, needs and reasons for treatment</a:t>
            </a:r>
          </a:p>
          <a:p>
            <a:pPr lvl="1">
              <a:buFont typeface="Arial" charset="0"/>
              <a:buChar char="•"/>
            </a:pPr>
            <a:r>
              <a:rPr lang="en-US" altLang="en-US" sz="2200" b="0">
                <a:latin typeface="Calibri" charset="0"/>
              </a:rPr>
              <a:t>Goals and outcomes</a:t>
            </a:r>
          </a:p>
          <a:p>
            <a:pPr lvl="1">
              <a:buFont typeface="Arial" charset="0"/>
              <a:buChar char="•"/>
            </a:pPr>
            <a:r>
              <a:rPr lang="en-US" altLang="en-US" sz="2200" b="0">
                <a:latin typeface="Calibri" charset="0"/>
              </a:rPr>
              <a:t>Follow-up recommendations</a:t>
            </a:r>
          </a:p>
          <a:p>
            <a:pPr lvl="1">
              <a:buFont typeface="Arial" charset="0"/>
              <a:buChar char="•"/>
            </a:pPr>
            <a:r>
              <a:rPr lang="en-US" altLang="en-US" sz="2200" b="0">
                <a:latin typeface="Calibri" charset="0"/>
              </a:rPr>
              <a:t>Signature and date of counselor</a:t>
            </a:r>
          </a:p>
          <a:p>
            <a:pPr>
              <a:buFontTx/>
              <a:buChar char="•"/>
            </a:pPr>
            <a:r>
              <a:rPr lang="en-US" altLang="en-US" sz="2200">
                <a:latin typeface="Calibri" charset="0"/>
              </a:rPr>
              <a:t>You can give a copy of the discharge plan to the client.</a:t>
            </a:r>
          </a:p>
          <a:p>
            <a:pPr lvl="1">
              <a:buFont typeface="Arial" charset="0"/>
              <a:buChar char="•"/>
            </a:pPr>
            <a:endParaRPr lang="en-US" altLang="en-US" sz="1800"/>
          </a:p>
        </p:txBody>
      </p:sp>
    </p:spTree>
  </p:cSld>
  <p:clrMapOvr>
    <a:masterClrMapping/>
  </p:clrMapOvr>
  <p:transition spd="slow">
    <p:circl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n-US">
                <a:latin typeface="Calibri" charset="0"/>
              </a:rPr>
              <a:t>Documentation Skills</a:t>
            </a:r>
          </a:p>
        </p:txBody>
      </p:sp>
      <p:sp>
        <p:nvSpPr>
          <p:cNvPr id="51203"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Create documentation with the idea that others will be reading it.</a:t>
            </a:r>
          </a:p>
          <a:p>
            <a:pPr lvl="1">
              <a:buFont typeface="Arial" charset="0"/>
              <a:buChar char="•"/>
            </a:pPr>
            <a:r>
              <a:rPr lang="en-US" altLang="en-US" sz="2200" b="0">
                <a:latin typeface="Calibri" charset="0"/>
              </a:rPr>
              <a:t>This will help with supervision and legal issues</a:t>
            </a:r>
          </a:p>
          <a:p>
            <a:pPr>
              <a:buFontTx/>
              <a:buChar char="•"/>
            </a:pPr>
            <a:r>
              <a:rPr lang="en-US" altLang="en-US" sz="2200">
                <a:latin typeface="Calibri" charset="0"/>
              </a:rPr>
              <a:t>Be objective in your assessments</a:t>
            </a:r>
          </a:p>
          <a:p>
            <a:pPr lvl="1">
              <a:buFont typeface="Arial" charset="0"/>
              <a:buChar char="•"/>
            </a:pPr>
            <a:r>
              <a:rPr lang="en-US" altLang="en-US" sz="2200" b="0">
                <a:latin typeface="Calibri" charset="0"/>
              </a:rPr>
              <a:t>Use facts rather than conjecture</a:t>
            </a:r>
          </a:p>
          <a:p>
            <a:pPr>
              <a:buFontTx/>
              <a:buChar char="•"/>
            </a:pPr>
            <a:r>
              <a:rPr lang="en-US" altLang="en-US" sz="2200">
                <a:latin typeface="Calibri" charset="0"/>
              </a:rPr>
              <a:t>Use commonly recognized and understood behavioral terms.</a:t>
            </a:r>
          </a:p>
          <a:p>
            <a:pPr lvl="1">
              <a:buFont typeface="Arial" charset="0"/>
              <a:buChar char="•"/>
            </a:pPr>
            <a:r>
              <a:rPr lang="en-US" altLang="en-US" sz="2200" b="0">
                <a:latin typeface="Calibri" charset="0"/>
              </a:rPr>
              <a:t>This will paint a more accurate picture of the situation</a:t>
            </a:r>
          </a:p>
          <a:p>
            <a:pPr>
              <a:buFontTx/>
              <a:buChar char="•"/>
            </a:pPr>
            <a:r>
              <a:rPr lang="en-US" altLang="en-US" sz="2200">
                <a:latin typeface="Calibri" charset="0"/>
              </a:rPr>
              <a:t>Do not use slang or jargon</a:t>
            </a:r>
          </a:p>
          <a:p>
            <a:pPr lvl="1">
              <a:buFont typeface="Arial" charset="0"/>
              <a:buChar char="•"/>
            </a:pPr>
            <a:r>
              <a:rPr lang="en-US" altLang="en-US" sz="2200" b="0">
                <a:latin typeface="Calibri" charset="0"/>
              </a:rPr>
              <a:t>Avoid acronyms and private jokes.</a:t>
            </a:r>
          </a:p>
          <a:p>
            <a:pPr>
              <a:buFontTx/>
              <a:buChar char="•"/>
            </a:pPr>
            <a:endParaRPr lang="en-US" altLang="en-US" sz="2200"/>
          </a:p>
          <a:p>
            <a:pPr>
              <a:buFontTx/>
              <a:buChar char="•"/>
            </a:pPr>
            <a:endParaRPr lang="en-US" altLang="en-US" sz="2200"/>
          </a:p>
          <a:p>
            <a:pPr>
              <a:buFontTx/>
              <a:buChar char="•"/>
            </a:pPr>
            <a:endParaRPr lang="en-US" altLang="en-US" sz="2200"/>
          </a:p>
          <a:p>
            <a:pPr lvl="1">
              <a:buFont typeface="Arial" charset="0"/>
              <a:buChar char="•"/>
            </a:pPr>
            <a:endParaRPr lang="en-US" altLang="en-US" sz="1800"/>
          </a:p>
        </p:txBody>
      </p:sp>
    </p:spTree>
  </p:cSld>
  <p:clrMapOvr>
    <a:masterClrMapping/>
  </p:clrMapOvr>
  <p:transition spd="slow">
    <p:circl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Successful Service Coordination</a:t>
            </a:r>
          </a:p>
        </p:txBody>
      </p:sp>
      <p:sp>
        <p:nvSpPr>
          <p:cNvPr id="6147" name="Rectangle 3"/>
          <p:cNvSpPr>
            <a:spLocks noGrp="1" noChangeArrowheads="1"/>
          </p:cNvSpPr>
          <p:nvPr>
            <p:ph idx="1"/>
          </p:nvPr>
        </p:nvSpPr>
        <p:spPr>
          <a:xfrm>
            <a:off x="914400" y="1600200"/>
            <a:ext cx="7315200" cy="4267200"/>
          </a:xfrm>
        </p:spPr>
        <p:txBody>
          <a:bodyPr/>
          <a:lstStyle/>
          <a:p>
            <a:pPr>
              <a:buFontTx/>
              <a:buChar char="•"/>
            </a:pPr>
            <a:r>
              <a:rPr lang="en-US" altLang="en-US" sz="2200">
                <a:latin typeface="Calibri" charset="0"/>
                <a:ea typeface="Calibri" charset="0"/>
                <a:cs typeface="Calibri" charset="0"/>
              </a:rPr>
              <a:t>Collaboration and cooperation with the client and referrals.</a:t>
            </a:r>
          </a:p>
          <a:p>
            <a:pPr>
              <a:buFontTx/>
              <a:buChar char="•"/>
            </a:pPr>
            <a:r>
              <a:rPr lang="en-US" altLang="en-US" sz="2200">
                <a:latin typeface="Calibri" charset="0"/>
                <a:ea typeface="Calibri" charset="0"/>
                <a:cs typeface="Calibri" charset="0"/>
              </a:rPr>
              <a:t>Ongoing updating and reevaluation of the service plan.</a:t>
            </a:r>
          </a:p>
          <a:p>
            <a:pPr>
              <a:buFontTx/>
              <a:buChar char="•"/>
            </a:pPr>
            <a:r>
              <a:rPr lang="en-US" altLang="en-US" sz="2200">
                <a:latin typeface="Calibri" charset="0"/>
                <a:ea typeface="Calibri" charset="0"/>
                <a:cs typeface="Calibri" charset="0"/>
              </a:rPr>
              <a:t>Involvement of family members, significant others and close friends.</a:t>
            </a:r>
          </a:p>
          <a:p>
            <a:pPr>
              <a:buFontTx/>
              <a:buChar char="•"/>
            </a:pPr>
            <a:r>
              <a:rPr lang="en-US" altLang="en-US" sz="2200">
                <a:latin typeface="Calibri" charset="0"/>
                <a:ea typeface="Calibri" charset="0"/>
                <a:cs typeface="Calibri" charset="0"/>
              </a:rPr>
              <a:t>Accuracy of documentation and screening information.</a:t>
            </a:r>
          </a:p>
          <a:p>
            <a:pPr>
              <a:buFontTx/>
              <a:buChar char="•"/>
            </a:pPr>
            <a:r>
              <a:rPr lang="en-US" altLang="en-US" sz="2200">
                <a:latin typeface="Calibri" charset="0"/>
                <a:ea typeface="Calibri" charset="0"/>
                <a:cs typeface="Calibri" charset="0"/>
              </a:rPr>
              <a:t>Correctly identify gaps in treatment and service plan.</a:t>
            </a:r>
          </a:p>
          <a:p>
            <a:pPr eaLnBrk="1" hangingPunct="1">
              <a:buFontTx/>
              <a:buChar char="•"/>
            </a:pPr>
            <a:endParaRPr lang="en-US" altLang="en-US" sz="2200">
              <a:latin typeface="Calibri" charset="0"/>
              <a:ea typeface="Calibri" charset="0"/>
              <a:cs typeface="Calibri" charset="0"/>
            </a:endParaRPr>
          </a:p>
        </p:txBody>
      </p:sp>
    </p:spTree>
  </p:cSld>
  <p:clrMapOvr>
    <a:masterClrMapping/>
  </p:clrMapOvr>
  <p:transition spd="slow">
    <p:circl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tLang="en-US">
                <a:latin typeface="Calibri" charset="0"/>
              </a:rPr>
              <a:t>Documentation Skills</a:t>
            </a:r>
          </a:p>
        </p:txBody>
      </p:sp>
      <p:sp>
        <p:nvSpPr>
          <p:cNvPr id="52227"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Simplicity is a key</a:t>
            </a:r>
          </a:p>
          <a:p>
            <a:pPr lvl="1">
              <a:buFont typeface="Arial" charset="0"/>
              <a:buChar char="•"/>
            </a:pPr>
            <a:r>
              <a:rPr lang="en-US" altLang="en-US" sz="2200" b="0">
                <a:latin typeface="Calibri" charset="0"/>
              </a:rPr>
              <a:t>Use everyday terminology rather than complicated and technical terms. Saves time and avoids misunderstandings.</a:t>
            </a:r>
          </a:p>
          <a:p>
            <a:pPr>
              <a:buFontTx/>
              <a:buChar char="•"/>
            </a:pPr>
            <a:r>
              <a:rPr lang="en-US" altLang="en-US" sz="2200">
                <a:latin typeface="Calibri" charset="0"/>
              </a:rPr>
              <a:t>Do not over-embellish</a:t>
            </a:r>
          </a:p>
          <a:p>
            <a:pPr lvl="1">
              <a:buFont typeface="Arial" charset="0"/>
              <a:buChar char="•"/>
            </a:pPr>
            <a:r>
              <a:rPr lang="en-US" altLang="en-US" sz="2200" b="0">
                <a:latin typeface="Calibri" charset="0"/>
              </a:rPr>
              <a:t>Summaries can be just as powerful and less time consuming than spelling out every detail.</a:t>
            </a:r>
          </a:p>
          <a:p>
            <a:pPr>
              <a:buFontTx/>
              <a:buChar char="•"/>
            </a:pPr>
            <a:r>
              <a:rPr lang="en-US" altLang="en-US" sz="2200">
                <a:latin typeface="Calibri" charset="0"/>
              </a:rPr>
              <a:t>Use positive language.</a:t>
            </a:r>
          </a:p>
          <a:p>
            <a:pPr lvl="1">
              <a:buFont typeface="Arial" charset="0"/>
              <a:buChar char="•"/>
            </a:pPr>
            <a:r>
              <a:rPr lang="en-US" altLang="en-US" sz="2200" b="0">
                <a:latin typeface="Calibri" charset="0"/>
              </a:rPr>
              <a:t>Do not risk the perception that you feel negatively toward the client.</a:t>
            </a:r>
          </a:p>
        </p:txBody>
      </p:sp>
    </p:spTree>
  </p:cSld>
  <p:clrMapOvr>
    <a:masterClrMapping/>
  </p:clrMapOvr>
  <p:transition spd="slow">
    <p:circl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altLang="en-US">
                <a:latin typeface="Calibri" charset="0"/>
              </a:rPr>
              <a:t>Additional Items To Note</a:t>
            </a:r>
          </a:p>
        </p:txBody>
      </p:sp>
      <p:sp>
        <p:nvSpPr>
          <p:cNvPr id="53251"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Do not use other client names in your documentation. This may violate privacy laws</a:t>
            </a:r>
          </a:p>
          <a:p>
            <a:pPr>
              <a:buFontTx/>
              <a:buChar char="•"/>
            </a:pPr>
            <a:r>
              <a:rPr lang="en-US" altLang="en-US" sz="2200">
                <a:latin typeface="Calibri" charset="0"/>
              </a:rPr>
              <a:t>Never use white out. Put a line through the error. Then write the word “error” and initial and date the error. </a:t>
            </a:r>
          </a:p>
          <a:p>
            <a:pPr>
              <a:buFontTx/>
              <a:buChar char="•"/>
            </a:pPr>
            <a:r>
              <a:rPr lang="en-US" altLang="en-US" sz="2200">
                <a:latin typeface="Calibri" charset="0"/>
              </a:rPr>
              <a:t>Late entries into the file should be notes as such.</a:t>
            </a:r>
          </a:p>
        </p:txBody>
      </p:sp>
    </p:spTree>
  </p:cSld>
  <p:clrMapOvr>
    <a:masterClrMapping/>
  </p:clrMapOvr>
  <p:transition spd="slow">
    <p:circl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57200" y="2362200"/>
            <a:ext cx="8229600" cy="1143000"/>
          </a:xfrm>
        </p:spPr>
        <p:txBody>
          <a:bodyPr/>
          <a:lstStyle/>
          <a:p>
            <a:r>
              <a:rPr lang="en-US" altLang="en-US" sz="4800">
                <a:latin typeface="Calibri" charset="0"/>
              </a:rPr>
              <a:t>DRUG ABUSE PREVENTION</a:t>
            </a:r>
          </a:p>
        </p:txBody>
      </p:sp>
    </p:spTree>
  </p:cSld>
  <p:clrMapOvr>
    <a:masterClrMapping/>
  </p:clrMapOvr>
  <p:transition spd="slow">
    <p:circl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altLang="en-US">
                <a:latin typeface="Calibri" charset="0"/>
              </a:rPr>
              <a:t>Prevention</a:t>
            </a:r>
          </a:p>
        </p:txBody>
      </p:sp>
      <p:sp>
        <p:nvSpPr>
          <p:cNvPr id="3" name="Content Placeholder 2"/>
          <p:cNvSpPr>
            <a:spLocks noGrp="1"/>
          </p:cNvSpPr>
          <p:nvPr>
            <p:ph idx="1"/>
          </p:nvPr>
        </p:nvSpPr>
        <p:spPr>
          <a:xfrm>
            <a:off x="914400" y="1371600"/>
            <a:ext cx="7315200" cy="4495800"/>
          </a:xfrm>
        </p:spPr>
        <p:txBody>
          <a:bodyPr>
            <a:noAutofit/>
          </a:bodyPr>
          <a:lstStyle/>
          <a:p>
            <a:pPr>
              <a:defRPr/>
            </a:pPr>
            <a:r>
              <a:rPr lang="en-US" sz="2200" dirty="0" smtClean="0">
                <a:latin typeface="Calibri" pitchFamily="34" charset="0"/>
              </a:rPr>
              <a:t>Prevention is a </a:t>
            </a:r>
            <a:r>
              <a:rPr lang="en-US" sz="2200" i="1" dirty="0" smtClean="0">
                <a:latin typeface="Calibri" pitchFamily="34" charset="0"/>
              </a:rPr>
              <a:t>proactive process that focuses on capacity-building for individuals, families, institutions, and organizations— including specifically identified high-risk individuals and/or groups within the population </a:t>
            </a:r>
            <a:r>
              <a:rPr lang="en-US" sz="2200" dirty="0" smtClean="0">
                <a:latin typeface="Calibri" pitchFamily="34" charset="0"/>
              </a:rPr>
              <a:t>(CSAP, 1998). </a:t>
            </a:r>
          </a:p>
          <a:p>
            <a:pPr lvl="1">
              <a:defRPr/>
            </a:pPr>
            <a:r>
              <a:rPr lang="en-US" sz="2200" b="0" dirty="0" smtClean="0">
                <a:latin typeface="Calibri" pitchFamily="34" charset="0"/>
              </a:rPr>
              <a:t>Alcohol should be used only by those of age and when risks are minimal</a:t>
            </a:r>
          </a:p>
          <a:p>
            <a:pPr lvl="1">
              <a:defRPr/>
            </a:pPr>
            <a:r>
              <a:rPr lang="en-US" sz="2200" b="0" dirty="0" smtClean="0">
                <a:latin typeface="Calibri" pitchFamily="34" charset="0"/>
              </a:rPr>
              <a:t>Rx drugs should only be used for their intended purpose</a:t>
            </a:r>
          </a:p>
          <a:p>
            <a:pPr lvl="1">
              <a:defRPr/>
            </a:pPr>
            <a:r>
              <a:rPr lang="en-US" sz="2200" b="0" dirty="0" smtClean="0">
                <a:latin typeface="Calibri" pitchFamily="34" charset="0"/>
              </a:rPr>
              <a:t>Other substances used only for intended purposes</a:t>
            </a:r>
          </a:p>
          <a:p>
            <a:pPr lvl="1">
              <a:defRPr/>
            </a:pPr>
            <a:r>
              <a:rPr lang="en-US" sz="2200" b="0" dirty="0" smtClean="0">
                <a:latin typeface="Calibri" pitchFamily="34" charset="0"/>
              </a:rPr>
              <a:t>Illegal drugs and tobacco should never be used</a:t>
            </a:r>
          </a:p>
          <a:p>
            <a:pPr lvl="1">
              <a:defRPr/>
            </a:pPr>
            <a:endParaRPr lang="en-US" sz="2200" dirty="0" smtClean="0"/>
          </a:p>
          <a:p>
            <a:pPr marL="400050" lvl="1" indent="0">
              <a:defRPr/>
            </a:pPr>
            <a:endParaRPr lang="en-US" sz="2200" dirty="0" smtClean="0"/>
          </a:p>
          <a:p>
            <a:pPr marL="0" indent="0">
              <a:defRPr/>
            </a:pPr>
            <a:endParaRPr lang="en-US" sz="2000" dirty="0"/>
          </a:p>
        </p:txBody>
      </p:sp>
    </p:spTree>
  </p:cSld>
  <p:clrMapOvr>
    <a:masterClrMapping/>
  </p:clrMapOvr>
  <p:transition spd="slow">
    <p:circl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altLang="en-US">
                <a:latin typeface="Calibri" charset="0"/>
              </a:rPr>
              <a:t>CSAP Prevention Strategies</a:t>
            </a:r>
          </a:p>
        </p:txBody>
      </p:sp>
      <p:sp>
        <p:nvSpPr>
          <p:cNvPr id="56323"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Information Dissemination</a:t>
            </a:r>
          </a:p>
          <a:p>
            <a:pPr>
              <a:buFontTx/>
              <a:buChar char="•"/>
            </a:pPr>
            <a:r>
              <a:rPr lang="en-US" altLang="en-US" sz="2200">
                <a:latin typeface="Calibri" charset="0"/>
              </a:rPr>
              <a:t>Prevention Education</a:t>
            </a:r>
          </a:p>
          <a:p>
            <a:pPr>
              <a:buFontTx/>
              <a:buChar char="•"/>
            </a:pPr>
            <a:r>
              <a:rPr lang="en-US" altLang="en-US" sz="2200">
                <a:latin typeface="Calibri" charset="0"/>
              </a:rPr>
              <a:t>Alternatives</a:t>
            </a:r>
          </a:p>
          <a:p>
            <a:pPr>
              <a:buFontTx/>
              <a:buChar char="•"/>
            </a:pPr>
            <a:r>
              <a:rPr lang="en-US" altLang="en-US" sz="2200">
                <a:latin typeface="Calibri" charset="0"/>
              </a:rPr>
              <a:t>Problem Identification and Referral</a:t>
            </a:r>
          </a:p>
          <a:p>
            <a:pPr>
              <a:buFontTx/>
              <a:buChar char="•"/>
            </a:pPr>
            <a:r>
              <a:rPr lang="en-US" altLang="en-US" sz="2200">
                <a:latin typeface="Calibri" charset="0"/>
              </a:rPr>
              <a:t>Community-Based Process</a:t>
            </a:r>
          </a:p>
          <a:p>
            <a:pPr>
              <a:buFontTx/>
              <a:buChar char="•"/>
            </a:pPr>
            <a:r>
              <a:rPr lang="en-US" altLang="en-US" sz="2200">
                <a:latin typeface="Calibri" charset="0"/>
              </a:rPr>
              <a:t>Environmental Approaches</a:t>
            </a:r>
          </a:p>
          <a:p>
            <a:pPr>
              <a:buFontTx/>
              <a:buChar char="•"/>
            </a:pPr>
            <a:endParaRPr lang="en-US" altLang="en-US" sz="2200">
              <a:latin typeface="Calibri" charset="0"/>
            </a:endParaRPr>
          </a:p>
          <a:p>
            <a:pPr>
              <a:buFontTx/>
              <a:buNone/>
            </a:pPr>
            <a:r>
              <a:rPr lang="en-US" altLang="en-US" sz="2200">
                <a:latin typeface="Calibri" charset="0"/>
              </a:rPr>
              <a:t>Can be implemented by community coalitions </a:t>
            </a:r>
          </a:p>
        </p:txBody>
      </p:sp>
    </p:spTree>
  </p:cSld>
  <p:clrMapOvr>
    <a:masterClrMapping/>
  </p:clrMapOvr>
  <p:transition spd="slow">
    <p:circl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altLang="en-US">
                <a:latin typeface="Calibri" charset="0"/>
              </a:rPr>
              <a:t>Prevention Goals</a:t>
            </a:r>
          </a:p>
        </p:txBody>
      </p:sp>
      <p:sp>
        <p:nvSpPr>
          <p:cNvPr id="58371" name="Content Placeholder 2"/>
          <p:cNvSpPr>
            <a:spLocks noGrp="1"/>
          </p:cNvSpPr>
          <p:nvPr>
            <p:ph idx="1"/>
          </p:nvPr>
        </p:nvSpPr>
        <p:spPr>
          <a:xfrm>
            <a:off x="914400" y="1371600"/>
            <a:ext cx="7315200" cy="4495800"/>
          </a:xfrm>
        </p:spPr>
        <p:txBody>
          <a:bodyPr/>
          <a:lstStyle/>
          <a:p>
            <a:pPr>
              <a:buFontTx/>
              <a:buChar char="•"/>
              <a:defRPr/>
            </a:pPr>
            <a:r>
              <a:rPr lang="en-US" sz="2200" dirty="0" smtClean="0">
                <a:latin typeface="Calibri" pitchFamily="34" charset="0"/>
              </a:rPr>
              <a:t>Help  the person avoid bad or undesirable behavior</a:t>
            </a:r>
          </a:p>
          <a:p>
            <a:pPr>
              <a:buFontTx/>
              <a:buChar char="•"/>
              <a:defRPr/>
            </a:pPr>
            <a:r>
              <a:rPr lang="en-US" sz="2200" dirty="0" smtClean="0">
                <a:latin typeface="Calibri" pitchFamily="34" charset="0"/>
              </a:rPr>
              <a:t>Help the person maintain positive behaviors</a:t>
            </a:r>
          </a:p>
          <a:p>
            <a:pPr>
              <a:buFontTx/>
              <a:buChar char="•"/>
              <a:defRPr/>
            </a:pPr>
            <a:r>
              <a:rPr lang="en-US" sz="2200" dirty="0" smtClean="0">
                <a:latin typeface="Calibri" pitchFamily="34" charset="0"/>
              </a:rPr>
              <a:t>Help the person adopt a positive behavior</a:t>
            </a:r>
          </a:p>
          <a:p>
            <a:pPr>
              <a:buFontTx/>
              <a:buChar char="•"/>
              <a:defRPr/>
            </a:pPr>
            <a:endParaRPr lang="en-US" sz="2200" dirty="0" smtClean="0">
              <a:latin typeface="Calibri" pitchFamily="34" charset="0"/>
            </a:endParaRPr>
          </a:p>
          <a:p>
            <a:pPr marL="0" indent="0">
              <a:buFont typeface="Arial" pitchFamily="34" charset="0"/>
              <a:buNone/>
              <a:defRPr/>
            </a:pPr>
            <a:r>
              <a:rPr lang="en-US" sz="2200" dirty="0" smtClean="0">
                <a:latin typeface="Calibri" pitchFamily="34" charset="0"/>
              </a:rPr>
              <a:t>Working toward these goals helps the person develop resistance toward negative feelings and actions. It also helps them continue a positive tend.</a:t>
            </a:r>
          </a:p>
        </p:txBody>
      </p:sp>
    </p:spTree>
  </p:cSld>
  <p:clrMapOvr>
    <a:masterClrMapping/>
  </p:clrMapOvr>
  <p:transition spd="slow">
    <p:circl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altLang="en-US">
                <a:latin typeface="Calibri" charset="0"/>
              </a:rPr>
              <a:t>Developmental Assets Model</a:t>
            </a:r>
          </a:p>
        </p:txBody>
      </p:sp>
      <p:sp>
        <p:nvSpPr>
          <p:cNvPr id="58371"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Developed by the Search Institute</a:t>
            </a:r>
          </a:p>
          <a:p>
            <a:pPr>
              <a:buFontTx/>
              <a:buChar char="•"/>
            </a:pPr>
            <a:r>
              <a:rPr lang="en-US" altLang="en-US" sz="2200">
                <a:latin typeface="Calibri" charset="0"/>
              </a:rPr>
              <a:t>A list of 40 positive internal and external trains that a person may have at any one of three developmental stages – early childhood, middle childhood and adolescence.</a:t>
            </a:r>
          </a:p>
          <a:p>
            <a:pPr>
              <a:buFontTx/>
              <a:buChar char="•"/>
            </a:pPr>
            <a:r>
              <a:rPr lang="en-US" altLang="en-US" sz="2200">
                <a:latin typeface="Calibri" charset="0"/>
              </a:rPr>
              <a:t>Identifies 5 detrimental behaviors</a:t>
            </a:r>
          </a:p>
          <a:p>
            <a:pPr lvl="1">
              <a:buFont typeface="Arial" charset="0"/>
              <a:buChar char="•"/>
            </a:pPr>
            <a:r>
              <a:rPr lang="en-US" altLang="en-US" sz="2200" b="0">
                <a:latin typeface="Calibri" charset="0"/>
              </a:rPr>
              <a:t>Alcohol and drug use</a:t>
            </a:r>
          </a:p>
          <a:p>
            <a:pPr lvl="1">
              <a:buFont typeface="Arial" charset="0"/>
              <a:buChar char="•"/>
            </a:pPr>
            <a:r>
              <a:rPr lang="en-US" altLang="en-US" sz="2200" b="0">
                <a:latin typeface="Calibri" charset="0"/>
              </a:rPr>
              <a:t>Violence</a:t>
            </a:r>
          </a:p>
          <a:p>
            <a:pPr lvl="1">
              <a:buFont typeface="Arial" charset="0"/>
              <a:buChar char="•"/>
            </a:pPr>
            <a:r>
              <a:rPr lang="en-US" altLang="en-US" sz="2200" b="0">
                <a:latin typeface="Calibri" charset="0"/>
              </a:rPr>
              <a:t>Dropping out of school</a:t>
            </a:r>
          </a:p>
          <a:p>
            <a:pPr lvl="1">
              <a:buFont typeface="Arial" charset="0"/>
              <a:buChar char="•"/>
            </a:pPr>
            <a:r>
              <a:rPr lang="en-US" altLang="en-US" sz="2200" b="0">
                <a:latin typeface="Calibri" charset="0"/>
              </a:rPr>
              <a:t>Teen pregnancy</a:t>
            </a:r>
          </a:p>
          <a:p>
            <a:pPr lvl="1">
              <a:buFont typeface="Arial" charset="0"/>
              <a:buChar char="•"/>
            </a:pPr>
            <a:r>
              <a:rPr lang="en-US" altLang="en-US" sz="2200" b="0">
                <a:latin typeface="Calibri" charset="0"/>
              </a:rPr>
              <a:t>Delinquency</a:t>
            </a:r>
          </a:p>
          <a:p>
            <a:pPr>
              <a:buFontTx/>
              <a:buChar char="•"/>
            </a:pPr>
            <a:r>
              <a:rPr lang="en-US" altLang="en-US" sz="2200">
                <a:latin typeface="Calibri" charset="0"/>
              </a:rPr>
              <a:t>If  3-18 year old show these positive traits they will avoid the detrimental behaviors.</a:t>
            </a:r>
          </a:p>
        </p:txBody>
      </p:sp>
    </p:spTree>
  </p:cSld>
  <p:clrMapOvr>
    <a:masterClrMapping/>
  </p:clrMapOvr>
  <p:transition spd="slow">
    <p:circl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altLang="en-US">
                <a:latin typeface="Calibri" charset="0"/>
              </a:rPr>
              <a:t>Developmental Assets Model</a:t>
            </a:r>
          </a:p>
        </p:txBody>
      </p:sp>
      <p:sp>
        <p:nvSpPr>
          <p:cNvPr id="59395" name="Content Placeholder 2"/>
          <p:cNvSpPr>
            <a:spLocks noGrp="1"/>
          </p:cNvSpPr>
          <p:nvPr>
            <p:ph idx="1"/>
          </p:nvPr>
        </p:nvSpPr>
        <p:spPr>
          <a:xfrm>
            <a:off x="914400" y="1371600"/>
            <a:ext cx="7315200" cy="4495800"/>
          </a:xfrm>
        </p:spPr>
        <p:txBody>
          <a:bodyPr/>
          <a:lstStyle/>
          <a:p>
            <a:pPr>
              <a:buFontTx/>
              <a:buNone/>
            </a:pPr>
            <a:r>
              <a:rPr lang="en-US" altLang="en-US" sz="2200">
                <a:latin typeface="Calibri" charset="0"/>
              </a:rPr>
              <a:t>External Developmental Asset categories:</a:t>
            </a:r>
          </a:p>
          <a:p>
            <a:pPr>
              <a:buFontTx/>
              <a:buChar char="•"/>
            </a:pPr>
            <a:r>
              <a:rPr lang="en-US" altLang="en-US" sz="2200">
                <a:latin typeface="Calibri" charset="0"/>
              </a:rPr>
              <a:t>Support</a:t>
            </a:r>
          </a:p>
          <a:p>
            <a:pPr>
              <a:buFontTx/>
              <a:buChar char="•"/>
            </a:pPr>
            <a:r>
              <a:rPr lang="en-US" altLang="en-US" sz="2200">
                <a:latin typeface="Calibri" charset="0"/>
              </a:rPr>
              <a:t>Empowerment</a:t>
            </a:r>
          </a:p>
          <a:p>
            <a:pPr>
              <a:buFontTx/>
              <a:buChar char="•"/>
            </a:pPr>
            <a:r>
              <a:rPr lang="en-US" altLang="en-US" sz="2200">
                <a:latin typeface="Calibri" charset="0"/>
              </a:rPr>
              <a:t>Boundaries and Expectations</a:t>
            </a:r>
          </a:p>
          <a:p>
            <a:pPr>
              <a:buFontTx/>
              <a:buChar char="•"/>
            </a:pPr>
            <a:r>
              <a:rPr lang="en-US" altLang="en-US" sz="2200">
                <a:latin typeface="Calibri" charset="0"/>
              </a:rPr>
              <a:t>Constructive Use of Time</a:t>
            </a:r>
          </a:p>
          <a:p>
            <a:pPr>
              <a:buFontTx/>
              <a:buNone/>
            </a:pPr>
            <a:endParaRPr lang="en-US" altLang="en-US" sz="2200">
              <a:latin typeface="Calibri" charset="0"/>
            </a:endParaRPr>
          </a:p>
          <a:p>
            <a:pPr>
              <a:buFontTx/>
              <a:buNone/>
            </a:pPr>
            <a:r>
              <a:rPr lang="en-US" altLang="en-US" sz="2200">
                <a:latin typeface="Calibri" charset="0"/>
              </a:rPr>
              <a:t>Internal Developmental Asset categories:</a:t>
            </a:r>
          </a:p>
          <a:p>
            <a:pPr>
              <a:buFontTx/>
              <a:buChar char="•"/>
            </a:pPr>
            <a:r>
              <a:rPr lang="en-US" altLang="en-US" sz="2200">
                <a:latin typeface="Calibri" charset="0"/>
              </a:rPr>
              <a:t>Commitment to Learning</a:t>
            </a:r>
          </a:p>
          <a:p>
            <a:pPr>
              <a:buFontTx/>
              <a:buChar char="•"/>
            </a:pPr>
            <a:r>
              <a:rPr lang="en-US" altLang="en-US" sz="2200">
                <a:latin typeface="Calibri" charset="0"/>
              </a:rPr>
              <a:t>Positive Values</a:t>
            </a:r>
          </a:p>
          <a:p>
            <a:pPr>
              <a:buFontTx/>
              <a:buChar char="•"/>
            </a:pPr>
            <a:r>
              <a:rPr lang="en-US" altLang="en-US" sz="2200">
                <a:latin typeface="Calibri" charset="0"/>
              </a:rPr>
              <a:t>Social Competencies</a:t>
            </a:r>
          </a:p>
          <a:p>
            <a:pPr>
              <a:buFontTx/>
              <a:buChar char="•"/>
            </a:pPr>
            <a:r>
              <a:rPr lang="en-US" altLang="en-US" sz="2200">
                <a:latin typeface="Calibri" charset="0"/>
              </a:rPr>
              <a:t>Positive Identity</a:t>
            </a:r>
          </a:p>
        </p:txBody>
      </p:sp>
    </p:spTree>
  </p:cSld>
  <p:clrMapOvr>
    <a:masterClrMapping/>
  </p:clrMapOvr>
  <p:transition spd="slow">
    <p:circl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381000"/>
            <a:ext cx="8229600" cy="1143000"/>
          </a:xfrm>
        </p:spPr>
        <p:txBody>
          <a:bodyPr/>
          <a:lstStyle/>
          <a:p>
            <a:r>
              <a:rPr lang="en-US" altLang="en-US">
                <a:latin typeface="Calibri" charset="0"/>
              </a:rPr>
              <a:t>Strategic Prevention Framework</a:t>
            </a:r>
          </a:p>
        </p:txBody>
      </p:sp>
      <p:sp>
        <p:nvSpPr>
          <p:cNvPr id="3" name="Content Placeholder 2"/>
          <p:cNvSpPr>
            <a:spLocks noGrp="1"/>
          </p:cNvSpPr>
          <p:nvPr>
            <p:ph idx="1"/>
          </p:nvPr>
        </p:nvSpPr>
        <p:spPr>
          <a:xfrm>
            <a:off x="914400" y="1371600"/>
            <a:ext cx="7315200" cy="4495800"/>
          </a:xfrm>
        </p:spPr>
        <p:txBody>
          <a:bodyPr>
            <a:noAutofit/>
          </a:bodyPr>
          <a:lstStyle/>
          <a:p>
            <a:pPr>
              <a:defRPr/>
            </a:pPr>
            <a:r>
              <a:rPr lang="en-US" sz="2200" dirty="0" smtClean="0">
                <a:latin typeface="Calibri" pitchFamily="34" charset="0"/>
              </a:rPr>
              <a:t>CSAP/SAMHSA developed this to allow states and communities to create a foundation for prevention:</a:t>
            </a:r>
          </a:p>
          <a:p>
            <a:pPr lvl="1">
              <a:defRPr/>
            </a:pPr>
            <a:r>
              <a:rPr lang="en-US" sz="2200" b="0" dirty="0" smtClean="0">
                <a:latin typeface="Calibri" pitchFamily="34" charset="0"/>
              </a:rPr>
              <a:t>Assessment</a:t>
            </a:r>
          </a:p>
          <a:p>
            <a:pPr lvl="1">
              <a:defRPr/>
            </a:pPr>
            <a:r>
              <a:rPr lang="en-US" sz="2200" b="0" dirty="0" smtClean="0">
                <a:latin typeface="Calibri" pitchFamily="34" charset="0"/>
              </a:rPr>
              <a:t>Build Capacity</a:t>
            </a:r>
          </a:p>
          <a:p>
            <a:pPr lvl="1">
              <a:defRPr/>
            </a:pPr>
            <a:r>
              <a:rPr lang="en-US" sz="2200" b="0" dirty="0" smtClean="0">
                <a:latin typeface="Calibri" pitchFamily="34" charset="0"/>
              </a:rPr>
              <a:t>Planning</a:t>
            </a:r>
          </a:p>
          <a:p>
            <a:pPr lvl="1">
              <a:defRPr/>
            </a:pPr>
            <a:r>
              <a:rPr lang="en-US" sz="2200" b="0" dirty="0" smtClean="0">
                <a:latin typeface="Calibri" pitchFamily="34" charset="0"/>
              </a:rPr>
              <a:t>Implementation</a:t>
            </a:r>
          </a:p>
          <a:p>
            <a:pPr lvl="1">
              <a:defRPr/>
            </a:pPr>
            <a:r>
              <a:rPr lang="en-US" sz="2200" b="0" dirty="0" smtClean="0">
                <a:latin typeface="Calibri" pitchFamily="34" charset="0"/>
              </a:rPr>
              <a:t>Evaluation</a:t>
            </a:r>
          </a:p>
          <a:p>
            <a:pPr>
              <a:buFont typeface="Arial" pitchFamily="34" charset="0"/>
              <a:buNone/>
              <a:defRPr/>
            </a:pPr>
            <a:endParaRPr lang="en-US" sz="2200" dirty="0" smtClean="0">
              <a:latin typeface="Calibri" pitchFamily="34" charset="0"/>
            </a:endParaRPr>
          </a:p>
          <a:p>
            <a:pPr>
              <a:buFont typeface="Arial" pitchFamily="34" charset="0"/>
              <a:buNone/>
              <a:defRPr/>
            </a:pPr>
            <a:r>
              <a:rPr lang="en-US" sz="2200" dirty="0" smtClean="0">
                <a:latin typeface="Calibri" pitchFamily="34" charset="0"/>
              </a:rPr>
              <a:t>Visit : </a:t>
            </a:r>
            <a:r>
              <a:rPr lang="en-US" sz="2200" dirty="0" smtClean="0">
                <a:latin typeface="Calibri" pitchFamily="34" charset="0"/>
                <a:hlinkClick r:id="rId2"/>
              </a:rPr>
              <a:t>http://captus.samhsa.gov/prevention-practice/strategic-prevention-framework</a:t>
            </a:r>
            <a:r>
              <a:rPr lang="en-US" sz="2200" dirty="0" smtClean="0">
                <a:latin typeface="Calibri" pitchFamily="34" charset="0"/>
              </a:rPr>
              <a:t> for more information</a:t>
            </a:r>
          </a:p>
          <a:p>
            <a:pPr marL="0" indent="0">
              <a:buFont typeface="Arial" pitchFamily="34" charset="0"/>
              <a:buNone/>
              <a:defRPr/>
            </a:pPr>
            <a:endParaRPr lang="en-US" sz="2000" dirty="0"/>
          </a:p>
        </p:txBody>
      </p:sp>
    </p:spTree>
  </p:cSld>
  <p:clrMapOvr>
    <a:masterClrMapping/>
  </p:clrMapOvr>
  <p:transition spd="slow">
    <p:circl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381000"/>
            <a:ext cx="8229600" cy="1143000"/>
          </a:xfrm>
        </p:spPr>
        <p:txBody>
          <a:bodyPr/>
          <a:lstStyle/>
          <a:p>
            <a:r>
              <a:rPr lang="en-US" altLang="en-US">
                <a:latin typeface="Calibri" charset="0"/>
              </a:rPr>
              <a:t>Strategic Prevention Framework Principles</a:t>
            </a:r>
          </a:p>
        </p:txBody>
      </p:sp>
      <p:sp>
        <p:nvSpPr>
          <p:cNvPr id="61443" name="Content Placeholder 2"/>
          <p:cNvSpPr>
            <a:spLocks noGrp="1"/>
          </p:cNvSpPr>
          <p:nvPr>
            <p:ph idx="1"/>
          </p:nvPr>
        </p:nvSpPr>
        <p:spPr>
          <a:xfrm>
            <a:off x="914400" y="1752600"/>
            <a:ext cx="7315200" cy="3962400"/>
          </a:xfrm>
        </p:spPr>
        <p:txBody>
          <a:bodyPr/>
          <a:lstStyle/>
          <a:p>
            <a:pPr>
              <a:buFontTx/>
              <a:buChar char="•"/>
            </a:pPr>
            <a:r>
              <a:rPr lang="en-US" altLang="en-US" sz="2200">
                <a:latin typeface="Calibri" charset="0"/>
              </a:rPr>
              <a:t>Prevention is a structures series of steps.</a:t>
            </a:r>
          </a:p>
          <a:p>
            <a:pPr>
              <a:buFontTx/>
              <a:buChar char="•"/>
            </a:pPr>
            <a:r>
              <a:rPr lang="en-US" altLang="en-US" sz="2200">
                <a:latin typeface="Calibri" charset="0"/>
              </a:rPr>
              <a:t>Prevention is the same across all diseases.</a:t>
            </a:r>
          </a:p>
          <a:p>
            <a:pPr>
              <a:buFontTx/>
              <a:buChar char="•"/>
            </a:pPr>
            <a:r>
              <a:rPr lang="en-US" altLang="en-US" sz="2200">
                <a:latin typeface="Calibri" charset="0"/>
              </a:rPr>
              <a:t>Many common risk factors exist for substance abuse and mental health issues.</a:t>
            </a:r>
          </a:p>
          <a:p>
            <a:pPr>
              <a:buFontTx/>
              <a:buChar char="•"/>
            </a:pPr>
            <a:r>
              <a:rPr lang="en-US" altLang="en-US" sz="2200">
                <a:latin typeface="Calibri" charset="0"/>
              </a:rPr>
              <a:t>Resilience is developed though evidence-based prevention strategy that includes the individual family and community.</a:t>
            </a:r>
          </a:p>
          <a:p>
            <a:pPr>
              <a:buFontTx/>
              <a:buChar char="•"/>
            </a:pPr>
            <a:r>
              <a:rPr lang="en-US" altLang="en-US" sz="2200">
                <a:latin typeface="Calibri" charset="0"/>
              </a:rPr>
              <a:t>Prevention should be administered systematically and not as individual people or communities (silos).</a:t>
            </a:r>
          </a:p>
          <a:p>
            <a:pPr>
              <a:buFontTx/>
              <a:buChar char="•"/>
            </a:pPr>
            <a:r>
              <a:rPr lang="en-US" altLang="en-US" sz="2200">
                <a:latin typeface="Calibri" charset="0"/>
              </a:rPr>
              <a:t>Data and assessment will help promote accountability.</a:t>
            </a:r>
            <a:endParaRPr lang="en-US" altLang="en-US" sz="2000">
              <a:latin typeface="Calibri" charset="0"/>
            </a:endParaRPr>
          </a:p>
        </p:txBody>
      </p:sp>
    </p:spTree>
  </p:cSld>
  <p:clrMapOvr>
    <a:masterClrMapping/>
  </p:clrMapOvr>
  <p:transition spd="slow">
    <p:circl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The Counselor’s Treatment Obligations</a:t>
            </a:r>
          </a:p>
        </p:txBody>
      </p:sp>
      <p:sp>
        <p:nvSpPr>
          <p:cNvPr id="7171" name="Rectangle 3"/>
          <p:cNvSpPr>
            <a:spLocks noGrp="1" noChangeArrowheads="1"/>
          </p:cNvSpPr>
          <p:nvPr>
            <p:ph idx="1"/>
          </p:nvPr>
        </p:nvSpPr>
        <p:spPr>
          <a:xfrm>
            <a:off x="914400" y="1600200"/>
            <a:ext cx="7315200" cy="4191000"/>
          </a:xfrm>
        </p:spPr>
        <p:txBody>
          <a:bodyPr/>
          <a:lstStyle/>
          <a:p>
            <a:pPr>
              <a:buFontTx/>
              <a:buChar char="•"/>
            </a:pPr>
            <a:r>
              <a:rPr lang="en-US" altLang="en-US" sz="2200">
                <a:latin typeface="Calibri" charset="0"/>
                <a:ea typeface="Calibri" charset="0"/>
                <a:cs typeface="Calibri" charset="0"/>
              </a:rPr>
              <a:t>Determine what to treat, defer and refer</a:t>
            </a:r>
          </a:p>
          <a:p>
            <a:pPr lvl="1">
              <a:buFont typeface="Courier New" charset="0"/>
              <a:buChar char="o"/>
            </a:pPr>
            <a:r>
              <a:rPr lang="en-US" altLang="en-US" sz="2200" b="0">
                <a:latin typeface="Calibri" charset="0"/>
                <a:ea typeface="Calibri" charset="0"/>
                <a:cs typeface="Calibri" charset="0"/>
              </a:rPr>
              <a:t>Treat – immediate issues such as spousal problems.</a:t>
            </a:r>
          </a:p>
          <a:p>
            <a:pPr lvl="1">
              <a:buFont typeface="Courier New" charset="0"/>
              <a:buChar char="o"/>
            </a:pPr>
            <a:r>
              <a:rPr lang="en-US" altLang="en-US" sz="2200" b="0">
                <a:latin typeface="Calibri" charset="0"/>
                <a:ea typeface="Calibri" charset="0"/>
                <a:cs typeface="Calibri" charset="0"/>
              </a:rPr>
              <a:t>Defer – non critical issues such as employment status and career counseling.</a:t>
            </a:r>
          </a:p>
          <a:p>
            <a:pPr lvl="1">
              <a:buFont typeface="Courier New" charset="0"/>
              <a:buChar char="o"/>
            </a:pPr>
            <a:r>
              <a:rPr lang="en-US" altLang="en-US" sz="2200" b="0">
                <a:latin typeface="Calibri" charset="0"/>
                <a:ea typeface="Calibri" charset="0"/>
                <a:cs typeface="Calibri" charset="0"/>
              </a:rPr>
              <a:t>Refer – necessary third-part services such as medical attention, legal help and specialized treatment.</a:t>
            </a:r>
          </a:p>
          <a:p>
            <a:pPr lvl="2" eaLnBrk="1" hangingPunct="1">
              <a:lnSpc>
                <a:spcPct val="90000"/>
              </a:lnSpc>
              <a:buFontTx/>
              <a:buNone/>
            </a:pPr>
            <a:endParaRPr lang="en-US" altLang="en-US" b="1"/>
          </a:p>
          <a:p>
            <a:pPr lvl="2" eaLnBrk="1" hangingPunct="1">
              <a:lnSpc>
                <a:spcPct val="90000"/>
              </a:lnSpc>
              <a:buFontTx/>
              <a:buNone/>
            </a:pPr>
            <a:endParaRPr lang="en-US" altLang="en-US"/>
          </a:p>
        </p:txBody>
      </p:sp>
    </p:spTree>
  </p:cSld>
  <p:clrMapOvr>
    <a:masterClrMapping/>
  </p:clrMapOvr>
  <p:transition spd="slow">
    <p:circl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57200" y="381000"/>
            <a:ext cx="8229600" cy="1143000"/>
          </a:xfrm>
        </p:spPr>
        <p:txBody>
          <a:bodyPr/>
          <a:lstStyle/>
          <a:p>
            <a:r>
              <a:rPr lang="en-US" altLang="en-US">
                <a:latin typeface="Calibri" charset="0"/>
              </a:rPr>
              <a:t>CSAP Prevention Strategies</a:t>
            </a:r>
          </a:p>
        </p:txBody>
      </p:sp>
      <p:sp>
        <p:nvSpPr>
          <p:cNvPr id="62467" name="Content Placeholder 2"/>
          <p:cNvSpPr>
            <a:spLocks noGrp="1"/>
          </p:cNvSpPr>
          <p:nvPr>
            <p:ph idx="1"/>
          </p:nvPr>
        </p:nvSpPr>
        <p:spPr>
          <a:xfrm>
            <a:off x="914400" y="1371600"/>
            <a:ext cx="7315200" cy="4495800"/>
          </a:xfrm>
        </p:spPr>
        <p:txBody>
          <a:bodyPr/>
          <a:lstStyle/>
          <a:p>
            <a:pPr>
              <a:buFontTx/>
              <a:buChar char="•"/>
            </a:pPr>
            <a:r>
              <a:rPr lang="en-US" altLang="en-US" sz="2200">
                <a:latin typeface="Calibri" charset="0"/>
              </a:rPr>
              <a:t>Information</a:t>
            </a:r>
          </a:p>
          <a:p>
            <a:pPr>
              <a:buFontTx/>
              <a:buChar char="•"/>
            </a:pPr>
            <a:r>
              <a:rPr lang="en-US" altLang="en-US" sz="2200">
                <a:latin typeface="Calibri" charset="0"/>
              </a:rPr>
              <a:t>Education</a:t>
            </a:r>
          </a:p>
          <a:p>
            <a:pPr>
              <a:buFontTx/>
              <a:buChar char="•"/>
            </a:pPr>
            <a:r>
              <a:rPr lang="en-US" altLang="en-US" sz="2200">
                <a:latin typeface="Calibri" charset="0"/>
              </a:rPr>
              <a:t>Alternatives</a:t>
            </a:r>
          </a:p>
          <a:p>
            <a:pPr>
              <a:buFontTx/>
              <a:buChar char="•"/>
            </a:pPr>
            <a:r>
              <a:rPr lang="en-US" altLang="en-US" sz="2200">
                <a:latin typeface="Calibri" charset="0"/>
              </a:rPr>
              <a:t>Identification and referral</a:t>
            </a:r>
          </a:p>
          <a:p>
            <a:pPr>
              <a:buFontTx/>
              <a:buChar char="•"/>
            </a:pPr>
            <a:r>
              <a:rPr lang="en-US" altLang="en-US" sz="2200">
                <a:latin typeface="Calibri" charset="0"/>
              </a:rPr>
              <a:t>Community based processes</a:t>
            </a:r>
          </a:p>
          <a:p>
            <a:pPr>
              <a:buFontTx/>
              <a:buChar char="•"/>
            </a:pPr>
            <a:r>
              <a:rPr lang="en-US" altLang="en-US" sz="2200">
                <a:latin typeface="Calibri" charset="0"/>
              </a:rPr>
              <a:t>Environmental approach to prevention</a:t>
            </a:r>
          </a:p>
          <a:p>
            <a:pPr>
              <a:buFontTx/>
              <a:buChar char="•"/>
            </a:pPr>
            <a:endParaRPr lang="en-US" altLang="en-US" sz="2000">
              <a:latin typeface="Calibri" charset="0"/>
            </a:endParaRPr>
          </a:p>
        </p:txBody>
      </p:sp>
    </p:spTree>
  </p:cSld>
  <p:clrMapOvr>
    <a:masterClrMapping/>
  </p:clrMapOvr>
  <p:transition spd="slow">
    <p:circl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381000"/>
            <a:ext cx="8229600" cy="1143000"/>
          </a:xfrm>
        </p:spPr>
        <p:txBody>
          <a:bodyPr/>
          <a:lstStyle/>
          <a:p>
            <a:r>
              <a:rPr lang="en-US" altLang="en-US">
                <a:latin typeface="Calibri" charset="0"/>
              </a:rPr>
              <a:t>CSAP Prevention Strategies</a:t>
            </a:r>
          </a:p>
        </p:txBody>
      </p:sp>
      <p:sp>
        <p:nvSpPr>
          <p:cNvPr id="63491" name="Content Placeholder 2"/>
          <p:cNvSpPr>
            <a:spLocks noGrp="1"/>
          </p:cNvSpPr>
          <p:nvPr>
            <p:ph idx="1"/>
          </p:nvPr>
        </p:nvSpPr>
        <p:spPr>
          <a:xfrm>
            <a:off x="914400" y="1371600"/>
            <a:ext cx="7315200" cy="4495800"/>
          </a:xfrm>
        </p:spPr>
        <p:txBody>
          <a:bodyPr/>
          <a:lstStyle/>
          <a:p>
            <a:pPr marL="0" indent="0">
              <a:buFontTx/>
              <a:buNone/>
            </a:pPr>
            <a:r>
              <a:rPr lang="en-US" altLang="en-US" sz="2200">
                <a:latin typeface="Calibri" charset="0"/>
              </a:rPr>
              <a:t>Information</a:t>
            </a:r>
            <a:br>
              <a:rPr lang="en-US" altLang="en-US" sz="2200">
                <a:latin typeface="Calibri" charset="0"/>
              </a:rPr>
            </a:br>
            <a:endParaRPr lang="en-US" altLang="en-US" sz="2200">
              <a:latin typeface="Calibri" charset="0"/>
            </a:endParaRPr>
          </a:p>
          <a:p>
            <a:pPr lvl="1">
              <a:buFont typeface="Arial" charset="0"/>
              <a:buChar char="•"/>
            </a:pPr>
            <a:r>
              <a:rPr lang="en-US" altLang="en-US" sz="2200" b="0">
                <a:latin typeface="Calibri" charset="0"/>
              </a:rPr>
              <a:t>Dissemination of pertinent and helpful information</a:t>
            </a:r>
          </a:p>
          <a:p>
            <a:pPr lvl="1">
              <a:buFont typeface="Arial" charset="0"/>
              <a:buChar char="•"/>
            </a:pPr>
            <a:r>
              <a:rPr lang="en-US" altLang="en-US" sz="2200" b="0">
                <a:latin typeface="Calibri" charset="0"/>
              </a:rPr>
              <a:t>For individuals, families and communities</a:t>
            </a:r>
          </a:p>
          <a:p>
            <a:pPr lvl="1">
              <a:buFont typeface="Arial" charset="0"/>
              <a:buChar char="•"/>
            </a:pPr>
            <a:r>
              <a:rPr lang="en-US" altLang="en-US" sz="2200" b="0">
                <a:latin typeface="Calibri" charset="0"/>
              </a:rPr>
              <a:t>Awareness of available programs</a:t>
            </a:r>
          </a:p>
          <a:p>
            <a:pPr lvl="1">
              <a:buFont typeface="Arial" charset="0"/>
              <a:buChar char="•"/>
            </a:pPr>
            <a:r>
              <a:rPr lang="en-US" altLang="en-US" sz="2200" b="0">
                <a:latin typeface="Calibri" charset="0"/>
              </a:rPr>
              <a:t>One way communication</a:t>
            </a:r>
          </a:p>
          <a:p>
            <a:pPr lvl="1">
              <a:buFont typeface="Arial" charset="0"/>
              <a:buChar char="•"/>
            </a:pPr>
            <a:r>
              <a:rPr lang="en-US" altLang="en-US" sz="2200" b="0">
                <a:latin typeface="Calibri" charset="0"/>
              </a:rPr>
              <a:t>Limited contact with audience</a:t>
            </a:r>
          </a:p>
          <a:p>
            <a:pPr lvl="1">
              <a:buFont typeface="Arial" charset="0"/>
              <a:buChar char="•"/>
            </a:pPr>
            <a:r>
              <a:rPr lang="en-US" altLang="en-US" sz="2200" b="0">
                <a:latin typeface="Calibri" charset="0"/>
              </a:rPr>
              <a:t>Not effective on its own</a:t>
            </a:r>
          </a:p>
          <a:p>
            <a:pPr lvl="1">
              <a:buFont typeface="Arial" charset="0"/>
              <a:buChar char="•"/>
            </a:pPr>
            <a:endParaRPr lang="en-US" altLang="en-US" sz="1600" b="0">
              <a:latin typeface="Calibri" charset="0"/>
            </a:endParaRPr>
          </a:p>
        </p:txBody>
      </p:sp>
    </p:spTree>
  </p:cSld>
  <p:clrMapOvr>
    <a:masterClrMapping/>
  </p:clrMapOvr>
  <p:transition spd="slow">
    <p:circl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457200" y="381000"/>
            <a:ext cx="8229600" cy="1143000"/>
          </a:xfrm>
        </p:spPr>
        <p:txBody>
          <a:bodyPr/>
          <a:lstStyle/>
          <a:p>
            <a:r>
              <a:rPr lang="en-US" altLang="en-US">
                <a:latin typeface="Calibri" charset="0"/>
              </a:rPr>
              <a:t>CSAP Prevention Strategies</a:t>
            </a:r>
          </a:p>
        </p:txBody>
      </p:sp>
      <p:sp>
        <p:nvSpPr>
          <p:cNvPr id="64515" name="Content Placeholder 2"/>
          <p:cNvSpPr>
            <a:spLocks noGrp="1"/>
          </p:cNvSpPr>
          <p:nvPr>
            <p:ph idx="1"/>
          </p:nvPr>
        </p:nvSpPr>
        <p:spPr>
          <a:xfrm>
            <a:off x="914400" y="1295400"/>
            <a:ext cx="7315200" cy="4495800"/>
          </a:xfrm>
        </p:spPr>
        <p:txBody>
          <a:bodyPr/>
          <a:lstStyle/>
          <a:p>
            <a:pPr>
              <a:buFontTx/>
              <a:buChar char="•"/>
            </a:pPr>
            <a:r>
              <a:rPr lang="en-US" altLang="en-US" sz="2200">
                <a:latin typeface="Calibri" charset="0"/>
              </a:rPr>
              <a:t>Education</a:t>
            </a:r>
          </a:p>
          <a:p>
            <a:pPr lvl="1">
              <a:buFont typeface="Arial" charset="0"/>
              <a:buChar char="•"/>
            </a:pPr>
            <a:r>
              <a:rPr lang="en-US" altLang="en-US" sz="2200" b="0">
                <a:latin typeface="Calibri" charset="0"/>
              </a:rPr>
              <a:t>Two way prevention education</a:t>
            </a:r>
          </a:p>
          <a:p>
            <a:pPr lvl="1">
              <a:buFont typeface="Arial" charset="0"/>
              <a:buChar char="•"/>
            </a:pPr>
            <a:r>
              <a:rPr lang="en-US" altLang="en-US" sz="2200" b="0">
                <a:latin typeface="Calibri" charset="0"/>
              </a:rPr>
              <a:t>Significant interaction between information giver and receiver</a:t>
            </a:r>
          </a:p>
          <a:p>
            <a:pPr lvl="1">
              <a:buFont typeface="Arial" charset="0"/>
              <a:buChar char="•"/>
            </a:pPr>
            <a:r>
              <a:rPr lang="en-US" altLang="en-US" sz="2200" b="0">
                <a:latin typeface="Calibri" charset="0"/>
              </a:rPr>
              <a:t>Affects and changes social skills including</a:t>
            </a:r>
          </a:p>
          <a:p>
            <a:pPr lvl="2">
              <a:buFontTx/>
              <a:buChar char="•"/>
            </a:pPr>
            <a:r>
              <a:rPr lang="en-US" altLang="en-US" sz="2200">
                <a:latin typeface="Calibri" charset="0"/>
              </a:rPr>
              <a:t>Decision making</a:t>
            </a:r>
          </a:p>
          <a:p>
            <a:pPr lvl="2">
              <a:buFontTx/>
              <a:buChar char="•"/>
            </a:pPr>
            <a:r>
              <a:rPr lang="en-US" altLang="en-US" sz="2200">
                <a:latin typeface="Calibri" charset="0"/>
              </a:rPr>
              <a:t>Refusal</a:t>
            </a:r>
          </a:p>
          <a:p>
            <a:pPr lvl="2">
              <a:buFontTx/>
              <a:buChar char="•"/>
            </a:pPr>
            <a:r>
              <a:rPr lang="en-US" altLang="en-US" sz="2200">
                <a:latin typeface="Calibri" charset="0"/>
              </a:rPr>
              <a:t>Critical analysis</a:t>
            </a:r>
          </a:p>
          <a:p>
            <a:pPr lvl="2">
              <a:buFontTx/>
              <a:buChar char="•"/>
            </a:pPr>
            <a:r>
              <a:rPr lang="en-US" altLang="en-US" sz="2200">
                <a:latin typeface="Calibri" charset="0"/>
              </a:rPr>
              <a:t>Judgment</a:t>
            </a:r>
          </a:p>
          <a:p>
            <a:pPr lvl="1">
              <a:buFont typeface="Arial" charset="0"/>
              <a:buChar char="•"/>
            </a:pPr>
            <a:r>
              <a:rPr lang="en-US" altLang="en-US" sz="2200" b="0">
                <a:latin typeface="Calibri" charset="0"/>
              </a:rPr>
              <a:t>Tailored to specific audiences</a:t>
            </a:r>
          </a:p>
          <a:p>
            <a:pPr lvl="1">
              <a:buFont typeface="Arial" charset="0"/>
              <a:buChar char="•"/>
            </a:pPr>
            <a:r>
              <a:rPr lang="en-US" altLang="en-US" sz="2200" b="0">
                <a:latin typeface="Calibri" charset="0"/>
              </a:rPr>
              <a:t>Used in conjunction with other strategies</a:t>
            </a:r>
          </a:p>
          <a:p>
            <a:pPr lvl="1">
              <a:buFont typeface="Arial" charset="0"/>
              <a:buChar char="•"/>
            </a:pPr>
            <a:r>
              <a:rPr lang="en-US" altLang="en-US" sz="2200" b="0">
                <a:latin typeface="Calibri" charset="0"/>
              </a:rPr>
              <a:t>Varied educational initiatives</a:t>
            </a:r>
          </a:p>
        </p:txBody>
      </p:sp>
    </p:spTree>
  </p:cSld>
  <p:clrMapOvr>
    <a:masterClrMapping/>
  </p:clrMapOvr>
  <p:transition spd="slow">
    <p:circl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457200" y="381000"/>
            <a:ext cx="8229600" cy="1143000"/>
          </a:xfrm>
        </p:spPr>
        <p:txBody>
          <a:bodyPr/>
          <a:lstStyle/>
          <a:p>
            <a:r>
              <a:rPr lang="en-US" altLang="en-US">
                <a:latin typeface="Calibri" charset="0"/>
              </a:rPr>
              <a:t>CSAP Prevention Strategies</a:t>
            </a:r>
          </a:p>
        </p:txBody>
      </p:sp>
      <p:sp>
        <p:nvSpPr>
          <p:cNvPr id="66563" name="Content Placeholder 2"/>
          <p:cNvSpPr>
            <a:spLocks noGrp="1"/>
          </p:cNvSpPr>
          <p:nvPr>
            <p:ph idx="1"/>
          </p:nvPr>
        </p:nvSpPr>
        <p:spPr>
          <a:xfrm>
            <a:off x="914400" y="1371600"/>
            <a:ext cx="7315200" cy="4495800"/>
          </a:xfrm>
        </p:spPr>
        <p:txBody>
          <a:bodyPr/>
          <a:lstStyle/>
          <a:p>
            <a:pPr marL="0" indent="0">
              <a:buFont typeface="Arial" pitchFamily="34" charset="0"/>
              <a:buNone/>
              <a:defRPr/>
            </a:pPr>
            <a:r>
              <a:rPr lang="en-US" sz="2200" dirty="0" smtClean="0">
                <a:latin typeface="Calibri" pitchFamily="34" charset="0"/>
              </a:rPr>
              <a:t>Alternatives</a:t>
            </a:r>
            <a:br>
              <a:rPr lang="en-US" sz="2200" dirty="0" smtClean="0">
                <a:latin typeface="Calibri" pitchFamily="34" charset="0"/>
              </a:rPr>
            </a:br>
            <a:endParaRPr lang="en-US" sz="2200" dirty="0" smtClean="0">
              <a:latin typeface="Calibri" pitchFamily="34" charset="0"/>
            </a:endParaRPr>
          </a:p>
          <a:p>
            <a:pPr lvl="1">
              <a:buFont typeface="Arial" charset="0"/>
              <a:buChar char="•"/>
              <a:defRPr/>
            </a:pPr>
            <a:r>
              <a:rPr lang="en-US" sz="2200" b="0" dirty="0" smtClean="0">
                <a:latin typeface="Calibri" pitchFamily="34" charset="0"/>
              </a:rPr>
              <a:t>New activities that promote healthy interactions</a:t>
            </a:r>
          </a:p>
          <a:p>
            <a:pPr lvl="1">
              <a:buFont typeface="Arial" charset="0"/>
              <a:buChar char="•"/>
              <a:defRPr/>
            </a:pPr>
            <a:r>
              <a:rPr lang="en-US" sz="2200" b="0" dirty="0" smtClean="0">
                <a:latin typeface="Calibri" pitchFamily="34" charset="0"/>
              </a:rPr>
              <a:t>Fills the need to follow a dangerous path</a:t>
            </a:r>
          </a:p>
          <a:p>
            <a:pPr lvl="1">
              <a:buFont typeface="Arial" charset="0"/>
              <a:buChar char="•"/>
              <a:defRPr/>
            </a:pPr>
            <a:r>
              <a:rPr lang="en-US" sz="2200" b="0" dirty="0" smtClean="0">
                <a:latin typeface="Calibri" pitchFamily="34" charset="0"/>
              </a:rPr>
              <a:t>Minimizes the likelihood of drug abuse</a:t>
            </a:r>
          </a:p>
          <a:p>
            <a:pPr lvl="1">
              <a:buFont typeface="Arial" charset="0"/>
              <a:buChar char="•"/>
              <a:defRPr/>
            </a:pPr>
            <a:r>
              <a:rPr lang="en-US" sz="2200" b="0" dirty="0" smtClean="0">
                <a:latin typeface="Calibri" pitchFamily="34" charset="0"/>
              </a:rPr>
              <a:t>Develop positive behaviors and attitudes to promote self-esteem</a:t>
            </a:r>
          </a:p>
          <a:p>
            <a:pPr lvl="1">
              <a:buFont typeface="Arial" charset="0"/>
              <a:buChar char="•"/>
              <a:defRPr/>
            </a:pPr>
            <a:r>
              <a:rPr lang="en-US" sz="2200" b="0" dirty="0" smtClean="0">
                <a:latin typeface="Calibri" pitchFamily="34" charset="0"/>
              </a:rPr>
              <a:t>Part of the larger strategy</a:t>
            </a:r>
          </a:p>
          <a:p>
            <a:pPr lvl="1">
              <a:buFont typeface="Arial" charset="0"/>
              <a:buChar char="•"/>
              <a:defRPr/>
            </a:pPr>
            <a:r>
              <a:rPr lang="en-US" sz="2200" b="0" dirty="0" smtClean="0">
                <a:latin typeface="Calibri" pitchFamily="34" charset="0"/>
              </a:rPr>
              <a:t>Leisure activities and education including mentoring, community service, social events and cultural enrichment.</a:t>
            </a:r>
          </a:p>
          <a:p>
            <a:pPr lvl="1">
              <a:buFont typeface="Arial" charset="0"/>
              <a:buChar char="•"/>
              <a:defRPr/>
            </a:pPr>
            <a:endParaRPr lang="en-US" sz="2200" b="0" dirty="0" smtClean="0">
              <a:latin typeface="Calibri" pitchFamily="34" charset="0"/>
            </a:endParaRPr>
          </a:p>
          <a:p>
            <a:pPr>
              <a:buFontTx/>
              <a:buChar char="•"/>
              <a:defRPr/>
            </a:pPr>
            <a:endParaRPr lang="en-US" sz="2200" dirty="0" smtClean="0">
              <a:latin typeface="Calibri" pitchFamily="34" charset="0"/>
            </a:endParaRPr>
          </a:p>
        </p:txBody>
      </p:sp>
    </p:spTree>
  </p:cSld>
  <p:clrMapOvr>
    <a:masterClrMapping/>
  </p:clrMapOvr>
  <p:transition spd="slow">
    <p:circl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457200" y="381000"/>
            <a:ext cx="8229600" cy="1143000"/>
          </a:xfrm>
        </p:spPr>
        <p:txBody>
          <a:bodyPr/>
          <a:lstStyle/>
          <a:p>
            <a:r>
              <a:rPr lang="en-US" altLang="en-US">
                <a:latin typeface="Calibri" charset="0"/>
              </a:rPr>
              <a:t>CSAP Prevention Strategies</a:t>
            </a:r>
          </a:p>
        </p:txBody>
      </p:sp>
      <p:sp>
        <p:nvSpPr>
          <p:cNvPr id="67587" name="Content Placeholder 2"/>
          <p:cNvSpPr>
            <a:spLocks noGrp="1"/>
          </p:cNvSpPr>
          <p:nvPr>
            <p:ph idx="1"/>
          </p:nvPr>
        </p:nvSpPr>
        <p:spPr>
          <a:xfrm>
            <a:off x="914400" y="1524000"/>
            <a:ext cx="7315200" cy="4495800"/>
          </a:xfrm>
        </p:spPr>
        <p:txBody>
          <a:bodyPr/>
          <a:lstStyle/>
          <a:p>
            <a:pPr marL="0" indent="0">
              <a:buFont typeface="Arial" pitchFamily="34" charset="0"/>
              <a:buNone/>
              <a:defRPr/>
            </a:pPr>
            <a:r>
              <a:rPr lang="en-US" sz="2200" dirty="0" smtClean="0">
                <a:latin typeface="Calibri" pitchFamily="34" charset="0"/>
              </a:rPr>
              <a:t>Identification and referral</a:t>
            </a:r>
            <a:br>
              <a:rPr lang="en-US" sz="2200" dirty="0" smtClean="0">
                <a:latin typeface="Calibri" pitchFamily="34" charset="0"/>
              </a:rPr>
            </a:br>
            <a:endParaRPr lang="en-US" sz="2200" dirty="0" smtClean="0">
              <a:latin typeface="Calibri" pitchFamily="34" charset="0"/>
            </a:endParaRPr>
          </a:p>
          <a:p>
            <a:pPr lvl="1">
              <a:buFont typeface="Arial" charset="0"/>
              <a:buChar char="•"/>
              <a:defRPr/>
            </a:pPr>
            <a:r>
              <a:rPr lang="en-US" sz="2200" b="0" dirty="0" smtClean="0">
                <a:latin typeface="Calibri" pitchFamily="34" charset="0"/>
              </a:rPr>
              <a:t>Screening for risk factors</a:t>
            </a:r>
          </a:p>
          <a:p>
            <a:pPr lvl="1">
              <a:buFont typeface="Arial" charset="0"/>
              <a:buChar char="•"/>
              <a:defRPr/>
            </a:pPr>
            <a:r>
              <a:rPr lang="en-US" sz="2200" b="0" dirty="0" smtClean="0">
                <a:latin typeface="Calibri" pitchFamily="34" charset="0"/>
              </a:rPr>
              <a:t>Referrals to help find help and appropriate resources</a:t>
            </a:r>
          </a:p>
          <a:p>
            <a:pPr lvl="1">
              <a:buFont typeface="Arial" charset="0"/>
              <a:buChar char="•"/>
              <a:defRPr/>
            </a:pPr>
            <a:r>
              <a:rPr lang="en-US" sz="2200" b="0" dirty="0" smtClean="0">
                <a:latin typeface="Calibri" pitchFamily="34" charset="0"/>
              </a:rPr>
              <a:t>Link people in need with resources to help</a:t>
            </a:r>
          </a:p>
          <a:p>
            <a:pPr lvl="1">
              <a:buFont typeface="Arial" charset="0"/>
              <a:buChar char="•"/>
              <a:defRPr/>
            </a:pPr>
            <a:r>
              <a:rPr lang="en-US" sz="2200" b="0" dirty="0" smtClean="0">
                <a:latin typeface="Calibri" pitchFamily="34" charset="0"/>
              </a:rPr>
              <a:t>Counseling for those who may be misusing substances</a:t>
            </a:r>
          </a:p>
          <a:p>
            <a:pPr lvl="1">
              <a:buFont typeface="Arial" charset="0"/>
              <a:buChar char="•"/>
              <a:defRPr/>
            </a:pPr>
            <a:r>
              <a:rPr lang="en-US" sz="2200" b="0" dirty="0" smtClean="0">
                <a:latin typeface="Calibri" pitchFamily="34" charset="0"/>
              </a:rPr>
              <a:t>No assessment is involved</a:t>
            </a:r>
          </a:p>
          <a:p>
            <a:pPr>
              <a:buFontTx/>
              <a:buChar char="•"/>
              <a:defRPr/>
            </a:pPr>
            <a:endParaRPr lang="en-US" sz="2000" dirty="0" smtClean="0">
              <a:latin typeface="Calibri" pitchFamily="34" charset="0"/>
            </a:endParaRPr>
          </a:p>
        </p:txBody>
      </p:sp>
    </p:spTree>
  </p:cSld>
  <p:clrMapOvr>
    <a:masterClrMapping/>
  </p:clrMapOvr>
  <p:transition spd="slow">
    <p:circl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457200" y="381000"/>
            <a:ext cx="8229600" cy="1143000"/>
          </a:xfrm>
        </p:spPr>
        <p:txBody>
          <a:bodyPr/>
          <a:lstStyle/>
          <a:p>
            <a:r>
              <a:rPr lang="en-US" altLang="en-US">
                <a:latin typeface="Calibri" charset="0"/>
              </a:rPr>
              <a:t>CSAP Prevention Strategies</a:t>
            </a:r>
          </a:p>
        </p:txBody>
      </p:sp>
      <p:sp>
        <p:nvSpPr>
          <p:cNvPr id="67587" name="Content Placeholder 2"/>
          <p:cNvSpPr>
            <a:spLocks noGrp="1"/>
          </p:cNvSpPr>
          <p:nvPr>
            <p:ph idx="1"/>
          </p:nvPr>
        </p:nvSpPr>
        <p:spPr>
          <a:xfrm>
            <a:off x="914400" y="1524000"/>
            <a:ext cx="7315200" cy="4495800"/>
          </a:xfrm>
        </p:spPr>
        <p:txBody>
          <a:bodyPr/>
          <a:lstStyle/>
          <a:p>
            <a:pPr>
              <a:buFontTx/>
              <a:buChar char="•"/>
            </a:pPr>
            <a:r>
              <a:rPr lang="en-US" altLang="en-US" sz="2200">
                <a:latin typeface="Calibri" charset="0"/>
              </a:rPr>
              <a:t>Community based processes</a:t>
            </a:r>
          </a:p>
          <a:p>
            <a:pPr lvl="1">
              <a:buFont typeface="Arial" charset="0"/>
              <a:buChar char="•"/>
            </a:pPr>
            <a:r>
              <a:rPr lang="en-US" altLang="en-US" sz="2200">
                <a:latin typeface="Calibri" charset="0"/>
              </a:rPr>
              <a:t>Enhance the community’s ability to provide resources</a:t>
            </a:r>
          </a:p>
          <a:p>
            <a:pPr lvl="2">
              <a:buFontTx/>
              <a:buChar char="•"/>
            </a:pPr>
            <a:r>
              <a:rPr lang="en-US" altLang="en-US" sz="2200">
                <a:latin typeface="Calibri" charset="0"/>
              </a:rPr>
              <a:t>Organizing</a:t>
            </a:r>
          </a:p>
          <a:p>
            <a:pPr lvl="2">
              <a:buFontTx/>
              <a:buChar char="•"/>
            </a:pPr>
            <a:r>
              <a:rPr lang="en-US" altLang="en-US" sz="2200">
                <a:latin typeface="Calibri" charset="0"/>
              </a:rPr>
              <a:t>Planning</a:t>
            </a:r>
          </a:p>
          <a:p>
            <a:pPr lvl="2">
              <a:buFontTx/>
              <a:buChar char="•"/>
            </a:pPr>
            <a:r>
              <a:rPr lang="en-US" altLang="en-US" sz="2200">
                <a:latin typeface="Calibri" charset="0"/>
              </a:rPr>
              <a:t>Coalitions</a:t>
            </a:r>
          </a:p>
          <a:p>
            <a:pPr lvl="2">
              <a:buFontTx/>
              <a:buChar char="•"/>
            </a:pPr>
            <a:r>
              <a:rPr lang="en-US" altLang="en-US" sz="2200">
                <a:latin typeface="Calibri" charset="0"/>
              </a:rPr>
              <a:t>Social marketing</a:t>
            </a:r>
          </a:p>
          <a:p>
            <a:pPr lvl="2">
              <a:buFontTx/>
              <a:buChar char="•"/>
            </a:pPr>
            <a:r>
              <a:rPr lang="en-US" altLang="en-US" sz="2200">
                <a:latin typeface="Calibri" charset="0"/>
              </a:rPr>
              <a:t>Community trend analysis </a:t>
            </a:r>
          </a:p>
          <a:p>
            <a:pPr lvl="2">
              <a:buFontTx/>
              <a:buChar char="•"/>
            </a:pPr>
            <a:r>
              <a:rPr lang="en-US" altLang="en-US" sz="2200">
                <a:latin typeface="Calibri" charset="0"/>
              </a:rPr>
              <a:t>Drug-free workplace initiatives</a:t>
            </a:r>
          </a:p>
          <a:p>
            <a:pPr lvl="2">
              <a:buFontTx/>
              <a:buChar char="•"/>
            </a:pPr>
            <a:r>
              <a:rPr lang="en-US" altLang="en-US" sz="2200">
                <a:latin typeface="Calibri" charset="0"/>
              </a:rPr>
              <a:t>Much, much more.</a:t>
            </a:r>
          </a:p>
          <a:p>
            <a:pPr>
              <a:buFontTx/>
              <a:buChar char="•"/>
            </a:pPr>
            <a:endParaRPr lang="en-US" altLang="en-US" sz="2000">
              <a:latin typeface="Calibri" charset="0"/>
            </a:endParaRPr>
          </a:p>
        </p:txBody>
      </p:sp>
    </p:spTree>
  </p:cSld>
  <p:clrMapOvr>
    <a:masterClrMapping/>
  </p:clrMapOvr>
  <p:transition spd="slow">
    <p:circl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457200" y="381000"/>
            <a:ext cx="8229600" cy="1143000"/>
          </a:xfrm>
        </p:spPr>
        <p:txBody>
          <a:bodyPr/>
          <a:lstStyle/>
          <a:p>
            <a:r>
              <a:rPr lang="en-US" altLang="en-US">
                <a:latin typeface="Calibri" charset="0"/>
              </a:rPr>
              <a:t>CSAP Prevention Strategies</a:t>
            </a:r>
          </a:p>
        </p:txBody>
      </p:sp>
      <p:sp>
        <p:nvSpPr>
          <p:cNvPr id="69635" name="Content Placeholder 2"/>
          <p:cNvSpPr>
            <a:spLocks noGrp="1"/>
          </p:cNvSpPr>
          <p:nvPr>
            <p:ph idx="1"/>
          </p:nvPr>
        </p:nvSpPr>
        <p:spPr>
          <a:xfrm>
            <a:off x="914400" y="1524000"/>
            <a:ext cx="7315200" cy="4495800"/>
          </a:xfrm>
        </p:spPr>
        <p:txBody>
          <a:bodyPr/>
          <a:lstStyle/>
          <a:p>
            <a:pPr marL="0" indent="0">
              <a:buFont typeface="Arial" pitchFamily="34" charset="0"/>
              <a:buNone/>
              <a:defRPr/>
            </a:pPr>
            <a:r>
              <a:rPr lang="en-US" sz="2200" dirty="0" smtClean="0">
                <a:latin typeface="Calibri" pitchFamily="34" charset="0"/>
              </a:rPr>
              <a:t>Environmental approach to prevention</a:t>
            </a:r>
            <a:br>
              <a:rPr lang="en-US" sz="2200" dirty="0" smtClean="0">
                <a:latin typeface="Calibri" pitchFamily="34" charset="0"/>
              </a:rPr>
            </a:br>
            <a:endParaRPr lang="en-US" sz="2200" dirty="0" smtClean="0">
              <a:latin typeface="Calibri" pitchFamily="34" charset="0"/>
            </a:endParaRPr>
          </a:p>
          <a:p>
            <a:pPr lvl="1">
              <a:buFont typeface="Arial" charset="0"/>
              <a:buChar char="•"/>
              <a:defRPr/>
            </a:pPr>
            <a:r>
              <a:rPr lang="en-US" sz="2200" b="0" dirty="0" smtClean="0">
                <a:latin typeface="Calibri" pitchFamily="34" charset="0"/>
              </a:rPr>
              <a:t>Sets up or changes written community standards, codes and attitudes</a:t>
            </a:r>
          </a:p>
          <a:p>
            <a:pPr lvl="1">
              <a:buFont typeface="Arial" charset="0"/>
              <a:buChar char="•"/>
              <a:defRPr/>
            </a:pPr>
            <a:r>
              <a:rPr lang="en-US" sz="2200" b="0" dirty="0" smtClean="0">
                <a:latin typeface="Calibri" pitchFamily="34" charset="0"/>
              </a:rPr>
              <a:t>Sets up or changes  unwritten community standards, codes and attitudes</a:t>
            </a:r>
          </a:p>
          <a:p>
            <a:pPr lvl="1">
              <a:buFont typeface="Arial" charset="0"/>
              <a:buChar char="•"/>
              <a:defRPr/>
            </a:pPr>
            <a:r>
              <a:rPr lang="en-US" sz="2200" b="0" dirty="0" smtClean="0">
                <a:latin typeface="Calibri" pitchFamily="34" charset="0"/>
              </a:rPr>
              <a:t>Regulatory and legal component</a:t>
            </a:r>
          </a:p>
          <a:p>
            <a:pPr lvl="1">
              <a:buFont typeface="Arial" charset="0"/>
              <a:buChar char="•"/>
              <a:defRPr/>
            </a:pPr>
            <a:r>
              <a:rPr lang="en-US" sz="2200" b="0" dirty="0" smtClean="0">
                <a:latin typeface="Calibri" pitchFamily="34" charset="0"/>
              </a:rPr>
              <a:t>Service and action component</a:t>
            </a:r>
          </a:p>
          <a:p>
            <a:pPr lvl="1">
              <a:buFont typeface="Arial" charset="0"/>
              <a:buChar char="•"/>
              <a:defRPr/>
            </a:pPr>
            <a:r>
              <a:rPr lang="en-US" sz="2200" b="0" dirty="0" smtClean="0">
                <a:latin typeface="Calibri" pitchFamily="34" charset="0"/>
              </a:rPr>
              <a:t>Attempts to remove environmental factors that may cause substance abuse</a:t>
            </a:r>
          </a:p>
          <a:p>
            <a:pPr lvl="1">
              <a:buFont typeface="Arial" charset="0"/>
              <a:buChar char="•"/>
              <a:defRPr/>
            </a:pPr>
            <a:r>
              <a:rPr lang="en-US" sz="2200" b="0" dirty="0" smtClean="0">
                <a:latin typeface="Calibri" pitchFamily="34" charset="0"/>
              </a:rPr>
              <a:t>Can run the gamut of community prevention initiatives</a:t>
            </a:r>
          </a:p>
          <a:p>
            <a:pPr lvl="1">
              <a:buFont typeface="Arial" charset="0"/>
              <a:buChar char="•"/>
              <a:defRPr/>
            </a:pPr>
            <a:endParaRPr lang="en-US" sz="2200" b="0" dirty="0" smtClean="0">
              <a:latin typeface="Calibri" pitchFamily="34" charset="0"/>
            </a:endParaRPr>
          </a:p>
          <a:p>
            <a:pPr>
              <a:buFontTx/>
              <a:buChar char="•"/>
              <a:defRPr/>
            </a:pPr>
            <a:endParaRPr lang="en-US" sz="2200" dirty="0" smtClean="0">
              <a:latin typeface="Calibri" pitchFamily="34" charset="0"/>
            </a:endParaRPr>
          </a:p>
        </p:txBody>
      </p:sp>
    </p:spTree>
  </p:cSld>
  <p:clrMapOvr>
    <a:masterClrMapping/>
  </p:clrMapOvr>
  <p:transition spd="slow">
    <p:circl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457200" y="381000"/>
            <a:ext cx="8229600" cy="1143000"/>
          </a:xfrm>
        </p:spPr>
        <p:txBody>
          <a:bodyPr/>
          <a:lstStyle/>
          <a:p>
            <a:r>
              <a:rPr lang="en-US" altLang="en-US">
                <a:latin typeface="Calibri" charset="0"/>
              </a:rPr>
              <a:t>Benefits of Community Coalitions</a:t>
            </a:r>
          </a:p>
        </p:txBody>
      </p:sp>
      <p:sp>
        <p:nvSpPr>
          <p:cNvPr id="69635" name="Content Placeholder 2"/>
          <p:cNvSpPr>
            <a:spLocks noGrp="1"/>
          </p:cNvSpPr>
          <p:nvPr>
            <p:ph idx="1"/>
          </p:nvPr>
        </p:nvSpPr>
        <p:spPr>
          <a:xfrm>
            <a:off x="914400" y="1524000"/>
            <a:ext cx="7315200" cy="4495800"/>
          </a:xfrm>
        </p:spPr>
        <p:txBody>
          <a:bodyPr/>
          <a:lstStyle/>
          <a:p>
            <a:pPr>
              <a:buFontTx/>
              <a:buChar char="•"/>
            </a:pPr>
            <a:r>
              <a:rPr lang="en-US" altLang="en-US" sz="2200">
                <a:latin typeface="Calibri" charset="0"/>
              </a:rPr>
              <a:t>Allows for unique solutions to unique problems</a:t>
            </a:r>
          </a:p>
          <a:p>
            <a:pPr>
              <a:buFontTx/>
              <a:buChar char="•"/>
            </a:pPr>
            <a:r>
              <a:rPr lang="en-US" altLang="en-US" sz="2200">
                <a:latin typeface="Calibri" charset="0"/>
              </a:rPr>
              <a:t>Community focus</a:t>
            </a:r>
          </a:p>
          <a:p>
            <a:pPr>
              <a:buFontTx/>
              <a:buChar char="•"/>
            </a:pPr>
            <a:r>
              <a:rPr lang="en-US" altLang="en-US" sz="2200">
                <a:latin typeface="Calibri" charset="0"/>
              </a:rPr>
              <a:t>Quick mobilization of resources</a:t>
            </a:r>
          </a:p>
          <a:p>
            <a:pPr>
              <a:buFontTx/>
              <a:buChar char="•"/>
            </a:pPr>
            <a:r>
              <a:rPr lang="en-US" altLang="en-US" sz="2200">
                <a:latin typeface="Calibri" charset="0"/>
              </a:rPr>
              <a:t>First to find new drug trends</a:t>
            </a:r>
          </a:p>
          <a:p>
            <a:pPr>
              <a:buFontTx/>
              <a:buChar char="•"/>
            </a:pPr>
            <a:r>
              <a:rPr lang="en-US" altLang="en-US" sz="2200">
                <a:latin typeface="Calibri" charset="0"/>
              </a:rPr>
              <a:t>Very effective at fighting substance abuse</a:t>
            </a:r>
          </a:p>
          <a:p>
            <a:pPr>
              <a:buFontTx/>
              <a:buChar char="•"/>
            </a:pPr>
            <a:r>
              <a:rPr lang="en-US" altLang="en-US" sz="2200">
                <a:latin typeface="Calibri" charset="0"/>
              </a:rPr>
              <a:t>Bring communities together</a:t>
            </a:r>
          </a:p>
        </p:txBody>
      </p:sp>
    </p:spTree>
  </p:cSld>
  <p:clrMapOvr>
    <a:masterClrMapping/>
  </p:clrMapOvr>
  <p:transition spd="slow">
    <p:circl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457200" y="411163"/>
            <a:ext cx="8229600" cy="1036637"/>
          </a:xfrm>
        </p:spPr>
        <p:txBody>
          <a:bodyPr/>
          <a:lstStyle/>
          <a:p>
            <a:r>
              <a:rPr lang="en-US" altLang="en-US">
                <a:latin typeface="Calibri" charset="0"/>
              </a:rPr>
              <a:t>Evidence-Based Principles for Substance Abuse Prevention</a:t>
            </a:r>
          </a:p>
        </p:txBody>
      </p:sp>
      <p:sp>
        <p:nvSpPr>
          <p:cNvPr id="70659" name="Content Placeholder 2"/>
          <p:cNvSpPr>
            <a:spLocks noGrp="1"/>
          </p:cNvSpPr>
          <p:nvPr>
            <p:ph idx="1"/>
          </p:nvPr>
        </p:nvSpPr>
        <p:spPr>
          <a:xfrm>
            <a:off x="914400" y="1752600"/>
            <a:ext cx="7315200" cy="4267200"/>
          </a:xfrm>
        </p:spPr>
        <p:txBody>
          <a:bodyPr/>
          <a:lstStyle/>
          <a:p>
            <a:pPr>
              <a:buFontTx/>
              <a:buChar char="•"/>
            </a:pPr>
            <a:r>
              <a:rPr lang="en-US" altLang="en-US" sz="2200">
                <a:latin typeface="Calibri" charset="0"/>
              </a:rPr>
              <a:t>Identify risks and protective factors in defined populations</a:t>
            </a:r>
          </a:p>
          <a:p>
            <a:pPr>
              <a:buFontTx/>
              <a:buChar char="•"/>
            </a:pPr>
            <a:r>
              <a:rPr lang="en-US" altLang="en-US" sz="2200">
                <a:latin typeface="Calibri" charset="0"/>
              </a:rPr>
              <a:t>Use proven methods and approaches</a:t>
            </a:r>
          </a:p>
          <a:p>
            <a:pPr>
              <a:buFontTx/>
              <a:buChar char="•"/>
            </a:pPr>
            <a:r>
              <a:rPr lang="en-US" altLang="en-US" sz="2200">
                <a:latin typeface="Calibri" charset="0"/>
              </a:rPr>
              <a:t>Intervene early during important times of transition or stages</a:t>
            </a:r>
          </a:p>
          <a:p>
            <a:pPr>
              <a:buFontTx/>
              <a:buChar char="•"/>
            </a:pPr>
            <a:r>
              <a:rPr lang="en-US" altLang="en-US" sz="2200">
                <a:latin typeface="Calibri" charset="0"/>
              </a:rPr>
              <a:t>Intervene appropriately and in the right context</a:t>
            </a:r>
          </a:p>
          <a:p>
            <a:pPr>
              <a:buFontTx/>
              <a:buChar char="•"/>
            </a:pPr>
            <a:r>
              <a:rPr lang="en-US" altLang="en-US" sz="2200">
                <a:latin typeface="Calibri" charset="0"/>
              </a:rPr>
              <a:t>Manage prevention programs effectively</a:t>
            </a:r>
          </a:p>
        </p:txBody>
      </p:sp>
    </p:spTree>
  </p:cSld>
  <p:clrMapOvr>
    <a:masterClrMapping/>
  </p:clrMapOvr>
  <p:transition spd="slow">
    <p:circl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2362200"/>
            <a:ext cx="8229600" cy="1143000"/>
          </a:xfrm>
        </p:spPr>
        <p:txBody>
          <a:bodyPr/>
          <a:lstStyle/>
          <a:p>
            <a:pPr eaLnBrk="1" hangingPunct="1"/>
            <a:r>
              <a:rPr lang="en-US" altLang="en-US" dirty="0">
                <a:solidFill>
                  <a:schemeClr val="tx1">
                    <a:lumMod val="75000"/>
                    <a:lumOff val="25000"/>
                  </a:schemeClr>
                </a:solidFill>
                <a:latin typeface="Calibri" charset="0"/>
                <a:ea typeface="Calibri" charset="0"/>
                <a:cs typeface="Calibri" charset="0"/>
              </a:rPr>
              <a:t>SOCIAL DEVELOPMENT</a:t>
            </a:r>
            <a:br>
              <a:rPr lang="en-US" altLang="en-US" dirty="0">
                <a:solidFill>
                  <a:schemeClr val="tx1">
                    <a:lumMod val="75000"/>
                    <a:lumOff val="25000"/>
                  </a:schemeClr>
                </a:solidFill>
                <a:latin typeface="Calibri" charset="0"/>
                <a:ea typeface="Calibri" charset="0"/>
                <a:cs typeface="Calibri" charset="0"/>
              </a:rPr>
            </a:br>
            <a:r>
              <a:rPr lang="en-US" altLang="en-US" dirty="0">
                <a:solidFill>
                  <a:schemeClr val="tx1">
                    <a:lumMod val="75000"/>
                    <a:lumOff val="25000"/>
                  </a:schemeClr>
                </a:solidFill>
                <a:latin typeface="Calibri" charset="0"/>
                <a:ea typeface="Calibri" charset="0"/>
                <a:cs typeface="Calibri" charset="0"/>
              </a:rPr>
              <a:t>&amp; LIFE SKILLS</a:t>
            </a:r>
          </a:p>
        </p:txBody>
      </p:sp>
    </p:spTree>
  </p:cSld>
  <p:clrMapOvr>
    <a:masterClrMapping/>
  </p:clrMapOvr>
  <p:transition spd="slow">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381000"/>
            <a:ext cx="7696200" cy="1143000"/>
          </a:xfrm>
        </p:spPr>
        <p:txBody>
          <a:bodyPr/>
          <a:lstStyle/>
          <a:p>
            <a:pPr eaLnBrk="1" hangingPunct="1"/>
            <a:r>
              <a:rPr lang="en-US" altLang="en-US">
                <a:solidFill>
                  <a:schemeClr val="tx1"/>
                </a:solidFill>
                <a:latin typeface="Calibri" charset="0"/>
                <a:ea typeface="Calibri" charset="0"/>
                <a:cs typeface="Calibri" charset="0"/>
              </a:rPr>
              <a:t>Skills Needed for Proper Referral and Service Coordination</a:t>
            </a:r>
          </a:p>
        </p:txBody>
      </p:sp>
      <p:sp>
        <p:nvSpPr>
          <p:cNvPr id="8195" name="Rectangle 3"/>
          <p:cNvSpPr>
            <a:spLocks noGrp="1" noChangeArrowheads="1"/>
          </p:cNvSpPr>
          <p:nvPr>
            <p:ph idx="1"/>
          </p:nvPr>
        </p:nvSpPr>
        <p:spPr>
          <a:xfrm>
            <a:off x="914400" y="1600200"/>
            <a:ext cx="7315200" cy="4267200"/>
          </a:xfrm>
        </p:spPr>
        <p:txBody>
          <a:bodyPr/>
          <a:lstStyle/>
          <a:p>
            <a:pPr>
              <a:buFontTx/>
              <a:buChar char="•"/>
            </a:pPr>
            <a:r>
              <a:rPr lang="en-US" altLang="en-US" sz="2200">
                <a:latin typeface="Calibri" charset="0"/>
                <a:ea typeface="Calibri" charset="0"/>
                <a:cs typeface="Calibri" charset="0"/>
              </a:rPr>
              <a:t>Understanding client needs and who can best manage them.</a:t>
            </a:r>
          </a:p>
          <a:p>
            <a:pPr>
              <a:buFontTx/>
              <a:buChar char="•"/>
            </a:pPr>
            <a:r>
              <a:rPr lang="en-US" altLang="en-US" sz="2200">
                <a:latin typeface="Calibri" charset="0"/>
                <a:ea typeface="Calibri" charset="0"/>
                <a:cs typeface="Calibri" charset="0"/>
              </a:rPr>
              <a:t>Knowledge of one’s own center’s treatment limitations.</a:t>
            </a:r>
          </a:p>
          <a:p>
            <a:pPr>
              <a:buFontTx/>
              <a:buChar char="•"/>
            </a:pPr>
            <a:r>
              <a:rPr lang="en-US" altLang="en-US" sz="2200">
                <a:latin typeface="Calibri" charset="0"/>
                <a:ea typeface="Calibri" charset="0"/>
                <a:cs typeface="Calibri" charset="0"/>
              </a:rPr>
              <a:t>Understanding area services and resources.</a:t>
            </a:r>
          </a:p>
          <a:p>
            <a:pPr>
              <a:buFontTx/>
              <a:buChar char="•"/>
            </a:pPr>
            <a:r>
              <a:rPr lang="en-US" altLang="en-US" sz="2200">
                <a:latin typeface="Calibri" charset="0"/>
                <a:ea typeface="Calibri" charset="0"/>
                <a:cs typeface="Calibri" charset="0"/>
              </a:rPr>
              <a:t>Develop relationships with treatment centers and providers.</a:t>
            </a:r>
          </a:p>
        </p:txBody>
      </p:sp>
    </p:spTree>
  </p:cSld>
  <p:clrMapOvr>
    <a:masterClrMapping/>
  </p:clrMapOvr>
  <p:transition spd="slow">
    <p:circl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2"/>
          <p:cNvSpPr>
            <a:spLocks noGrp="1"/>
          </p:cNvSpPr>
          <p:nvPr>
            <p:ph type="title"/>
          </p:nvPr>
        </p:nvSpPr>
        <p:spPr>
          <a:xfrm>
            <a:off x="457200" y="381000"/>
            <a:ext cx="8229600" cy="1143000"/>
          </a:xfrm>
        </p:spPr>
        <p:txBody>
          <a:bodyPr/>
          <a:lstStyle/>
          <a:p>
            <a:r>
              <a:rPr lang="en-US" altLang="en-US">
                <a:latin typeface="Calibri" charset="0"/>
              </a:rPr>
              <a:t>GOALS OF SOCIAL DEVELOPMENT</a:t>
            </a:r>
          </a:p>
        </p:txBody>
      </p:sp>
      <p:sp>
        <p:nvSpPr>
          <p:cNvPr id="3075"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Achieve sobriety</a:t>
            </a:r>
          </a:p>
          <a:p>
            <a:pPr>
              <a:buFontTx/>
              <a:buChar char="•"/>
            </a:pPr>
            <a:r>
              <a:rPr lang="en-US" altLang="en-US" sz="2200">
                <a:latin typeface="Calibri" charset="0"/>
              </a:rPr>
              <a:t>Prevent relapse</a:t>
            </a:r>
          </a:p>
          <a:p>
            <a:pPr>
              <a:buFontTx/>
              <a:buChar char="•"/>
            </a:pPr>
            <a:r>
              <a:rPr lang="en-US" altLang="en-US" sz="2200">
                <a:latin typeface="Calibri" charset="0"/>
              </a:rPr>
              <a:t>Increase Quality of life</a:t>
            </a:r>
          </a:p>
          <a:p>
            <a:pPr>
              <a:buFontTx/>
              <a:buChar char="•"/>
            </a:pPr>
            <a:r>
              <a:rPr lang="en-US" altLang="en-US" sz="2200">
                <a:latin typeface="Calibri" charset="0"/>
              </a:rPr>
              <a:t>Ingrain new behaviors into everyday life</a:t>
            </a:r>
          </a:p>
          <a:p>
            <a:pPr>
              <a:buFontTx/>
              <a:buChar char="•"/>
            </a:pPr>
            <a:r>
              <a:rPr lang="en-US" altLang="en-US" sz="2200">
                <a:latin typeface="Calibri" charset="0"/>
              </a:rPr>
              <a:t>Create feelings that positively reinforce</a:t>
            </a: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2EA6CC6E-A17A-3941-9F18-5D2B607274CA}" type="slidenum">
              <a:rPr lang="en-US" altLang="en-US">
                <a:latin typeface="Arial" charset="0"/>
              </a:rPr>
              <a:pPr eaLnBrk="1" hangingPunct="1"/>
              <a:t>70</a:t>
            </a:fld>
            <a:endParaRPr lang="en-US" altLang="en-US">
              <a:latin typeface="Arial" charset="0"/>
            </a:endParaRPr>
          </a:p>
        </p:txBody>
      </p:sp>
    </p:spTree>
  </p:cSld>
  <p:clrMapOvr>
    <a:masterClrMapping/>
  </p:clrMapOvr>
  <p:transition spd="slow">
    <p:circl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2"/>
          <p:cNvSpPr>
            <a:spLocks noGrp="1"/>
          </p:cNvSpPr>
          <p:nvPr>
            <p:ph type="title"/>
          </p:nvPr>
        </p:nvSpPr>
        <p:spPr>
          <a:xfrm>
            <a:off x="457200" y="381000"/>
            <a:ext cx="8229600" cy="1143000"/>
          </a:xfrm>
        </p:spPr>
        <p:txBody>
          <a:bodyPr/>
          <a:lstStyle/>
          <a:p>
            <a:r>
              <a:rPr lang="en-US" altLang="en-US">
                <a:latin typeface="Calibri" charset="0"/>
              </a:rPr>
              <a:t>AFTERCARE &amp; FOLLOW-UP</a:t>
            </a:r>
          </a:p>
        </p:txBody>
      </p:sp>
      <p:sp>
        <p:nvSpPr>
          <p:cNvPr id="4099"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Individuals in recovery who practice treatment-defined aftercare and follow-up will, ideally, surround themselves with supportive family, friends and acquaintances. </a:t>
            </a:r>
          </a:p>
          <a:p>
            <a:pPr>
              <a:buFontTx/>
              <a:buChar char="•"/>
            </a:pPr>
            <a:r>
              <a:rPr lang="en-US" altLang="en-US" sz="2200">
                <a:latin typeface="Calibri" charset="0"/>
              </a:rPr>
              <a:t>Aftercare is not a one-time event, rather it is an ongoing monthly, weekly or even daily task.</a:t>
            </a:r>
          </a:p>
          <a:p>
            <a:pPr>
              <a:buFontTx/>
              <a:buChar char="•"/>
            </a:pPr>
            <a:r>
              <a:rPr lang="en-US" altLang="en-US" sz="2200">
                <a:latin typeface="Calibri" charset="0"/>
              </a:rPr>
              <a:t>A comprehensive aftercare program is facilitated by clinicians providing treatment.</a:t>
            </a:r>
          </a:p>
          <a:p>
            <a:pPr>
              <a:buFontTx/>
              <a:buChar char="•"/>
            </a:pPr>
            <a:r>
              <a:rPr lang="en-US" altLang="en-US" sz="2200">
                <a:latin typeface="Calibri" charset="0"/>
              </a:rPr>
              <a:t>Consider a structured facility sponsored aftercare program in addition to groups.</a:t>
            </a: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4F10BC4A-C4E4-D14C-B2E5-665D9B8CAFDB}" type="slidenum">
              <a:rPr lang="en-US" altLang="en-US">
                <a:latin typeface="Arial" charset="0"/>
              </a:rPr>
              <a:pPr eaLnBrk="1" hangingPunct="1"/>
              <a:t>71</a:t>
            </a:fld>
            <a:endParaRPr lang="en-US" altLang="en-US">
              <a:latin typeface="Arial" charset="0"/>
            </a:endParaRPr>
          </a:p>
        </p:txBody>
      </p:sp>
    </p:spTree>
  </p:cSld>
  <p:clrMapOvr>
    <a:masterClrMapping/>
  </p:clrMapOvr>
  <p:transition spd="slow">
    <p:circl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2"/>
          <p:cNvSpPr>
            <a:spLocks noGrp="1"/>
          </p:cNvSpPr>
          <p:nvPr>
            <p:ph type="title"/>
          </p:nvPr>
        </p:nvSpPr>
        <p:spPr>
          <a:xfrm>
            <a:off x="457200" y="381000"/>
            <a:ext cx="8229600" cy="1143000"/>
          </a:xfrm>
        </p:spPr>
        <p:txBody>
          <a:bodyPr/>
          <a:lstStyle/>
          <a:p>
            <a:r>
              <a:rPr lang="en-US" altLang="en-US">
                <a:latin typeface="Calibri" charset="0"/>
              </a:rPr>
              <a:t>THE PURPOSE OF AFTERCARE</a:t>
            </a:r>
          </a:p>
        </p:txBody>
      </p:sp>
      <p:sp>
        <p:nvSpPr>
          <p:cNvPr id="5123"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Support from people with knowledge of the disease of addiction can help prevent relapse</a:t>
            </a:r>
          </a:p>
          <a:p>
            <a:pPr>
              <a:buFontTx/>
              <a:buChar char="•"/>
            </a:pPr>
            <a:r>
              <a:rPr lang="en-US" altLang="en-US" sz="2200">
                <a:latin typeface="Calibri" charset="0"/>
              </a:rPr>
              <a:t>A non-judgmental, loving surrounding can promote openness and honesty, leading to greater understanding by all parties involved</a:t>
            </a:r>
          </a:p>
          <a:p>
            <a:pPr>
              <a:buFontTx/>
              <a:buChar char="•"/>
            </a:pPr>
            <a:r>
              <a:rPr lang="en-US" altLang="en-US" sz="2200">
                <a:latin typeface="Calibri" charset="0"/>
              </a:rPr>
              <a:t>Reduces the incidence of loneliness or isolation which is a common risk factor of addiction and relapse</a:t>
            </a:r>
          </a:p>
          <a:p>
            <a:pPr>
              <a:buFontTx/>
              <a:buChar char="•"/>
            </a:pPr>
            <a:r>
              <a:rPr lang="en-US" altLang="en-US" sz="2200">
                <a:latin typeface="Calibri" charset="0"/>
              </a:rPr>
              <a:t>Develops strong social bonds that can supplant the desire for substances of abuse.</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BA413B52-7926-A446-82A6-6E37F68A803F}" type="slidenum">
              <a:rPr lang="en-US" altLang="en-US">
                <a:latin typeface="Arial" charset="0"/>
              </a:rPr>
              <a:pPr eaLnBrk="1" hangingPunct="1"/>
              <a:t>72</a:t>
            </a:fld>
            <a:endParaRPr lang="en-US" altLang="en-US">
              <a:latin typeface="Arial" charset="0"/>
            </a:endParaRPr>
          </a:p>
        </p:txBody>
      </p:sp>
    </p:spTree>
  </p:cSld>
  <p:clrMapOvr>
    <a:masterClrMapping/>
  </p:clrMapOvr>
  <p:transition spd="slow">
    <p:circl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2"/>
          <p:cNvSpPr>
            <a:spLocks noGrp="1"/>
          </p:cNvSpPr>
          <p:nvPr>
            <p:ph type="title"/>
          </p:nvPr>
        </p:nvSpPr>
        <p:spPr>
          <a:xfrm>
            <a:off x="457200" y="381000"/>
            <a:ext cx="8229600" cy="1143000"/>
          </a:xfrm>
        </p:spPr>
        <p:txBody>
          <a:bodyPr/>
          <a:lstStyle/>
          <a:p>
            <a:r>
              <a:rPr lang="en-US" altLang="en-US">
                <a:latin typeface="Calibri" charset="0"/>
              </a:rPr>
              <a:t>SETTING GOALS</a:t>
            </a:r>
          </a:p>
        </p:txBody>
      </p:sp>
      <p:sp>
        <p:nvSpPr>
          <p:cNvPr id="6147"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Goals will have been set and met during treatment.</a:t>
            </a:r>
          </a:p>
          <a:p>
            <a:pPr>
              <a:buFontTx/>
              <a:buChar char="•"/>
            </a:pPr>
            <a:r>
              <a:rPr lang="en-US" altLang="en-US" sz="2200">
                <a:latin typeface="Calibri" charset="0"/>
              </a:rPr>
              <a:t>Goal setting should continue after treatment</a:t>
            </a:r>
          </a:p>
          <a:p>
            <a:pPr>
              <a:buFontTx/>
              <a:buChar char="•"/>
            </a:pPr>
            <a:r>
              <a:rPr lang="en-US" altLang="en-US" sz="2200">
                <a:latin typeface="Calibri" charset="0"/>
              </a:rPr>
              <a:t>Goals should be incremental with a longer-term overarching component to them</a:t>
            </a:r>
          </a:p>
          <a:p>
            <a:pPr>
              <a:buFontTx/>
              <a:buChar char="•"/>
            </a:pPr>
            <a:r>
              <a:rPr lang="en-US" altLang="en-US" sz="2200">
                <a:latin typeface="Calibri" charset="0"/>
              </a:rPr>
              <a:t>Unreasonable or overly ambitious goals should be avoided. The result can be frustration if the lofty goals are not met – this may lead to quitting. This may also cause an obsession with the goal which can cause burn-out.</a:t>
            </a: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D69825CE-2F2E-E54C-A644-C6D4900DDF31}" type="slidenum">
              <a:rPr lang="en-US" altLang="en-US">
                <a:latin typeface="Arial" charset="0"/>
              </a:rPr>
              <a:pPr eaLnBrk="1" hangingPunct="1"/>
              <a:t>73</a:t>
            </a:fld>
            <a:endParaRPr lang="en-US" altLang="en-US">
              <a:latin typeface="Arial" charset="0"/>
            </a:endParaRPr>
          </a:p>
        </p:txBody>
      </p:sp>
    </p:spTree>
  </p:cSld>
  <p:clrMapOvr>
    <a:masterClrMapping/>
  </p:clrMapOvr>
  <p:transition spd="slow">
    <p:circl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2"/>
          <p:cNvSpPr>
            <a:spLocks noGrp="1"/>
          </p:cNvSpPr>
          <p:nvPr>
            <p:ph type="title"/>
          </p:nvPr>
        </p:nvSpPr>
        <p:spPr>
          <a:xfrm>
            <a:off x="457200" y="381000"/>
            <a:ext cx="8229600" cy="1143000"/>
          </a:xfrm>
        </p:spPr>
        <p:txBody>
          <a:bodyPr/>
          <a:lstStyle/>
          <a:p>
            <a:r>
              <a:rPr lang="en-US" altLang="en-US">
                <a:latin typeface="Calibri" charset="0"/>
              </a:rPr>
              <a:t>GOOD INTERIM GOAL EXAMPLES</a:t>
            </a:r>
          </a:p>
        </p:txBody>
      </p:sp>
      <p:sp>
        <p:nvSpPr>
          <p:cNvPr id="7171"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Reach 90 days of sobriety</a:t>
            </a:r>
          </a:p>
          <a:p>
            <a:pPr>
              <a:buFontTx/>
              <a:buChar char="•"/>
            </a:pPr>
            <a:r>
              <a:rPr lang="en-US" altLang="en-US" sz="2200">
                <a:latin typeface="Calibri" charset="0"/>
              </a:rPr>
              <a:t>Lose 10 pounds</a:t>
            </a:r>
          </a:p>
          <a:p>
            <a:pPr>
              <a:buFontTx/>
              <a:buChar char="•"/>
            </a:pPr>
            <a:r>
              <a:rPr lang="en-US" altLang="en-US" sz="2200">
                <a:latin typeface="Calibri" charset="0"/>
              </a:rPr>
              <a:t>Get a part time job</a:t>
            </a:r>
          </a:p>
          <a:p>
            <a:pPr>
              <a:buFontTx/>
              <a:buChar char="•"/>
            </a:pPr>
            <a:r>
              <a:rPr lang="en-US" altLang="en-US" sz="2200">
                <a:latin typeface="Calibri" charset="0"/>
              </a:rPr>
              <a:t>Get a GED</a:t>
            </a:r>
          </a:p>
          <a:p>
            <a:pPr>
              <a:buFontTx/>
              <a:buChar char="•"/>
            </a:pPr>
            <a:r>
              <a:rPr lang="en-US" altLang="en-US" sz="2200">
                <a:latin typeface="Calibri" charset="0"/>
              </a:rPr>
              <a:t>Begin to repair my relationship with a sibling, parent or family member</a:t>
            </a:r>
          </a:p>
          <a:p>
            <a:pPr>
              <a:buFontTx/>
              <a:buChar char="•"/>
            </a:pPr>
            <a:r>
              <a:rPr lang="en-US" altLang="en-US" sz="2200">
                <a:latin typeface="Calibri" charset="0"/>
              </a:rPr>
              <a:t>Go to religious service once a month or once a week</a:t>
            </a:r>
          </a:p>
          <a:p>
            <a:pPr>
              <a:buFontTx/>
              <a:buChar char="•"/>
            </a:pPr>
            <a:r>
              <a:rPr lang="en-US" altLang="en-US" sz="2200">
                <a:latin typeface="Calibri" charset="0"/>
              </a:rPr>
              <a:t>Enjoy an outdoor team sort activity weekly</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EB3CA052-AB27-1F44-9A3A-0D7ADC52F0D5}" type="slidenum">
              <a:rPr lang="en-US" altLang="en-US">
                <a:latin typeface="Arial" charset="0"/>
              </a:rPr>
              <a:pPr eaLnBrk="1" hangingPunct="1"/>
              <a:t>74</a:t>
            </a:fld>
            <a:endParaRPr lang="en-US" altLang="en-US">
              <a:latin typeface="Arial" charset="0"/>
            </a:endParaRPr>
          </a:p>
        </p:txBody>
      </p:sp>
    </p:spTree>
  </p:cSld>
  <p:clrMapOvr>
    <a:masterClrMapping/>
  </p:clrMapOvr>
  <p:transition spd="slow">
    <p:circl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p:cNvSpPr>
          <p:nvPr>
            <p:ph type="title"/>
          </p:nvPr>
        </p:nvSpPr>
        <p:spPr>
          <a:xfrm>
            <a:off x="457200" y="381000"/>
            <a:ext cx="8229600" cy="1143000"/>
          </a:xfrm>
        </p:spPr>
        <p:txBody>
          <a:bodyPr/>
          <a:lstStyle/>
          <a:p>
            <a:r>
              <a:rPr lang="en-US" altLang="en-US">
                <a:latin typeface="Calibri" charset="0"/>
              </a:rPr>
              <a:t>REWARD FOR ATTAINING GOALS</a:t>
            </a:r>
          </a:p>
        </p:txBody>
      </p:sp>
      <p:sp>
        <p:nvSpPr>
          <p:cNvPr id="8195"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Rewarding oneself is a very important part of setting and ultimately achieving goals. The danger in rewarding oneself for goals is the type of reward offered. If the reward triggers the underlying cause of addiction, the reward is actually counterproductive. </a:t>
            </a:r>
          </a:p>
          <a:p>
            <a:pPr>
              <a:buFontTx/>
              <a:buChar char="•"/>
            </a:pPr>
            <a:r>
              <a:rPr lang="en-US" altLang="en-US" sz="2200">
                <a:latin typeface="Calibri" charset="0"/>
              </a:rPr>
              <a:t>Inappropriate rewards for hitting goals can vary but may include an indulgent meal, smoking a cigarette or cigar or taking “just one” hit of a substance.</a:t>
            </a:r>
          </a:p>
          <a:p>
            <a:pPr>
              <a:buFontTx/>
              <a:buChar char="•"/>
            </a:pPr>
            <a:r>
              <a:rPr lang="en-US" altLang="en-US" sz="2200">
                <a:latin typeface="Calibri" charset="0"/>
              </a:rPr>
              <a:t>Appropriate rewards may include a massage, a day off, a mini-vacation, a small purchase, some new clothes.</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6CFCEAAF-4D24-6842-AB98-464F2647CE6E}" type="slidenum">
              <a:rPr lang="en-US" altLang="en-US">
                <a:latin typeface="Arial" charset="0"/>
              </a:rPr>
              <a:pPr eaLnBrk="1" hangingPunct="1"/>
              <a:t>75</a:t>
            </a:fld>
            <a:endParaRPr lang="en-US" altLang="en-US">
              <a:latin typeface="Arial" charset="0"/>
            </a:endParaRPr>
          </a:p>
        </p:txBody>
      </p:sp>
    </p:spTree>
  </p:cSld>
  <p:clrMapOvr>
    <a:masterClrMapping/>
  </p:clrMapOvr>
  <p:transition spd="slow">
    <p:circl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title"/>
          </p:nvPr>
        </p:nvSpPr>
        <p:spPr>
          <a:xfrm>
            <a:off x="457200" y="381000"/>
            <a:ext cx="8229600" cy="1143000"/>
          </a:xfrm>
        </p:spPr>
        <p:txBody>
          <a:bodyPr/>
          <a:lstStyle/>
          <a:p>
            <a:r>
              <a:rPr lang="en-US" altLang="en-US">
                <a:latin typeface="Calibri" charset="0"/>
              </a:rPr>
              <a:t>MEDICATION MANAGEMENT</a:t>
            </a:r>
          </a:p>
        </p:txBody>
      </p:sp>
      <p:sp>
        <p:nvSpPr>
          <p:cNvPr id="9219"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Medication may or may not be part of the long term life skills and modification plan however it is often present especially in those with co-occurring disorders</a:t>
            </a:r>
          </a:p>
          <a:p>
            <a:pPr>
              <a:buFontTx/>
              <a:buChar char="•"/>
            </a:pPr>
            <a:r>
              <a:rPr lang="en-US" altLang="en-US" sz="2200">
                <a:latin typeface="Calibri" charset="0"/>
              </a:rPr>
              <a:t>Support the client by giving them the information they need regarding medication – i.e. why it may be necessary and the consequences of not taking the medication</a:t>
            </a:r>
          </a:p>
          <a:p>
            <a:pPr>
              <a:buFontTx/>
              <a:buChar char="•"/>
            </a:pPr>
            <a:r>
              <a:rPr lang="en-US" altLang="en-US" sz="2200">
                <a:latin typeface="Calibri" charset="0"/>
              </a:rPr>
              <a:t>Explore alternatives in medication to assist the client, especially when narcotic drugs are a recommended course of treatment by a medical provider</a:t>
            </a: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4BB7DA40-8CEC-4447-8942-598C19F1B1FA}" type="slidenum">
              <a:rPr lang="en-US" altLang="en-US">
                <a:latin typeface="Arial" charset="0"/>
              </a:rPr>
              <a:pPr eaLnBrk="1" hangingPunct="1"/>
              <a:t>76</a:t>
            </a:fld>
            <a:endParaRPr lang="en-US" altLang="en-US">
              <a:latin typeface="Arial" charset="0"/>
            </a:endParaRPr>
          </a:p>
        </p:txBody>
      </p:sp>
    </p:spTree>
  </p:cSld>
  <p:clrMapOvr>
    <a:masterClrMapping/>
  </p:clrMapOvr>
  <p:transition spd="slow">
    <p:circl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2"/>
          <p:cNvSpPr>
            <a:spLocks noGrp="1"/>
          </p:cNvSpPr>
          <p:nvPr>
            <p:ph type="title"/>
          </p:nvPr>
        </p:nvSpPr>
        <p:spPr>
          <a:xfrm>
            <a:off x="457200" y="381000"/>
            <a:ext cx="8229600" cy="1143000"/>
          </a:xfrm>
        </p:spPr>
        <p:txBody>
          <a:bodyPr/>
          <a:lstStyle/>
          <a:p>
            <a:r>
              <a:rPr lang="en-US" altLang="en-US" sz="3800">
                <a:latin typeface="Calibri" charset="0"/>
              </a:rPr>
              <a:t>MEDICATION MANAGEMENT DON’TS</a:t>
            </a:r>
          </a:p>
        </p:txBody>
      </p:sp>
      <p:sp>
        <p:nvSpPr>
          <p:cNvPr id="10243"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While a client’s progress may be exceptional, changing medication should only be handled by a medical professional with a complete understanding of the circumstances</a:t>
            </a:r>
          </a:p>
          <a:p>
            <a:pPr>
              <a:buFontTx/>
              <a:buChar char="•"/>
            </a:pPr>
            <a:r>
              <a:rPr lang="en-US" altLang="en-US" sz="2200">
                <a:latin typeface="Calibri" charset="0"/>
              </a:rPr>
              <a:t>Stopping medication too quickly may cause serious adverse effects and even death</a:t>
            </a:r>
          </a:p>
          <a:p>
            <a:pPr>
              <a:buFontTx/>
              <a:buChar char="•"/>
            </a:pPr>
            <a:r>
              <a:rPr lang="en-US" altLang="en-US" sz="2200">
                <a:latin typeface="Calibri" charset="0"/>
              </a:rPr>
              <a:t>Do not suggest alternate medications without a qualified medical professional’s opinion</a:t>
            </a:r>
          </a:p>
          <a:p>
            <a:pPr>
              <a:buFontTx/>
              <a:buChar char="•"/>
            </a:pPr>
            <a:r>
              <a:rPr lang="en-US" altLang="en-US" sz="2200">
                <a:latin typeface="Calibri" charset="0"/>
              </a:rPr>
              <a:t>Be wary of interactions between medications</a:t>
            </a: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75B73611-08C6-7348-95BF-FBA0BA70537F}" type="slidenum">
              <a:rPr lang="en-US" altLang="en-US">
                <a:latin typeface="Arial" charset="0"/>
              </a:rPr>
              <a:pPr eaLnBrk="1" hangingPunct="1"/>
              <a:t>77</a:t>
            </a:fld>
            <a:endParaRPr lang="en-US" altLang="en-US">
              <a:latin typeface="Arial" charset="0"/>
            </a:endParaRPr>
          </a:p>
        </p:txBody>
      </p:sp>
    </p:spTree>
  </p:cSld>
  <p:clrMapOvr>
    <a:masterClrMapping/>
  </p:clrMapOvr>
  <p:transition spd="slow">
    <p:circl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2"/>
          <p:cNvSpPr>
            <a:spLocks noGrp="1"/>
          </p:cNvSpPr>
          <p:nvPr>
            <p:ph type="title"/>
          </p:nvPr>
        </p:nvSpPr>
        <p:spPr>
          <a:xfrm>
            <a:off x="457200" y="381000"/>
            <a:ext cx="8229600" cy="1143000"/>
          </a:xfrm>
        </p:spPr>
        <p:txBody>
          <a:bodyPr/>
          <a:lstStyle/>
          <a:p>
            <a:r>
              <a:rPr lang="en-US" altLang="en-US">
                <a:latin typeface="Calibri" charset="0"/>
              </a:rPr>
              <a:t>EDUCATION</a:t>
            </a:r>
          </a:p>
        </p:txBody>
      </p:sp>
      <p:sp>
        <p:nvSpPr>
          <p:cNvPr id="11267"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Can often create a sense of achievement</a:t>
            </a:r>
          </a:p>
          <a:p>
            <a:pPr>
              <a:buFontTx/>
              <a:buChar char="•"/>
            </a:pPr>
            <a:r>
              <a:rPr lang="en-US" altLang="en-US" sz="2200">
                <a:latin typeface="Calibri" charset="0"/>
              </a:rPr>
              <a:t>Reduces the incidence of crime</a:t>
            </a:r>
          </a:p>
          <a:p>
            <a:pPr>
              <a:buFontTx/>
              <a:buChar char="•"/>
            </a:pPr>
            <a:r>
              <a:rPr lang="en-US" altLang="en-US" sz="2200">
                <a:latin typeface="Calibri" charset="0"/>
              </a:rPr>
              <a:t>Could possibly improve health</a:t>
            </a:r>
          </a:p>
          <a:p>
            <a:pPr>
              <a:buFontTx/>
              <a:buChar char="•"/>
            </a:pPr>
            <a:r>
              <a:rPr lang="en-US" altLang="en-US" sz="2200">
                <a:latin typeface="Calibri" charset="0"/>
              </a:rPr>
              <a:t>May lead to better job prospects</a:t>
            </a:r>
          </a:p>
          <a:p>
            <a:pPr>
              <a:buFontTx/>
              <a:buChar char="•"/>
            </a:pPr>
            <a:r>
              <a:rPr lang="en-US" altLang="en-US" sz="2200">
                <a:latin typeface="Calibri" charset="0"/>
              </a:rPr>
              <a:t>May hone critical thinking skills which in turn can assist in avoiding potentially hazardous situations</a:t>
            </a:r>
          </a:p>
          <a:p>
            <a:pPr>
              <a:buFontTx/>
              <a:buChar char="•"/>
            </a:pPr>
            <a:r>
              <a:rPr lang="en-US" altLang="en-US" sz="2200">
                <a:latin typeface="Calibri" charset="0"/>
              </a:rPr>
              <a:t>Depending on the method of instruction, may increase the social interaction of the recovering addict and in turn lessen the risk of isolation</a:t>
            </a: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379B6985-B82B-284C-A7B9-B6F734406FCC}" type="slidenum">
              <a:rPr lang="en-US" altLang="en-US">
                <a:latin typeface="Arial" charset="0"/>
              </a:rPr>
              <a:pPr eaLnBrk="1" hangingPunct="1"/>
              <a:t>78</a:t>
            </a:fld>
            <a:endParaRPr lang="en-US" altLang="en-US">
              <a:latin typeface="Arial" charset="0"/>
            </a:endParaRPr>
          </a:p>
        </p:txBody>
      </p:sp>
    </p:spTree>
  </p:cSld>
  <p:clrMapOvr>
    <a:masterClrMapping/>
  </p:clrMapOvr>
  <p:transition spd="slow">
    <p:circl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2"/>
          <p:cNvSpPr>
            <a:spLocks noGrp="1"/>
          </p:cNvSpPr>
          <p:nvPr>
            <p:ph type="title"/>
          </p:nvPr>
        </p:nvSpPr>
        <p:spPr>
          <a:xfrm>
            <a:off x="457200" y="381000"/>
            <a:ext cx="8229600" cy="1143000"/>
          </a:xfrm>
        </p:spPr>
        <p:txBody>
          <a:bodyPr/>
          <a:lstStyle/>
          <a:p>
            <a:r>
              <a:rPr lang="en-US" altLang="en-US">
                <a:latin typeface="Calibri" charset="0"/>
              </a:rPr>
              <a:t>PROMOTING EDUCATION</a:t>
            </a:r>
          </a:p>
        </p:txBody>
      </p:sp>
      <p:sp>
        <p:nvSpPr>
          <p:cNvPr id="12291"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Assist with educational activities including referral to specialized help</a:t>
            </a:r>
          </a:p>
          <a:p>
            <a:pPr>
              <a:buFontTx/>
              <a:buChar char="•"/>
            </a:pPr>
            <a:r>
              <a:rPr lang="en-US" altLang="en-US" sz="2200">
                <a:latin typeface="Calibri" charset="0"/>
              </a:rPr>
              <a:t>Referral to substance abuse specific financing or grants for education</a:t>
            </a:r>
          </a:p>
          <a:p>
            <a:pPr>
              <a:buFontTx/>
              <a:buChar char="•"/>
            </a:pPr>
            <a:r>
              <a:rPr lang="en-US" altLang="en-US" sz="2200">
                <a:latin typeface="Calibri" charset="0"/>
              </a:rPr>
              <a:t>Discuss how education may benefit the client</a:t>
            </a:r>
          </a:p>
          <a:p>
            <a:pPr>
              <a:buFontTx/>
              <a:buChar char="•"/>
            </a:pPr>
            <a:r>
              <a:rPr lang="en-US" altLang="en-US" sz="2200">
                <a:latin typeface="Calibri" charset="0"/>
              </a:rPr>
              <a:t>Have the client attend an example class</a:t>
            </a:r>
          </a:p>
          <a:p>
            <a:pPr>
              <a:buFontTx/>
              <a:buChar char="•"/>
            </a:pPr>
            <a:r>
              <a:rPr lang="en-US" altLang="en-US" sz="2200">
                <a:latin typeface="Calibri" charset="0"/>
              </a:rPr>
              <a:t>Discuss education success stories</a:t>
            </a: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D5F89214-54EE-A64B-9969-62C0D7F05D83}" type="slidenum">
              <a:rPr lang="en-US" altLang="en-US">
                <a:latin typeface="Arial" charset="0"/>
              </a:rPr>
              <a:pPr eaLnBrk="1" hangingPunct="1"/>
              <a:t>79</a:t>
            </a:fld>
            <a:endParaRPr lang="en-US" altLang="en-US">
              <a:latin typeface="Arial" charset="0"/>
            </a:endParaRPr>
          </a:p>
        </p:txBody>
      </p:sp>
    </p:spTree>
  </p:cSld>
  <p:clrMapOvr>
    <a:masterClrMapping/>
  </p:clrMapOvr>
  <p:transition spd="slow">
    <p:circl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Understanding Client Needs</a:t>
            </a:r>
          </a:p>
        </p:txBody>
      </p:sp>
      <p:sp>
        <p:nvSpPr>
          <p:cNvPr id="9219" name="Rectangle 3"/>
          <p:cNvSpPr>
            <a:spLocks noGrp="1" noChangeArrowheads="1"/>
          </p:cNvSpPr>
          <p:nvPr>
            <p:ph idx="1"/>
          </p:nvPr>
        </p:nvSpPr>
        <p:spPr>
          <a:xfrm>
            <a:off x="914400" y="1524000"/>
            <a:ext cx="7315200" cy="3733800"/>
          </a:xfrm>
        </p:spPr>
        <p:txBody>
          <a:bodyPr/>
          <a:lstStyle/>
          <a:p>
            <a:pPr>
              <a:buFontTx/>
              <a:buChar char="•"/>
            </a:pPr>
            <a:r>
              <a:rPr lang="en-US" altLang="en-US" sz="2200">
                <a:latin typeface="Calibri" charset="0"/>
                <a:ea typeface="Calibri" charset="0"/>
                <a:cs typeface="Calibri" charset="0"/>
              </a:rPr>
              <a:t>Type and severity of the problem - urgency</a:t>
            </a:r>
          </a:p>
          <a:p>
            <a:pPr>
              <a:buFontTx/>
              <a:buChar char="•"/>
            </a:pPr>
            <a:r>
              <a:rPr lang="en-US" altLang="en-US" sz="2200">
                <a:latin typeface="Calibri" charset="0"/>
                <a:ea typeface="Calibri" charset="0"/>
                <a:cs typeface="Calibri" charset="0"/>
              </a:rPr>
              <a:t>Appropriate level of care needed</a:t>
            </a:r>
          </a:p>
          <a:p>
            <a:pPr>
              <a:buFontTx/>
              <a:buChar char="•"/>
            </a:pPr>
            <a:r>
              <a:rPr lang="en-US" altLang="en-US" sz="2200">
                <a:latin typeface="Calibri" charset="0"/>
                <a:ea typeface="Calibri" charset="0"/>
                <a:cs typeface="Calibri" charset="0"/>
              </a:rPr>
              <a:t>Any co-occurring disorders</a:t>
            </a:r>
          </a:p>
          <a:p>
            <a:pPr>
              <a:buFontTx/>
              <a:buChar char="•"/>
            </a:pPr>
            <a:r>
              <a:rPr lang="en-US" altLang="en-US" sz="2200">
                <a:latin typeface="Calibri" charset="0"/>
                <a:ea typeface="Calibri" charset="0"/>
                <a:cs typeface="Calibri" charset="0"/>
              </a:rPr>
              <a:t>Financial / Insurance situation.</a:t>
            </a:r>
          </a:p>
          <a:p>
            <a:pPr>
              <a:buFontTx/>
              <a:buChar char="•"/>
            </a:pPr>
            <a:r>
              <a:rPr lang="en-US" altLang="en-US" sz="2200">
                <a:latin typeface="Calibri" charset="0"/>
                <a:ea typeface="Calibri" charset="0"/>
                <a:cs typeface="Calibri" charset="0"/>
              </a:rPr>
              <a:t>Record of past successful or failed treatment.</a:t>
            </a:r>
          </a:p>
          <a:p>
            <a:pPr>
              <a:buFontTx/>
              <a:buChar char="•"/>
            </a:pPr>
            <a:r>
              <a:rPr lang="en-US" altLang="en-US" sz="2200">
                <a:latin typeface="Calibri" charset="0"/>
                <a:ea typeface="Calibri" charset="0"/>
                <a:cs typeface="Calibri" charset="0"/>
              </a:rPr>
              <a:t>Regular consultations with client, family and others to change the treatment plan if there is the opportunity to improve.</a:t>
            </a:r>
          </a:p>
        </p:txBody>
      </p:sp>
    </p:spTree>
  </p:cSld>
  <p:clrMapOvr>
    <a:masterClrMapping/>
  </p:clrMapOvr>
  <p:transition spd="slow">
    <p:circl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457200" y="381000"/>
            <a:ext cx="8229600" cy="1143000"/>
          </a:xfrm>
        </p:spPr>
        <p:txBody>
          <a:bodyPr/>
          <a:lstStyle/>
          <a:p>
            <a:r>
              <a:rPr lang="en-US" altLang="en-US">
                <a:latin typeface="Calibri" charset="0"/>
              </a:rPr>
              <a:t>Job / Work</a:t>
            </a:r>
          </a:p>
        </p:txBody>
      </p:sp>
      <p:sp>
        <p:nvSpPr>
          <p:cNvPr id="13315"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Can often create a sense of achievement</a:t>
            </a:r>
          </a:p>
          <a:p>
            <a:pPr>
              <a:buFontTx/>
              <a:buChar char="•"/>
            </a:pPr>
            <a:r>
              <a:rPr lang="en-US" altLang="en-US" sz="2200">
                <a:latin typeface="Calibri" charset="0"/>
              </a:rPr>
              <a:t>May create a more stable and self-reliant financial environment</a:t>
            </a:r>
          </a:p>
          <a:p>
            <a:pPr>
              <a:buFontTx/>
              <a:buChar char="•"/>
            </a:pPr>
            <a:r>
              <a:rPr lang="en-US" altLang="en-US" sz="2200">
                <a:latin typeface="Calibri" charset="0"/>
              </a:rPr>
              <a:t>Benefits offered by the employer may reduce stress regarding health and retirement</a:t>
            </a:r>
          </a:p>
          <a:p>
            <a:pPr>
              <a:buFontTx/>
              <a:buChar char="•"/>
            </a:pPr>
            <a:r>
              <a:rPr lang="en-US" altLang="en-US" sz="2200">
                <a:latin typeface="Calibri" charset="0"/>
              </a:rPr>
              <a:t>Depending on the work environment, may increase the social interaction of the recovering addict and in turn lessen the risk of isolation</a:t>
            </a:r>
          </a:p>
          <a:p>
            <a:pPr>
              <a:buFontTx/>
              <a:buChar char="•"/>
            </a:pPr>
            <a:r>
              <a:rPr lang="en-US" altLang="en-US" sz="2200">
                <a:latin typeface="Calibri" charset="0"/>
              </a:rPr>
              <a:t>Reduce the risk of poverty, a significant risk factor in relapse</a:t>
            </a: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7F85D0AC-4991-DD42-8083-D258F489580D}" type="slidenum">
              <a:rPr lang="en-US" altLang="en-US">
                <a:latin typeface="Arial" charset="0"/>
              </a:rPr>
              <a:pPr eaLnBrk="1" hangingPunct="1"/>
              <a:t>80</a:t>
            </a:fld>
            <a:endParaRPr lang="en-US" altLang="en-US">
              <a:latin typeface="Arial" charset="0"/>
            </a:endParaRPr>
          </a:p>
        </p:txBody>
      </p:sp>
    </p:spTree>
  </p:cSld>
  <p:clrMapOvr>
    <a:masterClrMapping/>
  </p:clrMapOvr>
  <p:transition spd="slow">
    <p:circl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2"/>
          <p:cNvSpPr>
            <a:spLocks noGrp="1"/>
          </p:cNvSpPr>
          <p:nvPr>
            <p:ph type="title"/>
          </p:nvPr>
        </p:nvSpPr>
        <p:spPr>
          <a:xfrm>
            <a:off x="457200" y="381000"/>
            <a:ext cx="8229600" cy="1143000"/>
          </a:xfrm>
        </p:spPr>
        <p:txBody>
          <a:bodyPr/>
          <a:lstStyle/>
          <a:p>
            <a:r>
              <a:rPr lang="en-US" altLang="en-US">
                <a:latin typeface="Calibri" charset="0"/>
              </a:rPr>
              <a:t>HOW TO FIND A JOB</a:t>
            </a:r>
          </a:p>
        </p:txBody>
      </p:sp>
      <p:sp>
        <p:nvSpPr>
          <p:cNvPr id="14339"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Within the addiction treatment industry, recovering addicts are often encouraged to apply</a:t>
            </a:r>
          </a:p>
          <a:p>
            <a:pPr>
              <a:buFontTx/>
              <a:buChar char="•"/>
            </a:pPr>
            <a:r>
              <a:rPr lang="en-US" altLang="en-US" sz="2200">
                <a:latin typeface="Calibri" charset="0"/>
              </a:rPr>
              <a:t>Job fairs</a:t>
            </a:r>
          </a:p>
          <a:p>
            <a:pPr>
              <a:buFontTx/>
              <a:buChar char="•"/>
            </a:pPr>
            <a:r>
              <a:rPr lang="en-US" altLang="en-US" sz="2200">
                <a:latin typeface="Calibri" charset="0"/>
              </a:rPr>
              <a:t>Workforce assistance programs</a:t>
            </a:r>
          </a:p>
          <a:p>
            <a:pPr>
              <a:buFontTx/>
              <a:buChar char="•"/>
            </a:pPr>
            <a:r>
              <a:rPr lang="en-US" altLang="en-US" sz="2200">
                <a:latin typeface="Calibri" charset="0"/>
              </a:rPr>
              <a:t>Government sponsored programs</a:t>
            </a:r>
          </a:p>
          <a:p>
            <a:pPr>
              <a:buFontTx/>
              <a:buChar char="•"/>
            </a:pPr>
            <a:r>
              <a:rPr lang="en-US" altLang="en-US" sz="2200">
                <a:latin typeface="Calibri" charset="0"/>
              </a:rPr>
              <a:t>Resume building</a:t>
            </a:r>
          </a:p>
          <a:p>
            <a:pPr>
              <a:buFontTx/>
              <a:buChar char="•"/>
            </a:pPr>
            <a:r>
              <a:rPr lang="en-US" altLang="en-US" sz="2200">
                <a:latin typeface="Calibri" charset="0"/>
              </a:rPr>
              <a:t>Internships</a:t>
            </a:r>
          </a:p>
          <a:p>
            <a:pPr>
              <a:buFontTx/>
              <a:buChar char="•"/>
            </a:pPr>
            <a:r>
              <a:rPr lang="en-US" altLang="en-US" sz="2200">
                <a:latin typeface="Calibri" charset="0"/>
              </a:rPr>
              <a:t>Part-time work</a:t>
            </a: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79F3AB03-CF51-4C47-93D6-70BB62628A48}" type="slidenum">
              <a:rPr lang="en-US" altLang="en-US">
                <a:latin typeface="Arial" charset="0"/>
              </a:rPr>
              <a:pPr eaLnBrk="1" hangingPunct="1"/>
              <a:t>81</a:t>
            </a:fld>
            <a:endParaRPr lang="en-US" altLang="en-US">
              <a:latin typeface="Arial" charset="0"/>
            </a:endParaRPr>
          </a:p>
        </p:txBody>
      </p:sp>
    </p:spTree>
  </p:cSld>
  <p:clrMapOvr>
    <a:masterClrMapping/>
  </p:clrMapOvr>
  <p:transition spd="slow">
    <p:circl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p:cNvSpPr>
            <a:spLocks noGrp="1"/>
          </p:cNvSpPr>
          <p:nvPr>
            <p:ph type="title"/>
          </p:nvPr>
        </p:nvSpPr>
        <p:spPr>
          <a:xfrm>
            <a:off x="457200" y="381000"/>
            <a:ext cx="8229600" cy="1143000"/>
          </a:xfrm>
        </p:spPr>
        <p:txBody>
          <a:bodyPr/>
          <a:lstStyle/>
          <a:p>
            <a:r>
              <a:rPr lang="en-US" altLang="en-US">
                <a:latin typeface="Calibri" charset="0"/>
              </a:rPr>
              <a:t>Stress and Anxiety</a:t>
            </a:r>
          </a:p>
        </p:txBody>
      </p:sp>
      <p:sp>
        <p:nvSpPr>
          <p:cNvPr id="15363"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Both stress and anxiety can lead to relapse</a:t>
            </a:r>
          </a:p>
          <a:p>
            <a:pPr>
              <a:buFontTx/>
              <a:buChar char="•"/>
            </a:pPr>
            <a:r>
              <a:rPr lang="en-US" altLang="en-US" sz="2200">
                <a:latin typeface="Calibri" charset="0"/>
              </a:rPr>
              <a:t>During and after treatment, recovering addicts must be taught stress and anxiety management techniques</a:t>
            </a:r>
          </a:p>
          <a:p>
            <a:pPr>
              <a:buFontTx/>
              <a:buChar char="•"/>
            </a:pPr>
            <a:r>
              <a:rPr lang="en-US" altLang="en-US" sz="2200">
                <a:latin typeface="Calibri" charset="0"/>
              </a:rPr>
              <a:t>Stress can lead to health problems including weight gain and heart disease</a:t>
            </a:r>
          </a:p>
          <a:p>
            <a:pPr>
              <a:buFontTx/>
              <a:buChar char="•"/>
            </a:pPr>
            <a:r>
              <a:rPr lang="en-US" altLang="en-US" sz="2200">
                <a:latin typeface="Calibri" charset="0"/>
              </a:rPr>
              <a:t>Stress and anxiety can lead to low self-esteem and self-worth</a:t>
            </a: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EFDDC521-1F90-D14C-9652-C2184F031B8A}" type="slidenum">
              <a:rPr lang="en-US" altLang="en-US">
                <a:latin typeface="Arial" charset="0"/>
              </a:rPr>
              <a:pPr eaLnBrk="1" hangingPunct="1"/>
              <a:t>82</a:t>
            </a:fld>
            <a:endParaRPr lang="en-US" altLang="en-US">
              <a:latin typeface="Arial" charset="0"/>
            </a:endParaRPr>
          </a:p>
        </p:txBody>
      </p:sp>
    </p:spTree>
  </p:cSld>
  <p:clrMapOvr>
    <a:masterClrMapping/>
  </p:clrMapOvr>
  <p:transition spd="slow">
    <p:circl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p:nvPr>
        </p:nvSpPr>
        <p:spPr>
          <a:xfrm>
            <a:off x="457200" y="381000"/>
            <a:ext cx="8229600" cy="1143000"/>
          </a:xfrm>
        </p:spPr>
        <p:txBody>
          <a:bodyPr/>
          <a:lstStyle/>
          <a:p>
            <a:r>
              <a:rPr lang="en-US" altLang="en-US" sz="3600">
                <a:latin typeface="Calibri" charset="0"/>
              </a:rPr>
              <a:t>STRESS AND ANXIETY MANAGEMENT</a:t>
            </a:r>
          </a:p>
        </p:txBody>
      </p:sp>
      <p:sp>
        <p:nvSpPr>
          <p:cNvPr id="16387"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Change thinking patterns to look at potential problems more pragmatically – not to worry about that which doesn’t exist or could happen</a:t>
            </a:r>
          </a:p>
          <a:p>
            <a:pPr>
              <a:buFontTx/>
              <a:buChar char="•"/>
            </a:pPr>
            <a:r>
              <a:rPr lang="en-US" altLang="en-US" sz="2200">
                <a:latin typeface="Calibri" charset="0"/>
              </a:rPr>
              <a:t>Explore the causes of the stress and anxiety and develop an action plan to address it</a:t>
            </a:r>
          </a:p>
          <a:p>
            <a:pPr>
              <a:buFontTx/>
              <a:buChar char="•"/>
            </a:pPr>
            <a:r>
              <a:rPr lang="en-US" altLang="en-US" sz="2200">
                <a:latin typeface="Calibri" charset="0"/>
              </a:rPr>
              <a:t>Understand how stress and anxiety affect relationships including work, family and social life.</a:t>
            </a:r>
          </a:p>
          <a:p>
            <a:pPr>
              <a:buFontTx/>
              <a:buChar char="•"/>
            </a:pPr>
            <a:r>
              <a:rPr lang="en-US" altLang="en-US" sz="2200">
                <a:latin typeface="Calibri" charset="0"/>
              </a:rPr>
              <a:t>Develop an exercise program that challenges and reduces stress</a:t>
            </a:r>
          </a:p>
          <a:p>
            <a:pPr>
              <a:buFontTx/>
              <a:buChar char="•"/>
            </a:pPr>
            <a:r>
              <a:rPr lang="en-US" altLang="en-US" sz="2200">
                <a:latin typeface="Calibri" charset="0"/>
              </a:rPr>
              <a:t>Receive additional counseling</a:t>
            </a:r>
          </a:p>
          <a:p>
            <a:pPr>
              <a:buFontTx/>
              <a:buChar char="•"/>
            </a:pPr>
            <a:endParaRPr lang="en-US" altLang="en-US" sz="2200">
              <a:latin typeface="Calibri" charset="0"/>
            </a:endParaRPr>
          </a:p>
          <a:p>
            <a:pPr>
              <a:buFontTx/>
              <a:buChar char="•"/>
            </a:pPr>
            <a:endParaRPr lang="en-US" altLang="en-US" sz="2200">
              <a:latin typeface="Calibri" charset="0"/>
            </a:endParaRP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D2537D8D-04F6-CA4C-9A21-11BEB92D7776}" type="slidenum">
              <a:rPr lang="en-US" altLang="en-US">
                <a:latin typeface="Arial" charset="0"/>
              </a:rPr>
              <a:pPr eaLnBrk="1" hangingPunct="1"/>
              <a:t>83</a:t>
            </a:fld>
            <a:endParaRPr lang="en-US" altLang="en-US">
              <a:latin typeface="Arial" charset="0"/>
            </a:endParaRPr>
          </a:p>
        </p:txBody>
      </p:sp>
    </p:spTree>
  </p:cSld>
  <p:clrMapOvr>
    <a:masterClrMapping/>
  </p:clrMapOvr>
  <p:transition spd="slow">
    <p:circl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
          <p:cNvSpPr>
            <a:spLocks noGrp="1"/>
          </p:cNvSpPr>
          <p:nvPr>
            <p:ph type="title"/>
          </p:nvPr>
        </p:nvSpPr>
        <p:spPr>
          <a:xfrm>
            <a:off x="457200" y="381000"/>
            <a:ext cx="8229600" cy="1143000"/>
          </a:xfrm>
        </p:spPr>
        <p:txBody>
          <a:bodyPr/>
          <a:lstStyle/>
          <a:p>
            <a:r>
              <a:rPr lang="en-US" altLang="en-US" sz="3600">
                <a:latin typeface="Calibri" charset="0"/>
              </a:rPr>
              <a:t>STRESS AND ANXIETY MANAGEMENT</a:t>
            </a:r>
          </a:p>
        </p:txBody>
      </p:sp>
      <p:sp>
        <p:nvSpPr>
          <p:cNvPr id="17411"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Avoid stressors – people and situations that cause problems for you</a:t>
            </a:r>
          </a:p>
          <a:p>
            <a:pPr>
              <a:buFontTx/>
              <a:buChar char="•"/>
            </a:pPr>
            <a:r>
              <a:rPr lang="en-US" altLang="en-US" sz="2200">
                <a:latin typeface="Calibri" charset="0"/>
              </a:rPr>
              <a:t>Modify your environment to avoid stressful situations</a:t>
            </a:r>
          </a:p>
          <a:p>
            <a:pPr>
              <a:buFontTx/>
              <a:buChar char="•"/>
            </a:pPr>
            <a:r>
              <a:rPr lang="en-US" altLang="en-US" sz="2200">
                <a:latin typeface="Calibri" charset="0"/>
              </a:rPr>
              <a:t>Set and stick to boundaries with yourself and others</a:t>
            </a:r>
          </a:p>
          <a:p>
            <a:pPr>
              <a:buFontTx/>
              <a:buChar char="•"/>
            </a:pPr>
            <a:r>
              <a:rPr lang="en-US" altLang="en-US" sz="2200">
                <a:latin typeface="Calibri" charset="0"/>
              </a:rPr>
              <a:t>Do not hold feelings inside if they need to be expressed</a:t>
            </a:r>
          </a:p>
          <a:p>
            <a:pPr>
              <a:buFontTx/>
              <a:buChar char="•"/>
            </a:pPr>
            <a:r>
              <a:rPr lang="en-US" altLang="en-US" sz="2200">
                <a:latin typeface="Calibri" charset="0"/>
              </a:rPr>
              <a:t>Learn to improve time management skills to avoid time crunches, a leading cause of stress and anxiety</a:t>
            </a:r>
          </a:p>
          <a:p>
            <a:pPr>
              <a:buFontTx/>
              <a:buChar char="•"/>
            </a:pPr>
            <a:r>
              <a:rPr lang="en-US" altLang="en-US" sz="2200">
                <a:latin typeface="Calibri" charset="0"/>
              </a:rPr>
              <a:t>Acceptance. This is a very powerful principle in which we must understand that there are some things we just can’t control</a:t>
            </a:r>
          </a:p>
          <a:p>
            <a:pPr>
              <a:buFontTx/>
              <a:buChar char="•"/>
            </a:pPr>
            <a:endParaRPr lang="en-US" altLang="en-US" sz="2200">
              <a:latin typeface="Calibri" charset="0"/>
            </a:endParaRPr>
          </a:p>
          <a:p>
            <a:pPr>
              <a:buFontTx/>
              <a:buChar char="•"/>
            </a:pPr>
            <a:endParaRPr lang="en-US" altLang="en-US" sz="2200">
              <a:latin typeface="Calibri" charset="0"/>
            </a:endParaRPr>
          </a:p>
          <a:p>
            <a:pPr>
              <a:buFontTx/>
              <a:buChar char="•"/>
            </a:pPr>
            <a:endParaRPr lang="en-US" altLang="en-US" sz="2200">
              <a:latin typeface="Calibri" charset="0"/>
            </a:endParaRP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8B8F5915-0EB6-DD4A-A2BE-CD0808B9A839}" type="slidenum">
              <a:rPr lang="en-US" altLang="en-US">
                <a:latin typeface="Arial" charset="0"/>
              </a:rPr>
              <a:pPr eaLnBrk="1" hangingPunct="1"/>
              <a:t>84</a:t>
            </a:fld>
            <a:endParaRPr lang="en-US" altLang="en-US">
              <a:latin typeface="Arial" charset="0"/>
            </a:endParaRPr>
          </a:p>
        </p:txBody>
      </p:sp>
    </p:spTree>
  </p:cSld>
  <p:clrMapOvr>
    <a:masterClrMapping/>
  </p:clrMapOvr>
  <p:transition spd="slow">
    <p:circl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p:cNvSpPr>
            <a:spLocks noGrp="1"/>
          </p:cNvSpPr>
          <p:nvPr>
            <p:ph type="title"/>
          </p:nvPr>
        </p:nvSpPr>
        <p:spPr>
          <a:xfrm>
            <a:off x="457200" y="381000"/>
            <a:ext cx="8229600" cy="1143000"/>
          </a:xfrm>
        </p:spPr>
        <p:txBody>
          <a:bodyPr/>
          <a:lstStyle/>
          <a:p>
            <a:r>
              <a:rPr lang="en-US" altLang="en-US" sz="3600">
                <a:latin typeface="Calibri" charset="0"/>
              </a:rPr>
              <a:t>STRESS AND ANXIETY MANAGEMENT</a:t>
            </a:r>
            <a:br>
              <a:rPr lang="en-US" altLang="en-US" sz="3600">
                <a:latin typeface="Calibri" charset="0"/>
              </a:rPr>
            </a:br>
            <a:r>
              <a:rPr lang="en-US" altLang="en-US" sz="3600">
                <a:latin typeface="Calibri" charset="0"/>
              </a:rPr>
              <a:t>CONSIDERATIONS - FOOD</a:t>
            </a:r>
          </a:p>
        </p:txBody>
      </p:sp>
      <p:sp>
        <p:nvSpPr>
          <p:cNvPr id="2" name="Content Placeholder 1"/>
          <p:cNvSpPr>
            <a:spLocks noGrp="1"/>
          </p:cNvSpPr>
          <p:nvPr>
            <p:ph idx="1"/>
          </p:nvPr>
        </p:nvSpPr>
        <p:spPr>
          <a:xfrm>
            <a:off x="914400" y="1600200"/>
            <a:ext cx="7315200" cy="4525963"/>
          </a:xfrm>
        </p:spPr>
        <p:txBody>
          <a:bodyPr>
            <a:normAutofit/>
          </a:bodyPr>
          <a:lstStyle/>
          <a:p>
            <a:pPr marL="0" indent="0">
              <a:buFont typeface="Arial" pitchFamily="34" charset="0"/>
              <a:buNone/>
              <a:defRPr/>
            </a:pPr>
            <a:r>
              <a:rPr lang="en-US" sz="2200" dirty="0" smtClean="0">
                <a:latin typeface="Calibri" pitchFamily="34" charset="0"/>
              </a:rPr>
              <a:t>A special note – when stress, anxiety and food meet, there is a potential to cause serious harm. Stress and anxiety can cause the client to eat too much or too little resulting in an eating disorder. No matter the disorder, the effects are often the same as addiction itself. Ways to avoid over- or under-eating due to stress can include:</a:t>
            </a:r>
          </a:p>
          <a:p>
            <a:pPr lvl="1">
              <a:buFontTx/>
              <a:buChar char="-"/>
              <a:defRPr/>
            </a:pPr>
            <a:r>
              <a:rPr lang="en-US" sz="2200" b="0" dirty="0" smtClean="0">
                <a:latin typeface="Calibri" pitchFamily="34" charset="0"/>
              </a:rPr>
              <a:t>Eliminating high sugar and high fat foods</a:t>
            </a:r>
          </a:p>
          <a:p>
            <a:pPr lvl="1">
              <a:buFontTx/>
              <a:buChar char="-"/>
              <a:defRPr/>
            </a:pPr>
            <a:r>
              <a:rPr lang="en-US" sz="2200" b="0" dirty="0" smtClean="0">
                <a:latin typeface="Calibri" pitchFamily="34" charset="0"/>
              </a:rPr>
              <a:t>Eliminating caffeine and other stimulants from the diet</a:t>
            </a:r>
          </a:p>
          <a:p>
            <a:pPr lvl="1">
              <a:buFontTx/>
              <a:buChar char="-"/>
              <a:defRPr/>
            </a:pPr>
            <a:r>
              <a:rPr lang="en-US" sz="2200" b="0" dirty="0" smtClean="0">
                <a:latin typeface="Calibri" pitchFamily="34" charset="0"/>
              </a:rPr>
              <a:t>Avoiding smoking and other tobacco products</a:t>
            </a:r>
          </a:p>
          <a:p>
            <a:pPr lvl="1">
              <a:buFontTx/>
              <a:buChar char="-"/>
              <a:defRPr/>
            </a:pPr>
            <a:r>
              <a:rPr lang="en-US" sz="2200" b="0" dirty="0" smtClean="0">
                <a:latin typeface="Calibri" pitchFamily="34" charset="0"/>
              </a:rPr>
              <a:t>Getting adequate rest and relaxation</a:t>
            </a:r>
          </a:p>
          <a:p>
            <a:pPr>
              <a:defRPr/>
            </a:pPr>
            <a:endParaRPr lang="en-US" sz="2200" dirty="0">
              <a:latin typeface="Calibri" pitchFamily="34" charset="0"/>
            </a:endParaRPr>
          </a:p>
          <a:p>
            <a:pPr>
              <a:defRPr/>
            </a:pPr>
            <a:endParaRPr lang="en-US" sz="2200" dirty="0" smtClean="0">
              <a:latin typeface="Calibri" pitchFamily="34" charset="0"/>
            </a:endParaRPr>
          </a:p>
          <a:p>
            <a:pPr>
              <a:defRPr/>
            </a:pPr>
            <a:endParaRPr lang="en-US" sz="2200" dirty="0">
              <a:latin typeface="Calibri" pitchFamily="34" charset="0"/>
            </a:endParaRPr>
          </a:p>
          <a:p>
            <a:pPr>
              <a:defRPr/>
            </a:pPr>
            <a:endParaRPr lang="en-US" sz="2200" dirty="0">
              <a:latin typeface="Calibri" pitchFamily="34"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E00C1E6F-E93A-444D-BA50-93A5B104E363}" type="slidenum">
              <a:rPr lang="en-US" altLang="en-US">
                <a:latin typeface="Arial" charset="0"/>
              </a:rPr>
              <a:pPr eaLnBrk="1" hangingPunct="1"/>
              <a:t>85</a:t>
            </a:fld>
            <a:endParaRPr lang="en-US" altLang="en-US">
              <a:latin typeface="Arial" charset="0"/>
            </a:endParaRPr>
          </a:p>
        </p:txBody>
      </p:sp>
    </p:spTree>
  </p:cSld>
  <p:clrMapOvr>
    <a:masterClrMapping/>
  </p:clrMapOvr>
  <p:transition spd="slow">
    <p:circl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title"/>
          </p:nvPr>
        </p:nvSpPr>
        <p:spPr>
          <a:xfrm>
            <a:off x="457200" y="381000"/>
            <a:ext cx="8229600" cy="1143000"/>
          </a:xfrm>
        </p:spPr>
        <p:txBody>
          <a:bodyPr/>
          <a:lstStyle/>
          <a:p>
            <a:r>
              <a:rPr lang="en-US" altLang="en-US" sz="3600">
                <a:latin typeface="Calibri" charset="0"/>
              </a:rPr>
              <a:t>AVOIDING DRUGS AND CRIME</a:t>
            </a:r>
          </a:p>
        </p:txBody>
      </p:sp>
      <p:sp>
        <p:nvSpPr>
          <p:cNvPr id="2" name="Content Placeholder 1"/>
          <p:cNvSpPr>
            <a:spLocks noGrp="1"/>
          </p:cNvSpPr>
          <p:nvPr>
            <p:ph idx="1"/>
          </p:nvPr>
        </p:nvSpPr>
        <p:spPr>
          <a:xfrm>
            <a:off x="914400" y="1600200"/>
            <a:ext cx="7315200" cy="4525963"/>
          </a:xfrm>
        </p:spPr>
        <p:txBody>
          <a:bodyPr>
            <a:normAutofit/>
          </a:bodyPr>
          <a:lstStyle/>
          <a:p>
            <a:pPr marL="0" indent="0">
              <a:buFont typeface="Arial" pitchFamily="34" charset="0"/>
              <a:buNone/>
              <a:defRPr/>
            </a:pPr>
            <a:r>
              <a:rPr lang="en-US" sz="2200" dirty="0" smtClean="0">
                <a:latin typeface="Calibri" pitchFamily="34" charset="0"/>
              </a:rPr>
              <a:t>It goes without saying that recovering addicts should avoid areas where they once were able to find their substance of abuse. Also areas with a great deal of crime increase the risk of drug use and abuse. </a:t>
            </a:r>
          </a:p>
          <a:p>
            <a:pPr>
              <a:defRPr/>
            </a:pPr>
            <a:endParaRPr lang="en-US" sz="2200" dirty="0">
              <a:latin typeface="Calibri" pitchFamily="34" charset="0"/>
            </a:endParaRPr>
          </a:p>
          <a:p>
            <a:pPr>
              <a:defRPr/>
            </a:pPr>
            <a:endParaRPr lang="en-US" sz="2200" dirty="0" smtClean="0">
              <a:latin typeface="Calibri" pitchFamily="34" charset="0"/>
            </a:endParaRPr>
          </a:p>
          <a:p>
            <a:pPr>
              <a:defRPr/>
            </a:pPr>
            <a:endParaRPr lang="en-US" sz="2200" dirty="0">
              <a:latin typeface="Calibri" pitchFamily="34" charset="0"/>
            </a:endParaRPr>
          </a:p>
          <a:p>
            <a:pPr>
              <a:defRPr/>
            </a:pPr>
            <a:endParaRPr lang="en-US" sz="2200" dirty="0">
              <a:latin typeface="Calibri" pitchFamily="34"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84E676E6-CC91-E14F-A43E-60E7EB992560}" type="slidenum">
              <a:rPr lang="en-US" altLang="en-US">
                <a:latin typeface="Arial" charset="0"/>
              </a:rPr>
              <a:pPr eaLnBrk="1" hangingPunct="1"/>
              <a:t>86</a:t>
            </a:fld>
            <a:endParaRPr lang="en-US" altLang="en-US">
              <a:latin typeface="Arial" charset="0"/>
            </a:endParaRPr>
          </a:p>
        </p:txBody>
      </p:sp>
    </p:spTree>
  </p:cSld>
  <p:clrMapOvr>
    <a:masterClrMapping/>
  </p:clrMapOvr>
  <p:transition spd="slow">
    <p:circl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2"/>
          <p:cNvSpPr>
            <a:spLocks noGrp="1"/>
          </p:cNvSpPr>
          <p:nvPr>
            <p:ph type="title"/>
          </p:nvPr>
        </p:nvSpPr>
        <p:spPr>
          <a:xfrm>
            <a:off x="457200" y="381000"/>
            <a:ext cx="8229600" cy="1143000"/>
          </a:xfrm>
        </p:spPr>
        <p:txBody>
          <a:bodyPr/>
          <a:lstStyle/>
          <a:p>
            <a:r>
              <a:rPr lang="en-US" altLang="en-US" sz="3600">
                <a:latin typeface="Calibri" charset="0"/>
              </a:rPr>
              <a:t>Self-Help and 12 Step</a:t>
            </a:r>
          </a:p>
        </p:txBody>
      </p:sp>
      <p:sp>
        <p:nvSpPr>
          <p:cNvPr id="20483"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Facilitating self care and aftercare programs are important. Many clinicians favor the 12 step program.</a:t>
            </a:r>
          </a:p>
          <a:p>
            <a:pPr>
              <a:buFontTx/>
              <a:buChar char="•"/>
            </a:pPr>
            <a:r>
              <a:rPr lang="en-US" altLang="en-US" sz="2200">
                <a:latin typeface="Calibri" charset="0"/>
              </a:rPr>
              <a:t>12 step program largely guides AA (Alcoholics Anonymous) and NA (Narcotics Anonymous) among others. </a:t>
            </a:r>
          </a:p>
          <a:p>
            <a:pPr>
              <a:buFontTx/>
              <a:buChar char="•"/>
            </a:pPr>
            <a:r>
              <a:rPr lang="en-US" altLang="en-US" sz="2200">
                <a:latin typeface="Calibri" charset="0"/>
              </a:rPr>
              <a:t>The 12 steps have largely been proven as effective for recovering alcoholics. Research is still ongoing but preliminary data shows benefit to drug abusers as well.</a:t>
            </a:r>
          </a:p>
          <a:p>
            <a:pPr>
              <a:buFontTx/>
              <a:buChar char="•"/>
            </a:pPr>
            <a:endParaRPr lang="en-US" altLang="en-US" sz="2200">
              <a:latin typeface="Calibri" charset="0"/>
            </a:endParaRPr>
          </a:p>
          <a:p>
            <a:pPr>
              <a:buFontTx/>
              <a:buChar char="•"/>
            </a:pPr>
            <a:endParaRPr lang="en-US" altLang="en-US" sz="2200">
              <a:latin typeface="Calibri" charset="0"/>
            </a:endParaRPr>
          </a:p>
          <a:p>
            <a:pPr>
              <a:buFontTx/>
              <a:buChar char="•"/>
            </a:pPr>
            <a:endParaRPr lang="en-US" altLang="en-US" sz="2200">
              <a:latin typeface="Calibri" charset="0"/>
            </a:endParaRPr>
          </a:p>
          <a:p>
            <a:pPr>
              <a:buFontTx/>
              <a:buChar char="•"/>
            </a:pPr>
            <a:endParaRPr lang="en-US" altLang="en-US" sz="22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D5D81A6C-4487-6643-AC14-129BC9F11621}" type="slidenum">
              <a:rPr lang="en-US" altLang="en-US">
                <a:latin typeface="Arial" charset="0"/>
              </a:rPr>
              <a:pPr eaLnBrk="1" hangingPunct="1"/>
              <a:t>87</a:t>
            </a:fld>
            <a:endParaRPr lang="en-US" altLang="en-US">
              <a:latin typeface="Arial" charset="0"/>
            </a:endParaRPr>
          </a:p>
        </p:txBody>
      </p:sp>
    </p:spTree>
  </p:cSld>
  <p:clrMapOvr>
    <a:masterClrMapping/>
  </p:clrMapOvr>
  <p:transition spd="slow">
    <p:circl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2514600"/>
            <a:ext cx="7696200" cy="838200"/>
          </a:xfrm>
        </p:spPr>
        <p:txBody>
          <a:bodyPr/>
          <a:lstStyle/>
          <a:p>
            <a:pPr eaLnBrk="1" hangingPunct="1"/>
            <a:r>
              <a:rPr lang="en-US" altLang="en-US" sz="4800">
                <a:latin typeface="Calibri" charset="0"/>
              </a:rPr>
              <a:t>CULTURAL COMPETENCE</a:t>
            </a:r>
          </a:p>
        </p:txBody>
      </p:sp>
    </p:spTree>
  </p:cSld>
  <p:clrMapOvr>
    <a:masterClrMapping/>
  </p:clrMapOvr>
  <p:transition spd="slow">
    <p:circl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62000" y="457200"/>
            <a:ext cx="7696200" cy="838200"/>
          </a:xfrm>
        </p:spPr>
        <p:txBody>
          <a:bodyPr/>
          <a:lstStyle/>
          <a:p>
            <a:pPr eaLnBrk="1" hangingPunct="1"/>
            <a:r>
              <a:rPr lang="en-US" altLang="en-US">
                <a:latin typeface="Calibri" charset="0"/>
              </a:rPr>
              <a:t>Cultural Competence</a:t>
            </a:r>
          </a:p>
        </p:txBody>
      </p:sp>
      <p:sp>
        <p:nvSpPr>
          <p:cNvPr id="22531" name="Rectangle 3"/>
          <p:cNvSpPr>
            <a:spLocks noGrp="1" noChangeArrowheads="1"/>
          </p:cNvSpPr>
          <p:nvPr>
            <p:ph type="body" idx="1"/>
          </p:nvPr>
        </p:nvSpPr>
        <p:spPr>
          <a:xfrm>
            <a:off x="914400" y="1295400"/>
            <a:ext cx="7315200" cy="4419600"/>
          </a:xfrm>
        </p:spPr>
        <p:txBody>
          <a:bodyPr/>
          <a:lstStyle/>
          <a:p>
            <a:pPr eaLnBrk="1" hangingPunct="1">
              <a:lnSpc>
                <a:spcPct val="90000"/>
              </a:lnSpc>
              <a:buFontTx/>
              <a:buChar char="•"/>
            </a:pPr>
            <a:r>
              <a:rPr lang="en-US" altLang="en-US" sz="2200">
                <a:latin typeface="Calibri" charset="0"/>
              </a:rPr>
              <a:t>There are cultural differences in how a client is accepted after treatment – these may differ significantly from the clinician’s own understanding</a:t>
            </a:r>
          </a:p>
          <a:p>
            <a:pPr eaLnBrk="1" hangingPunct="1">
              <a:lnSpc>
                <a:spcPct val="90000"/>
              </a:lnSpc>
              <a:buFontTx/>
              <a:buChar char="•"/>
            </a:pPr>
            <a:r>
              <a:rPr lang="en-US" altLang="en-US" sz="2200">
                <a:latin typeface="Calibri" charset="0"/>
              </a:rPr>
              <a:t>Clinicians must adapt</a:t>
            </a:r>
          </a:p>
          <a:p>
            <a:pPr eaLnBrk="1" hangingPunct="1">
              <a:lnSpc>
                <a:spcPct val="90000"/>
              </a:lnSpc>
              <a:buFontTx/>
              <a:buChar char="•"/>
            </a:pPr>
            <a:r>
              <a:rPr lang="en-US" altLang="en-US" sz="2200">
                <a:latin typeface="Calibri" charset="0"/>
              </a:rPr>
              <a:t>Cultural knowledge is key to effective aftercare, much like treatment</a:t>
            </a:r>
          </a:p>
          <a:p>
            <a:pPr eaLnBrk="1" hangingPunct="1">
              <a:lnSpc>
                <a:spcPct val="90000"/>
              </a:lnSpc>
              <a:buFontTx/>
              <a:buChar char="•"/>
            </a:pPr>
            <a:r>
              <a:rPr lang="en-US" altLang="en-US" sz="2200">
                <a:latin typeface="Calibri" charset="0"/>
              </a:rPr>
              <a:t>Race and ethnicity are the most obvious aspects of culture but cultural roots extend far beyond that.</a:t>
            </a:r>
          </a:p>
          <a:p>
            <a:pPr eaLnBrk="1" hangingPunct="1">
              <a:lnSpc>
                <a:spcPct val="90000"/>
              </a:lnSpc>
              <a:buFontTx/>
              <a:buChar char="•"/>
            </a:pPr>
            <a:r>
              <a:rPr lang="en-US" altLang="en-US" sz="2200">
                <a:latin typeface="Calibri" charset="0"/>
              </a:rPr>
              <a:t>Cultural differences can change the course of aftercare significantly</a:t>
            </a:r>
          </a:p>
          <a:p>
            <a:pPr eaLnBrk="1" hangingPunct="1">
              <a:lnSpc>
                <a:spcPct val="90000"/>
              </a:lnSpc>
              <a:buFontTx/>
              <a:buChar char="•"/>
            </a:pPr>
            <a:r>
              <a:rPr lang="en-US" altLang="en-US" sz="2200">
                <a:latin typeface="Calibri" charset="0"/>
              </a:rPr>
              <a:t>There are many culturally specific aftercare programs available.</a:t>
            </a:r>
          </a:p>
        </p:txBody>
      </p:sp>
    </p:spTree>
  </p:cSld>
  <p:clrMapOvr>
    <a:masterClrMapping/>
  </p:clrMapOvr>
  <p:transition spd="slow">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381000"/>
            <a:ext cx="8229600" cy="1143000"/>
          </a:xfrm>
        </p:spPr>
        <p:txBody>
          <a:bodyPr/>
          <a:lstStyle/>
          <a:p>
            <a:pPr eaLnBrk="1" hangingPunct="1"/>
            <a:r>
              <a:rPr lang="en-US" altLang="en-US">
                <a:solidFill>
                  <a:schemeClr val="tx1"/>
                </a:solidFill>
                <a:latin typeface="Calibri" charset="0"/>
                <a:ea typeface="Calibri" charset="0"/>
                <a:cs typeface="Calibri" charset="0"/>
              </a:rPr>
              <a:t>Knowledge of Center’s Limitations</a:t>
            </a:r>
          </a:p>
        </p:txBody>
      </p:sp>
      <p:sp>
        <p:nvSpPr>
          <p:cNvPr id="10243" name="Rectangle 3"/>
          <p:cNvSpPr>
            <a:spLocks noGrp="1" noChangeArrowheads="1"/>
          </p:cNvSpPr>
          <p:nvPr>
            <p:ph idx="1"/>
          </p:nvPr>
        </p:nvSpPr>
        <p:spPr>
          <a:xfrm>
            <a:off x="914400" y="1600200"/>
            <a:ext cx="7315200" cy="4038600"/>
          </a:xfrm>
        </p:spPr>
        <p:txBody>
          <a:bodyPr/>
          <a:lstStyle/>
          <a:p>
            <a:pPr>
              <a:buFontTx/>
              <a:buChar char="•"/>
            </a:pPr>
            <a:r>
              <a:rPr lang="en-US" altLang="en-US" sz="2200">
                <a:latin typeface="Calibri" charset="0"/>
                <a:ea typeface="Calibri" charset="0"/>
                <a:cs typeface="Calibri" charset="0"/>
              </a:rPr>
              <a:t>The first step is to understand what the client needs.</a:t>
            </a:r>
          </a:p>
          <a:p>
            <a:pPr>
              <a:buFontTx/>
              <a:buChar char="•"/>
            </a:pPr>
            <a:r>
              <a:rPr lang="en-US" altLang="en-US" sz="2200">
                <a:latin typeface="Calibri" charset="0"/>
                <a:ea typeface="Calibri" charset="0"/>
                <a:cs typeface="Calibri" charset="0"/>
              </a:rPr>
              <a:t>Evaluate the levels of care and how they apply to the client.</a:t>
            </a:r>
          </a:p>
          <a:p>
            <a:pPr>
              <a:buFontTx/>
              <a:buChar char="•"/>
            </a:pPr>
            <a:r>
              <a:rPr lang="en-US" altLang="en-US" sz="2200">
                <a:latin typeface="Calibri" charset="0"/>
                <a:ea typeface="Calibri" charset="0"/>
                <a:cs typeface="Calibri" charset="0"/>
              </a:rPr>
              <a:t>Evaluate your own center’s specialties as well as its limitations in this circumstance.</a:t>
            </a:r>
          </a:p>
          <a:p>
            <a:pPr lvl="1">
              <a:buFontTx/>
              <a:buChar char="•"/>
            </a:pPr>
            <a:r>
              <a:rPr lang="en-US" altLang="en-US" sz="2200" b="0">
                <a:latin typeface="Calibri" charset="0"/>
                <a:ea typeface="Calibri" charset="0"/>
                <a:cs typeface="Calibri" charset="0"/>
              </a:rPr>
              <a:t>Use past results in in similar circumstances.</a:t>
            </a:r>
          </a:p>
          <a:p>
            <a:pPr lvl="1">
              <a:buFontTx/>
              <a:buChar char="•"/>
            </a:pPr>
            <a:r>
              <a:rPr lang="en-US" altLang="en-US" sz="2200" b="0">
                <a:latin typeface="Calibri" charset="0"/>
                <a:ea typeface="Calibri" charset="0"/>
                <a:cs typeface="Calibri" charset="0"/>
              </a:rPr>
              <a:t>Limitations are not failures.</a:t>
            </a:r>
          </a:p>
        </p:txBody>
      </p:sp>
    </p:spTree>
  </p:cSld>
  <p:clrMapOvr>
    <a:masterClrMapping/>
  </p:clrMapOvr>
  <p:transition spd="slow">
    <p:circl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62000" y="381000"/>
            <a:ext cx="7696200" cy="838200"/>
          </a:xfrm>
        </p:spPr>
        <p:txBody>
          <a:bodyPr/>
          <a:lstStyle/>
          <a:p>
            <a:pPr eaLnBrk="1" hangingPunct="1"/>
            <a:r>
              <a:rPr lang="en-US" altLang="en-US">
                <a:latin typeface="Calibri" charset="0"/>
              </a:rPr>
              <a:t>Characteristics</a:t>
            </a:r>
            <a:endParaRPr lang="en-US" altLang="en-US" sz="3600">
              <a:latin typeface="Calibri" charset="0"/>
            </a:endParaRPr>
          </a:p>
        </p:txBody>
      </p:sp>
      <p:sp>
        <p:nvSpPr>
          <p:cNvPr id="5123" name="Rectangle 3"/>
          <p:cNvSpPr>
            <a:spLocks noGrp="1" noChangeArrowheads="1"/>
          </p:cNvSpPr>
          <p:nvPr>
            <p:ph type="body" idx="1"/>
          </p:nvPr>
        </p:nvSpPr>
        <p:spPr>
          <a:xfrm>
            <a:off x="914400" y="1295400"/>
            <a:ext cx="7315200" cy="5562600"/>
          </a:xfrm>
          <a:extLst/>
        </p:spPr>
        <p:txBody>
          <a:bodyPr numCol="2">
            <a:normAutofit/>
          </a:bodyPr>
          <a:lstStyle/>
          <a:p>
            <a:pPr>
              <a:defRPr/>
            </a:pPr>
            <a:r>
              <a:rPr lang="en-US" sz="2200" dirty="0" smtClean="0">
                <a:latin typeface="Calibri" pitchFamily="34" charset="0"/>
              </a:rPr>
              <a:t>National origin;</a:t>
            </a:r>
          </a:p>
          <a:p>
            <a:pPr>
              <a:defRPr/>
            </a:pPr>
            <a:r>
              <a:rPr lang="en-US" sz="2200" dirty="0" smtClean="0">
                <a:latin typeface="Calibri" pitchFamily="34" charset="0"/>
              </a:rPr>
              <a:t>Customs and traditions;</a:t>
            </a:r>
          </a:p>
          <a:p>
            <a:pPr>
              <a:defRPr/>
            </a:pPr>
            <a:r>
              <a:rPr lang="en-US" sz="2200" dirty="0" smtClean="0">
                <a:latin typeface="Calibri" pitchFamily="34" charset="0"/>
              </a:rPr>
              <a:t>Length of residency in the United States;</a:t>
            </a:r>
          </a:p>
          <a:p>
            <a:pPr>
              <a:defRPr/>
            </a:pPr>
            <a:r>
              <a:rPr lang="en-US" sz="2200" dirty="0" smtClean="0">
                <a:latin typeface="Calibri" pitchFamily="34" charset="0"/>
              </a:rPr>
              <a:t>Language;</a:t>
            </a:r>
          </a:p>
          <a:p>
            <a:pPr>
              <a:defRPr/>
            </a:pPr>
            <a:r>
              <a:rPr lang="en-US" sz="2200" dirty="0" smtClean="0">
                <a:latin typeface="Calibri" pitchFamily="34" charset="0"/>
              </a:rPr>
              <a:t>Age;</a:t>
            </a:r>
          </a:p>
          <a:p>
            <a:pPr>
              <a:defRPr/>
            </a:pPr>
            <a:r>
              <a:rPr lang="en-US" sz="2200" dirty="0" smtClean="0">
                <a:latin typeface="Calibri" pitchFamily="34" charset="0"/>
              </a:rPr>
              <a:t>Generation;</a:t>
            </a:r>
          </a:p>
          <a:p>
            <a:pPr>
              <a:defRPr/>
            </a:pPr>
            <a:r>
              <a:rPr lang="en-US" sz="2200" dirty="0" smtClean="0">
                <a:latin typeface="Calibri" pitchFamily="34" charset="0"/>
              </a:rPr>
              <a:t>Gender;</a:t>
            </a:r>
          </a:p>
          <a:p>
            <a:pPr>
              <a:defRPr/>
            </a:pPr>
            <a:r>
              <a:rPr lang="en-US" sz="2200" dirty="0" smtClean="0">
                <a:latin typeface="Calibri" pitchFamily="34" charset="0"/>
              </a:rPr>
              <a:t>Religious beliefs;</a:t>
            </a:r>
          </a:p>
          <a:p>
            <a:pPr>
              <a:defRPr/>
            </a:pPr>
            <a:r>
              <a:rPr lang="en-US" sz="2200" dirty="0" smtClean="0">
                <a:latin typeface="Calibri" pitchFamily="34" charset="0"/>
              </a:rPr>
              <a:t>Political beliefs;</a:t>
            </a:r>
          </a:p>
          <a:p>
            <a:pPr marL="0" indent="0">
              <a:buFont typeface="Arial" pitchFamily="34" charset="0"/>
              <a:buNone/>
              <a:defRPr/>
            </a:pPr>
            <a:endParaRPr lang="en-US" sz="2200" dirty="0">
              <a:latin typeface="Calibri" pitchFamily="34" charset="0"/>
            </a:endParaRPr>
          </a:p>
          <a:p>
            <a:pPr marL="0" indent="0">
              <a:buFont typeface="Arial" pitchFamily="34" charset="0"/>
              <a:buNone/>
              <a:defRPr/>
            </a:pPr>
            <a:endParaRPr lang="en-US" sz="2200" dirty="0" smtClean="0">
              <a:latin typeface="Calibri" pitchFamily="34" charset="0"/>
            </a:endParaRPr>
          </a:p>
          <a:p>
            <a:pPr marL="0" indent="0">
              <a:buFont typeface="Arial" pitchFamily="34" charset="0"/>
              <a:buNone/>
              <a:defRPr/>
            </a:pPr>
            <a:endParaRPr lang="en-US" sz="2200" dirty="0" smtClean="0">
              <a:latin typeface="Calibri" pitchFamily="34" charset="0"/>
            </a:endParaRPr>
          </a:p>
          <a:p>
            <a:pPr>
              <a:defRPr/>
            </a:pPr>
            <a:r>
              <a:rPr lang="en-US" sz="2200" dirty="0" smtClean="0">
                <a:latin typeface="Calibri" pitchFamily="34" charset="0"/>
              </a:rPr>
              <a:t>Sexual orientation;</a:t>
            </a:r>
          </a:p>
          <a:p>
            <a:pPr>
              <a:defRPr/>
            </a:pPr>
            <a:r>
              <a:rPr lang="en-US" sz="2200" dirty="0" smtClean="0">
                <a:latin typeface="Calibri" pitchFamily="34" charset="0"/>
              </a:rPr>
              <a:t>Perceptions of family</a:t>
            </a:r>
          </a:p>
          <a:p>
            <a:pPr>
              <a:defRPr/>
            </a:pPr>
            <a:r>
              <a:rPr lang="en-US" sz="2200" dirty="0" smtClean="0">
                <a:latin typeface="Calibri" pitchFamily="34" charset="0"/>
              </a:rPr>
              <a:t>Perceptions of health, well-being, and disability;</a:t>
            </a:r>
          </a:p>
          <a:p>
            <a:pPr>
              <a:defRPr/>
            </a:pPr>
            <a:r>
              <a:rPr lang="en-US" sz="2200" dirty="0" smtClean="0">
                <a:latin typeface="Calibri" pitchFamily="34" charset="0"/>
              </a:rPr>
              <a:t>Physical ability or limitations;</a:t>
            </a:r>
          </a:p>
          <a:p>
            <a:pPr>
              <a:defRPr/>
            </a:pPr>
            <a:r>
              <a:rPr lang="en-US" sz="2200" dirty="0" smtClean="0">
                <a:latin typeface="Calibri" pitchFamily="34" charset="0"/>
              </a:rPr>
              <a:t>Socioeconomic status;</a:t>
            </a:r>
          </a:p>
          <a:p>
            <a:pPr>
              <a:defRPr/>
            </a:pPr>
            <a:r>
              <a:rPr lang="en-US" sz="2200" dirty="0" smtClean="0">
                <a:latin typeface="Calibri" pitchFamily="34" charset="0"/>
              </a:rPr>
              <a:t>Education level;</a:t>
            </a:r>
          </a:p>
          <a:p>
            <a:pPr>
              <a:defRPr/>
            </a:pPr>
            <a:r>
              <a:rPr lang="en-US" sz="2200" dirty="0" smtClean="0">
                <a:latin typeface="Calibri" pitchFamily="34" charset="0"/>
              </a:rPr>
              <a:t>Geographic location; and</a:t>
            </a:r>
          </a:p>
          <a:p>
            <a:pPr>
              <a:defRPr/>
            </a:pPr>
            <a:r>
              <a:rPr lang="en-US" sz="2200" dirty="0" smtClean="0">
                <a:latin typeface="Calibri" pitchFamily="34" charset="0"/>
              </a:rPr>
              <a:t>Family and household composition.</a:t>
            </a:r>
            <a:endParaRPr lang="en-US" sz="2200" dirty="0">
              <a:latin typeface="Calibri" pitchFamily="34" charset="0"/>
            </a:endParaRPr>
          </a:p>
        </p:txBody>
      </p:sp>
    </p:spTree>
  </p:cSld>
  <p:clrMapOvr>
    <a:masterClrMapping/>
  </p:clrMapOvr>
  <p:transition spd="slow">
    <p:circl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762000" y="457200"/>
            <a:ext cx="7696200" cy="1066800"/>
          </a:xfrm>
        </p:spPr>
        <p:txBody>
          <a:bodyPr/>
          <a:lstStyle/>
          <a:p>
            <a:pPr eaLnBrk="1" hangingPunct="1"/>
            <a:r>
              <a:rPr lang="en-US" altLang="en-US">
                <a:latin typeface="Calibri" charset="0"/>
              </a:rPr>
              <a:t>Complicating Factors</a:t>
            </a:r>
          </a:p>
        </p:txBody>
      </p:sp>
      <p:sp>
        <p:nvSpPr>
          <p:cNvPr id="24579" name="Rectangle 3"/>
          <p:cNvSpPr>
            <a:spLocks noGrp="1" noChangeArrowheads="1"/>
          </p:cNvSpPr>
          <p:nvPr>
            <p:ph type="body" idx="1"/>
          </p:nvPr>
        </p:nvSpPr>
        <p:spPr>
          <a:xfrm>
            <a:off x="914400" y="1447800"/>
            <a:ext cx="7315200" cy="4419600"/>
          </a:xfrm>
        </p:spPr>
        <p:txBody>
          <a:bodyPr/>
          <a:lstStyle/>
          <a:p>
            <a:pPr>
              <a:lnSpc>
                <a:spcPct val="90000"/>
              </a:lnSpc>
              <a:buFontTx/>
              <a:buChar char="•"/>
            </a:pPr>
            <a:r>
              <a:rPr lang="en-US" altLang="en-US" sz="2200">
                <a:latin typeface="Calibri" charset="0"/>
              </a:rPr>
              <a:t>Complexity of therapy</a:t>
            </a:r>
          </a:p>
          <a:p>
            <a:pPr>
              <a:lnSpc>
                <a:spcPct val="90000"/>
              </a:lnSpc>
              <a:buFontTx/>
              <a:buChar char="•"/>
            </a:pPr>
            <a:r>
              <a:rPr lang="en-US" altLang="en-US" sz="2200">
                <a:latin typeface="Calibri" charset="0"/>
              </a:rPr>
              <a:t>Co-occurring disorders</a:t>
            </a:r>
          </a:p>
          <a:p>
            <a:pPr>
              <a:lnSpc>
                <a:spcPct val="90000"/>
              </a:lnSpc>
              <a:buFontTx/>
              <a:buChar char="•"/>
            </a:pPr>
            <a:r>
              <a:rPr lang="en-US" altLang="en-US" sz="2200">
                <a:latin typeface="Calibri" charset="0"/>
              </a:rPr>
              <a:t>Biological and physiological aspects of addiction</a:t>
            </a:r>
          </a:p>
          <a:p>
            <a:pPr>
              <a:lnSpc>
                <a:spcPct val="90000"/>
              </a:lnSpc>
              <a:buFontTx/>
              <a:buChar char="•"/>
            </a:pPr>
            <a:r>
              <a:rPr lang="en-US" altLang="en-US" sz="2200">
                <a:latin typeface="Calibri" charset="0"/>
              </a:rPr>
              <a:t>Economic constraints</a:t>
            </a:r>
          </a:p>
          <a:p>
            <a:pPr>
              <a:lnSpc>
                <a:spcPct val="90000"/>
              </a:lnSpc>
              <a:buFontTx/>
              <a:buChar char="•"/>
            </a:pPr>
            <a:r>
              <a:rPr lang="en-US" altLang="en-US" sz="2200">
                <a:latin typeface="Calibri" charset="0"/>
              </a:rPr>
              <a:t>Cultural issues</a:t>
            </a:r>
          </a:p>
          <a:p>
            <a:pPr>
              <a:lnSpc>
                <a:spcPct val="90000"/>
              </a:lnSpc>
              <a:buFontTx/>
              <a:buChar char="•"/>
            </a:pPr>
            <a:r>
              <a:rPr lang="en-US" altLang="en-US" sz="2200">
                <a:latin typeface="Calibri" charset="0"/>
              </a:rPr>
              <a:t>Varied stages of change within the family</a:t>
            </a:r>
          </a:p>
          <a:p>
            <a:pPr>
              <a:lnSpc>
                <a:spcPct val="90000"/>
              </a:lnSpc>
              <a:buFontTx/>
              <a:buChar char="•"/>
            </a:pPr>
            <a:r>
              <a:rPr lang="en-US" altLang="en-US" sz="2200">
                <a:latin typeface="Calibri" charset="0"/>
              </a:rPr>
              <a:t>Lack of research for counselor guidance</a:t>
            </a:r>
          </a:p>
        </p:txBody>
      </p:sp>
    </p:spTree>
  </p:cSld>
  <p:clrMapOvr>
    <a:masterClrMapping/>
  </p:clrMapOvr>
  <p:transition spd="slow">
    <p:circl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438400"/>
            <a:ext cx="8229600" cy="1143000"/>
          </a:xfrm>
        </p:spPr>
        <p:txBody>
          <a:bodyPr/>
          <a:lstStyle/>
          <a:p>
            <a:pPr eaLnBrk="1" hangingPunct="1"/>
            <a:r>
              <a:rPr lang="en-US" altLang="en-US" sz="4800">
                <a:latin typeface="Calibri" charset="0"/>
              </a:rPr>
              <a:t>HIV/AIDS</a:t>
            </a:r>
          </a:p>
        </p:txBody>
      </p:sp>
    </p:spTree>
  </p:cSld>
  <p:clrMapOvr>
    <a:masterClrMapping/>
  </p:clrMapOvr>
  <p:transition spd="slow">
    <p:circl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2"/>
          <p:cNvSpPr>
            <a:spLocks noGrp="1"/>
          </p:cNvSpPr>
          <p:nvPr>
            <p:ph type="title"/>
          </p:nvPr>
        </p:nvSpPr>
        <p:spPr>
          <a:xfrm>
            <a:off x="457200" y="381000"/>
            <a:ext cx="8229600" cy="1143000"/>
          </a:xfrm>
        </p:spPr>
        <p:txBody>
          <a:bodyPr/>
          <a:lstStyle/>
          <a:p>
            <a:r>
              <a:rPr lang="en-US" altLang="en-US">
                <a:latin typeface="Calibri" charset="0"/>
              </a:rPr>
              <a:t>EPIDEMIOLOGY</a:t>
            </a:r>
          </a:p>
        </p:txBody>
      </p:sp>
      <p:sp>
        <p:nvSpPr>
          <p:cNvPr id="26627"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Acquired Immune Deficiency syndrome (AIDS)  has killed nearly 600,000 Americans since 1981 (CDC, 2010a). </a:t>
            </a:r>
          </a:p>
          <a:p>
            <a:pPr>
              <a:buFontTx/>
              <a:buChar char="•"/>
            </a:pPr>
            <a:r>
              <a:rPr lang="en-US" altLang="en-US" sz="2200">
                <a:latin typeface="Calibri" charset="0"/>
              </a:rPr>
              <a:t>Since 1981, 30 million people worldwide have died from AIDS and more than 33 million are infected with the virus. Although HIV infection rates are declining globally, another 2.7 million people were infected in 2008. At the end of 2008, an estimated 4 million people were receiving AIDS drugs and another 5 million needed treatment and were not receiving it (UNAIDS, 2009).</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65E6679C-31E9-9743-B14D-62588F6B57D7}" type="slidenum">
              <a:rPr lang="en-US" altLang="en-US">
                <a:latin typeface="Arial" charset="0"/>
              </a:rPr>
              <a:pPr eaLnBrk="1" hangingPunct="1"/>
              <a:t>93</a:t>
            </a:fld>
            <a:endParaRPr lang="en-US" altLang="en-US">
              <a:latin typeface="Arial" charset="0"/>
            </a:endParaRPr>
          </a:p>
        </p:txBody>
      </p:sp>
    </p:spTree>
  </p:cSld>
  <p:clrMapOvr>
    <a:masterClrMapping/>
  </p:clrMapOvr>
  <p:transition spd="slow">
    <p:circl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p:cNvSpPr>
            <a:spLocks noGrp="1"/>
          </p:cNvSpPr>
          <p:nvPr>
            <p:ph idx="1"/>
          </p:nvPr>
        </p:nvSpPr>
        <p:spPr>
          <a:xfrm>
            <a:off x="838200" y="381000"/>
            <a:ext cx="7391400" cy="5397500"/>
          </a:xfrm>
        </p:spPr>
        <p:txBody>
          <a:bodyPr/>
          <a:lstStyle/>
          <a:p>
            <a:pPr>
              <a:buFontTx/>
              <a:buChar char="•"/>
            </a:pPr>
            <a:r>
              <a:rPr lang="en-US" altLang="en-US" sz="1800" b="1">
                <a:latin typeface="Calibri" charset="0"/>
              </a:rPr>
              <a:t>Acquired:</a:t>
            </a:r>
            <a:r>
              <a:rPr lang="en-US" altLang="en-US" sz="1800">
                <a:latin typeface="Calibri" charset="0"/>
              </a:rPr>
              <a:t> This disease is not hereditary. It is not passed casually from one person to another. To infect someone, the human immunodeficiency virus must enter the bloodstream.</a:t>
            </a:r>
          </a:p>
          <a:p>
            <a:pPr>
              <a:buFontTx/>
              <a:buChar char="•"/>
            </a:pPr>
            <a:r>
              <a:rPr lang="en-US" altLang="en-US" sz="1800" b="1">
                <a:latin typeface="Calibri" charset="0"/>
              </a:rPr>
              <a:t>Immune Deficiency:</a:t>
            </a:r>
            <a:r>
              <a:rPr lang="en-US" altLang="en-US" sz="1800">
                <a:latin typeface="Calibri" charset="0"/>
              </a:rPr>
              <a:t> The immune system is the body's defense against infection and disease. When the immune system is impaired in its ability to fight off infectious diseases, it is called </a:t>
            </a:r>
            <a:r>
              <a:rPr lang="en-US" altLang="en-US" sz="1800" i="1">
                <a:latin typeface="Calibri" charset="0"/>
              </a:rPr>
              <a:t>deficient</a:t>
            </a:r>
            <a:r>
              <a:rPr lang="en-US" altLang="en-US" sz="1800">
                <a:latin typeface="Calibri" charset="0"/>
              </a:rPr>
              <a:t>. Over time, a person with a deficient immune system may become vulnerable to infections by disease-causing organisms such as bacteria or viruses. These opportunistic infections may cause life-threatening illnesses.</a:t>
            </a:r>
          </a:p>
          <a:p>
            <a:pPr>
              <a:buFontTx/>
              <a:buChar char="•"/>
            </a:pPr>
            <a:r>
              <a:rPr lang="en-US" altLang="en-US" sz="1800" b="1">
                <a:latin typeface="Calibri" charset="0"/>
              </a:rPr>
              <a:t>Syndrome:</a:t>
            </a:r>
            <a:r>
              <a:rPr lang="en-US" altLang="en-US" sz="1800">
                <a:latin typeface="Calibri" charset="0"/>
              </a:rPr>
              <a:t> HIV infection causes a combination of symptoms, diseases, and infections. This combination of health effects is known as a syndrome.</a:t>
            </a:r>
          </a:p>
          <a:p>
            <a:pPr>
              <a:buFontTx/>
              <a:buChar char="•"/>
            </a:pPr>
            <a:r>
              <a:rPr lang="en-US" altLang="en-US" sz="1800" b="1">
                <a:latin typeface="Calibri" charset="0"/>
              </a:rPr>
              <a:t>AIDS:</a:t>
            </a:r>
            <a:r>
              <a:rPr lang="en-US" altLang="en-US" sz="1800">
                <a:latin typeface="Calibri" charset="0"/>
              </a:rPr>
              <a:t> This is a complex condition caused by the human immunodeficiency virus (HIV), which kills or impairs cells of the immune system and progressively destroys the body's ability to fight infection and disease. People with damaged immune systems are vulnerable to diseases that do not threaten people with healthy immune systems. The term </a:t>
            </a:r>
            <a:r>
              <a:rPr lang="en-US" altLang="en-US" sz="1800" i="1">
                <a:latin typeface="Calibri" charset="0"/>
              </a:rPr>
              <a:t>AIDS</a:t>
            </a:r>
            <a:r>
              <a:rPr lang="en-US" altLang="en-US" sz="1800">
                <a:latin typeface="Calibri" charset="0"/>
              </a:rPr>
              <a:t> applies to the most advanced stages of an HIV infection. Medical treatment can delay the onset of AIDS.</a:t>
            </a:r>
          </a:p>
          <a:p>
            <a:pPr>
              <a:buFontTx/>
              <a:buChar char="•"/>
            </a:pPr>
            <a:endParaRPr lang="en-US" altLang="en-US" sz="1600">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B40A614B-268B-C049-A6EB-C4A7B3D8A017}" type="slidenum">
              <a:rPr lang="en-US" altLang="en-US">
                <a:latin typeface="Arial" charset="0"/>
              </a:rPr>
              <a:pPr eaLnBrk="1" hangingPunct="1"/>
              <a:t>94</a:t>
            </a:fld>
            <a:endParaRPr lang="en-US" altLang="en-US">
              <a:latin typeface="Arial" charset="0"/>
            </a:endParaRPr>
          </a:p>
        </p:txBody>
      </p:sp>
    </p:spTree>
  </p:cSld>
  <p:clrMapOvr>
    <a:masterClrMapping/>
  </p:clrMapOvr>
  <p:transition spd="slow">
    <p:circl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2"/>
          <p:cNvSpPr>
            <a:spLocks noGrp="1"/>
          </p:cNvSpPr>
          <p:nvPr>
            <p:ph type="title"/>
          </p:nvPr>
        </p:nvSpPr>
        <p:spPr>
          <a:xfrm>
            <a:off x="457200" y="381000"/>
            <a:ext cx="8229600" cy="1143000"/>
          </a:xfrm>
        </p:spPr>
        <p:txBody>
          <a:bodyPr/>
          <a:lstStyle/>
          <a:p>
            <a:r>
              <a:rPr lang="en-US" altLang="en-US">
                <a:latin typeface="Calibri" charset="0"/>
              </a:rPr>
              <a:t>GLOBAL PANDEMIC</a:t>
            </a:r>
          </a:p>
        </p:txBody>
      </p:sp>
      <p:sp>
        <p:nvSpPr>
          <p:cNvPr id="28675" name="Content Placeholder 1"/>
          <p:cNvSpPr>
            <a:spLocks noGrp="1"/>
          </p:cNvSpPr>
          <p:nvPr>
            <p:ph idx="1"/>
          </p:nvPr>
        </p:nvSpPr>
        <p:spPr>
          <a:xfrm>
            <a:off x="838200" y="1600200"/>
            <a:ext cx="7391400" cy="3962400"/>
          </a:xfrm>
        </p:spPr>
        <p:txBody>
          <a:bodyPr/>
          <a:lstStyle/>
          <a:p>
            <a:pPr>
              <a:buFontTx/>
              <a:buChar char="•"/>
            </a:pPr>
            <a:r>
              <a:rPr lang="en-US" altLang="en-US" sz="2200">
                <a:latin typeface="Calibri" charset="0"/>
              </a:rPr>
              <a:t>Almost all (95%) of the newly infected people live in the developing world, particularly southern Africa. The majority are young adults, many of whom do not know they are infected. This disease is the leading cause of death in southern Africa. Worldwide, AIDS is the leading cause of death and lost years of productive life for adults ages 15 to 59 (UNAIDS, 2009).</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4E5ADD21-D7FA-5B46-9345-CDFA7026C914}" type="slidenum">
              <a:rPr lang="en-US" altLang="en-US">
                <a:latin typeface="Arial" charset="0"/>
              </a:rPr>
              <a:pPr eaLnBrk="1" hangingPunct="1"/>
              <a:t>95</a:t>
            </a:fld>
            <a:endParaRPr lang="en-US" altLang="en-US">
              <a:latin typeface="Arial" charset="0"/>
            </a:endParaRPr>
          </a:p>
        </p:txBody>
      </p:sp>
    </p:spTree>
  </p:cSld>
  <p:clrMapOvr>
    <a:masterClrMapping/>
  </p:clrMapOvr>
  <p:transition spd="slow">
    <p:circl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2"/>
          <p:cNvSpPr>
            <a:spLocks noGrp="1"/>
          </p:cNvSpPr>
          <p:nvPr>
            <p:ph type="title"/>
          </p:nvPr>
        </p:nvSpPr>
        <p:spPr>
          <a:xfrm>
            <a:off x="457200" y="381000"/>
            <a:ext cx="8229600" cy="1143000"/>
          </a:xfrm>
        </p:spPr>
        <p:txBody>
          <a:bodyPr/>
          <a:lstStyle/>
          <a:p>
            <a:r>
              <a:rPr lang="en-US" altLang="en-US">
                <a:latin typeface="Calibri" charset="0"/>
              </a:rPr>
              <a:t>GLOBAL PANDEMIC (CON’T)</a:t>
            </a:r>
          </a:p>
        </p:txBody>
      </p:sp>
      <p:sp>
        <p:nvSpPr>
          <p:cNvPr id="29699" name="Content Placeholder 1"/>
          <p:cNvSpPr>
            <a:spLocks noGrp="1"/>
          </p:cNvSpPr>
          <p:nvPr>
            <p:ph idx="1"/>
          </p:nvPr>
        </p:nvSpPr>
        <p:spPr>
          <a:xfrm>
            <a:off x="914400" y="1524000"/>
            <a:ext cx="7315200" cy="4602163"/>
          </a:xfrm>
        </p:spPr>
        <p:txBody>
          <a:bodyPr/>
          <a:lstStyle/>
          <a:p>
            <a:pPr fontAlgn="t">
              <a:buFontTx/>
              <a:buChar char="•"/>
            </a:pPr>
            <a:r>
              <a:rPr lang="en-US" altLang="en-US" sz="2000">
                <a:latin typeface="Calibri" charset="0"/>
              </a:rPr>
              <a:t>33.4 million people living with HIV/AIDS</a:t>
            </a:r>
          </a:p>
          <a:p>
            <a:pPr lvl="2" fontAlgn="t">
              <a:buFontTx/>
              <a:buChar char="•"/>
            </a:pPr>
            <a:r>
              <a:rPr lang="en-US" altLang="en-US" sz="2000">
                <a:latin typeface="Calibri" charset="0"/>
              </a:rPr>
              <a:t>31.3 million adults (15.7 million women)</a:t>
            </a:r>
          </a:p>
          <a:p>
            <a:pPr lvl="2" fontAlgn="t">
              <a:buFontTx/>
              <a:buChar char="•"/>
            </a:pPr>
            <a:r>
              <a:rPr lang="en-US" altLang="en-US" sz="2000">
                <a:latin typeface="Calibri" charset="0"/>
              </a:rPr>
              <a:t>2.1 million children under 15</a:t>
            </a:r>
          </a:p>
          <a:p>
            <a:pPr fontAlgn="t">
              <a:buFontTx/>
              <a:buChar char="•"/>
            </a:pPr>
            <a:r>
              <a:rPr lang="en-US" altLang="en-US" sz="2000">
                <a:latin typeface="Calibri" charset="0"/>
              </a:rPr>
              <a:t>More than 30 million dead of AIDS</a:t>
            </a:r>
          </a:p>
          <a:p>
            <a:pPr lvl="2" fontAlgn="t">
              <a:buFontTx/>
              <a:buChar char="•"/>
            </a:pPr>
            <a:r>
              <a:rPr lang="en-US" altLang="en-US" sz="2000">
                <a:latin typeface="Calibri" charset="0"/>
              </a:rPr>
              <a:t>24.2 million adults</a:t>
            </a:r>
          </a:p>
          <a:p>
            <a:pPr lvl="2" fontAlgn="t">
              <a:buFontTx/>
              <a:buChar char="•"/>
            </a:pPr>
            <a:r>
              <a:rPr lang="en-US" altLang="en-US" sz="2000">
                <a:latin typeface="Calibri" charset="0"/>
              </a:rPr>
              <a:t>5.6 million children under 15</a:t>
            </a:r>
          </a:p>
          <a:p>
            <a:pPr fontAlgn="t">
              <a:buFontTx/>
              <a:buChar char="•"/>
            </a:pPr>
            <a:r>
              <a:rPr lang="en-US" altLang="en-US" sz="2000">
                <a:latin typeface="Calibri" charset="0"/>
              </a:rPr>
              <a:t>14 million children orphaned in southern Africa alone</a:t>
            </a:r>
          </a:p>
          <a:p>
            <a:pPr fontAlgn="t">
              <a:buFontTx/>
              <a:buChar char="•"/>
            </a:pPr>
            <a:r>
              <a:rPr lang="en-US" altLang="en-US" sz="2000">
                <a:latin typeface="Calibri" charset="0"/>
              </a:rPr>
              <a:t>During the year 2008:</a:t>
            </a:r>
          </a:p>
          <a:p>
            <a:pPr lvl="1" fontAlgn="t">
              <a:buFont typeface="Arial" charset="0"/>
              <a:buChar char="•"/>
            </a:pPr>
            <a:r>
              <a:rPr lang="en-US" altLang="en-US" sz="2000">
                <a:latin typeface="Calibri" charset="0"/>
              </a:rPr>
              <a:t>2.7 million people newly infected with HIV, half between ages 15 and 24</a:t>
            </a:r>
          </a:p>
          <a:p>
            <a:pPr lvl="1" fontAlgn="t">
              <a:buFont typeface="Arial" charset="0"/>
              <a:buChar char="•"/>
            </a:pPr>
            <a:r>
              <a:rPr lang="en-US" altLang="en-US" sz="2000">
                <a:latin typeface="Calibri" charset="0"/>
              </a:rPr>
              <a:t>2.0 million people died of AIDS-related illnesses</a:t>
            </a:r>
          </a:p>
          <a:p>
            <a:pPr lvl="1" fontAlgn="t">
              <a:buFont typeface="Arial" charset="0"/>
              <a:buChar char="•"/>
            </a:pPr>
            <a:r>
              <a:rPr lang="en-US" altLang="en-US" sz="2000">
                <a:latin typeface="Calibri" charset="0"/>
              </a:rPr>
              <a:t>280,000 children under 15 died of AIDS-related illnesses</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0B92F56D-E10B-5542-9B28-972E2A29D0ED}" type="slidenum">
              <a:rPr lang="en-US" altLang="en-US">
                <a:latin typeface="Arial" charset="0"/>
              </a:rPr>
              <a:pPr eaLnBrk="1" hangingPunct="1"/>
              <a:t>96</a:t>
            </a:fld>
            <a:endParaRPr lang="en-US" altLang="en-US">
              <a:latin typeface="Arial" charset="0"/>
            </a:endParaRPr>
          </a:p>
        </p:txBody>
      </p:sp>
    </p:spTree>
  </p:cSld>
  <p:clrMapOvr>
    <a:masterClrMapping/>
  </p:clrMapOvr>
  <p:transition spd="slow">
    <p:circle/>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3"/>
          <p:cNvSpPr>
            <a:spLocks noGrp="1"/>
          </p:cNvSpPr>
          <p:nvPr>
            <p:ph type="title"/>
          </p:nvPr>
        </p:nvSpPr>
        <p:spPr>
          <a:xfrm>
            <a:off x="457200" y="381000"/>
            <a:ext cx="8229600" cy="1143000"/>
          </a:xfrm>
        </p:spPr>
        <p:txBody>
          <a:bodyPr/>
          <a:lstStyle/>
          <a:p>
            <a:r>
              <a:rPr lang="en-US" altLang="en-US">
                <a:latin typeface="Calibri" charset="0"/>
              </a:rPr>
              <a:t>NATIONAL AIDS STRATEGY</a:t>
            </a:r>
          </a:p>
        </p:txBody>
      </p:sp>
      <p:sp>
        <p:nvSpPr>
          <p:cNvPr id="30723" name="Content Placeholder 1"/>
          <p:cNvSpPr>
            <a:spLocks noGrp="1"/>
          </p:cNvSpPr>
          <p:nvPr>
            <p:ph idx="1"/>
          </p:nvPr>
        </p:nvSpPr>
        <p:spPr>
          <a:xfrm>
            <a:off x="914400" y="1600200"/>
            <a:ext cx="7315200" cy="4525963"/>
          </a:xfrm>
        </p:spPr>
        <p:txBody>
          <a:bodyPr/>
          <a:lstStyle/>
          <a:p>
            <a:pPr>
              <a:buFontTx/>
              <a:buChar char="•"/>
            </a:pPr>
            <a:r>
              <a:rPr lang="en-US" altLang="en-US" sz="2200">
                <a:latin typeface="Calibri" charset="0"/>
              </a:rPr>
              <a:t>Launched in July 2010, the National AIDS Strategy has 3 overarching goals:</a:t>
            </a:r>
          </a:p>
          <a:p>
            <a:pPr>
              <a:buFontTx/>
              <a:buNone/>
            </a:pPr>
            <a:endParaRPr lang="en-US" altLang="en-US" sz="2200">
              <a:latin typeface="Calibri" charset="0"/>
            </a:endParaRPr>
          </a:p>
          <a:p>
            <a:pPr marL="849313" lvl="1" indent="-457200">
              <a:buFontTx/>
              <a:buAutoNum type="arabicParenR"/>
            </a:pPr>
            <a:r>
              <a:rPr lang="en-US" altLang="en-US" sz="2200">
                <a:latin typeface="Calibri" charset="0"/>
              </a:rPr>
              <a:t>Reducing infection rates</a:t>
            </a:r>
          </a:p>
          <a:p>
            <a:pPr marL="849313" lvl="1" indent="-457200">
              <a:buFontTx/>
              <a:buAutoNum type="arabicParenR"/>
            </a:pPr>
            <a:r>
              <a:rPr lang="en-US" altLang="en-US" sz="2200">
                <a:latin typeface="Calibri" charset="0"/>
              </a:rPr>
              <a:t>Increasing access to care for those infected</a:t>
            </a:r>
          </a:p>
          <a:p>
            <a:pPr marL="849313" lvl="1" indent="-457200">
              <a:buFontTx/>
              <a:buAutoNum type="arabicParenR"/>
            </a:pPr>
            <a:r>
              <a:rPr lang="en-US" altLang="en-US" sz="2200">
                <a:latin typeface="Calibri" charset="0"/>
              </a:rPr>
              <a:t>Eliminating disparities in prevalence,                     diagnosis, and treatment</a:t>
            </a:r>
          </a:p>
          <a:p>
            <a:pPr>
              <a:buFontTx/>
              <a:buNone/>
            </a:pPr>
            <a:endParaRPr lang="en-US" altLang="en-US" sz="2200">
              <a:latin typeface="Calibri"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ED341A21-7A70-214D-B09E-9AEC142A84E5}" type="slidenum">
              <a:rPr lang="en-US" altLang="en-US">
                <a:latin typeface="Arial" charset="0"/>
              </a:rPr>
              <a:pPr eaLnBrk="1" hangingPunct="1"/>
              <a:t>97</a:t>
            </a:fld>
            <a:endParaRPr lang="en-US" altLang="en-US">
              <a:latin typeface="Arial" charset="0"/>
            </a:endParaRPr>
          </a:p>
        </p:txBody>
      </p:sp>
    </p:spTree>
  </p:cSld>
  <p:clrMapOvr>
    <a:masterClrMapping/>
  </p:clrMapOvr>
  <p:transition spd="slow">
    <p:circl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3"/>
          <p:cNvSpPr>
            <a:spLocks noGrp="1"/>
          </p:cNvSpPr>
          <p:nvPr>
            <p:ph type="title"/>
          </p:nvPr>
        </p:nvSpPr>
        <p:spPr>
          <a:xfrm>
            <a:off x="457200" y="381000"/>
            <a:ext cx="8229600" cy="1143000"/>
          </a:xfrm>
        </p:spPr>
        <p:txBody>
          <a:bodyPr/>
          <a:lstStyle/>
          <a:p>
            <a:r>
              <a:rPr lang="en-US" altLang="en-US">
                <a:latin typeface="Calibri" charset="0"/>
              </a:rPr>
              <a:t>HIV IN THE UNITED STATES</a:t>
            </a:r>
          </a:p>
        </p:txBody>
      </p:sp>
      <p:sp>
        <p:nvSpPr>
          <p:cNvPr id="31747" name="Content Placeholder 1"/>
          <p:cNvSpPr>
            <a:spLocks noGrp="1"/>
          </p:cNvSpPr>
          <p:nvPr>
            <p:ph idx="1"/>
          </p:nvPr>
        </p:nvSpPr>
        <p:spPr>
          <a:xfrm>
            <a:off x="914400" y="1600200"/>
            <a:ext cx="7315200" cy="4525963"/>
          </a:xfrm>
        </p:spPr>
        <p:txBody>
          <a:bodyPr/>
          <a:lstStyle/>
          <a:p>
            <a:pPr fontAlgn="t">
              <a:buFontTx/>
              <a:buChar char="•"/>
            </a:pPr>
            <a:r>
              <a:rPr lang="en-US" altLang="en-US" sz="2200">
                <a:latin typeface="Calibri" charset="0"/>
              </a:rPr>
              <a:t>1.1 million people living with HIV/AIDS</a:t>
            </a:r>
          </a:p>
          <a:p>
            <a:pPr lvl="2" fontAlgn="t">
              <a:buFontTx/>
              <a:buChar char="•"/>
            </a:pPr>
            <a:r>
              <a:rPr lang="en-US" altLang="en-US" sz="2200">
                <a:latin typeface="Calibri" charset="0"/>
              </a:rPr>
              <a:t>297,000 of them women</a:t>
            </a:r>
          </a:p>
          <a:p>
            <a:pPr lvl="2" fontAlgn="t">
              <a:buFontTx/>
              <a:buChar char="•"/>
            </a:pPr>
            <a:r>
              <a:rPr lang="en-US" altLang="en-US" sz="2200">
                <a:latin typeface="Calibri" charset="0"/>
              </a:rPr>
              <a:t>3,992 children under 13</a:t>
            </a:r>
          </a:p>
          <a:p>
            <a:pPr fontAlgn="t">
              <a:buFontTx/>
              <a:buChar char="•"/>
            </a:pPr>
            <a:r>
              <a:rPr lang="en-US" altLang="en-US" sz="2200">
                <a:latin typeface="Calibri" charset="0"/>
              </a:rPr>
              <a:t>Nearly 600,000 dead of AIDS since 1981</a:t>
            </a:r>
          </a:p>
          <a:p>
            <a:pPr lvl="2" fontAlgn="t">
              <a:buFontTx/>
              <a:buChar char="•"/>
            </a:pPr>
            <a:r>
              <a:rPr lang="en-US" altLang="en-US" sz="2200">
                <a:latin typeface="Calibri" charset="0"/>
              </a:rPr>
              <a:t>576,000 adults</a:t>
            </a:r>
          </a:p>
          <a:p>
            <a:pPr lvl="2" fontAlgn="t">
              <a:buFontTx/>
              <a:buChar char="•"/>
            </a:pPr>
            <a:r>
              <a:rPr lang="en-US" altLang="en-US" sz="2200">
                <a:latin typeface="Calibri" charset="0"/>
              </a:rPr>
              <a:t>5,200 children</a:t>
            </a:r>
          </a:p>
          <a:p>
            <a:pPr fontAlgn="t">
              <a:buFontTx/>
              <a:buChar char="•"/>
            </a:pPr>
            <a:r>
              <a:rPr lang="en-US" altLang="en-US" sz="2200">
                <a:latin typeface="Calibri" charset="0"/>
              </a:rPr>
              <a:t>During the year 2008:</a:t>
            </a:r>
          </a:p>
          <a:p>
            <a:pPr lvl="1" fontAlgn="t">
              <a:buFont typeface="Arial" charset="0"/>
              <a:buChar char="•"/>
            </a:pPr>
            <a:r>
              <a:rPr lang="en-US" altLang="en-US" sz="2200">
                <a:latin typeface="Calibri" charset="0"/>
              </a:rPr>
              <a:t>56,000 people newly infected with HIV</a:t>
            </a:r>
          </a:p>
          <a:p>
            <a:pPr lvl="2" fontAlgn="t">
              <a:buFontTx/>
              <a:buChar char="•"/>
            </a:pPr>
            <a:r>
              <a:rPr lang="en-US" altLang="en-US" sz="2200">
                <a:latin typeface="Calibri" charset="0"/>
              </a:rPr>
              <a:t>182 of them children under 13</a:t>
            </a:r>
          </a:p>
          <a:p>
            <a:pPr lvl="1" fontAlgn="t">
              <a:buFont typeface="Arial" charset="0"/>
              <a:buChar char="•"/>
            </a:pPr>
            <a:r>
              <a:rPr lang="en-US" altLang="en-US" sz="2200">
                <a:latin typeface="Calibri" charset="0"/>
              </a:rPr>
              <a:t>18,000 people died of AIDS-related illnesses</a:t>
            </a:r>
          </a:p>
          <a:p>
            <a:pPr>
              <a:buFontTx/>
              <a:buChar char="•"/>
            </a:pPr>
            <a:endParaRPr lang="en-US" altLang="en-US" sz="2200">
              <a:latin typeface="Calibri"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7D5CF886-263E-A14E-8BB1-2085B9786FBF}" type="slidenum">
              <a:rPr lang="en-US" altLang="en-US">
                <a:latin typeface="Arial" charset="0"/>
              </a:rPr>
              <a:pPr eaLnBrk="1" hangingPunct="1"/>
              <a:t>98</a:t>
            </a:fld>
            <a:endParaRPr lang="en-US" altLang="en-US">
              <a:latin typeface="Arial" charset="0"/>
            </a:endParaRPr>
          </a:p>
        </p:txBody>
      </p:sp>
    </p:spTree>
  </p:cSld>
  <p:clrMapOvr>
    <a:masterClrMapping/>
  </p:clrMapOvr>
  <p:transition spd="slow">
    <p:circl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3"/>
          <p:cNvSpPr>
            <a:spLocks noGrp="1"/>
          </p:cNvSpPr>
          <p:nvPr>
            <p:ph type="title"/>
          </p:nvPr>
        </p:nvSpPr>
        <p:spPr>
          <a:xfrm>
            <a:off x="457200" y="381000"/>
            <a:ext cx="8229600" cy="1143000"/>
          </a:xfrm>
        </p:spPr>
        <p:txBody>
          <a:bodyPr/>
          <a:lstStyle/>
          <a:p>
            <a:r>
              <a:rPr lang="en-US" altLang="en-US">
                <a:latin typeface="Calibri" charset="0"/>
              </a:rPr>
              <a:t>HIV IN THE UNITED STATES</a:t>
            </a:r>
          </a:p>
        </p:txBody>
      </p:sp>
      <p:sp>
        <p:nvSpPr>
          <p:cNvPr id="32771" name="Content Placeholder 1"/>
          <p:cNvSpPr>
            <a:spLocks noGrp="1"/>
          </p:cNvSpPr>
          <p:nvPr>
            <p:ph idx="1"/>
          </p:nvPr>
        </p:nvSpPr>
        <p:spPr>
          <a:xfrm>
            <a:off x="838200" y="1600200"/>
            <a:ext cx="7391400" cy="4525963"/>
          </a:xfrm>
        </p:spPr>
        <p:txBody>
          <a:bodyPr/>
          <a:lstStyle/>
          <a:p>
            <a:pPr>
              <a:buFontTx/>
              <a:buChar char="•"/>
            </a:pPr>
            <a:r>
              <a:rPr lang="en-US" altLang="en-US" sz="2200">
                <a:latin typeface="Calibri" charset="0"/>
              </a:rPr>
              <a:t>Three-fourths of new HIV infections occur in just three groups; </a:t>
            </a:r>
          </a:p>
          <a:p>
            <a:pPr marL="1087438" lvl="2" indent="-457200">
              <a:buFontTx/>
              <a:buAutoNum type="arabicPeriod"/>
            </a:pPr>
            <a:r>
              <a:rPr lang="en-US" altLang="en-US" sz="2200">
                <a:latin typeface="Calibri" charset="0"/>
              </a:rPr>
              <a:t> men who have sex with men (MSM)</a:t>
            </a:r>
          </a:p>
          <a:p>
            <a:pPr marL="1087438" lvl="2" indent="-457200">
              <a:buFontTx/>
              <a:buAutoNum type="arabicPeriod"/>
            </a:pPr>
            <a:r>
              <a:rPr lang="en-US" altLang="en-US" sz="2200">
                <a:latin typeface="Calibri" charset="0"/>
              </a:rPr>
              <a:t> injection drug users</a:t>
            </a:r>
          </a:p>
          <a:p>
            <a:pPr marL="1087438" lvl="2" indent="-457200">
              <a:buFontTx/>
              <a:buAutoNum type="arabicPeriod"/>
            </a:pPr>
            <a:r>
              <a:rPr lang="en-US" altLang="en-US" sz="2200">
                <a:latin typeface="Calibri" charset="0"/>
              </a:rPr>
              <a:t> MSM who also use injection drugs. </a:t>
            </a:r>
          </a:p>
          <a:p>
            <a:pPr>
              <a:buFontTx/>
              <a:buChar char="•"/>
            </a:pPr>
            <a:r>
              <a:rPr lang="en-US" altLang="en-US" sz="2200">
                <a:latin typeface="Calibri" charset="0"/>
              </a:rPr>
              <a:t>Once a disease of gay white men, HIV is now decimating young people of color, particularly among the black/African American population. According to CDC, nearly half of all new HIV infections occur among black/African Americans, even though they represent only 12 percent of the U.S. population.</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Tahoma Small Cap" charset="0"/>
              </a:defRPr>
            </a:lvl1pPr>
            <a:lvl2pPr marL="742950" indent="-285750" eaLnBrk="0" hangingPunct="0">
              <a:defRPr>
                <a:solidFill>
                  <a:schemeClr val="tx1"/>
                </a:solidFill>
                <a:latin typeface="Tahoma Small Cap" charset="0"/>
              </a:defRPr>
            </a:lvl2pPr>
            <a:lvl3pPr marL="1143000" indent="-228600" eaLnBrk="0" hangingPunct="0">
              <a:defRPr>
                <a:solidFill>
                  <a:schemeClr val="tx1"/>
                </a:solidFill>
                <a:latin typeface="Tahoma Small Cap" charset="0"/>
              </a:defRPr>
            </a:lvl3pPr>
            <a:lvl4pPr marL="1600200" indent="-228600" eaLnBrk="0" hangingPunct="0">
              <a:defRPr>
                <a:solidFill>
                  <a:schemeClr val="tx1"/>
                </a:solidFill>
                <a:latin typeface="Tahoma Small Cap" charset="0"/>
              </a:defRPr>
            </a:lvl4pPr>
            <a:lvl5pPr marL="2057400" indent="-228600" eaLnBrk="0" hangingPunct="0">
              <a:defRPr>
                <a:solidFill>
                  <a:schemeClr val="tx1"/>
                </a:solidFill>
                <a:latin typeface="Tahoma Small Cap" charset="0"/>
              </a:defRPr>
            </a:lvl5pPr>
            <a:lvl6pPr marL="2514600" indent="-228600" eaLnBrk="0" fontAlgn="base" hangingPunct="0">
              <a:spcBef>
                <a:spcPct val="0"/>
              </a:spcBef>
              <a:spcAft>
                <a:spcPct val="0"/>
              </a:spcAft>
              <a:defRPr>
                <a:solidFill>
                  <a:schemeClr val="tx1"/>
                </a:solidFill>
                <a:latin typeface="Tahoma Small Cap" charset="0"/>
              </a:defRPr>
            </a:lvl6pPr>
            <a:lvl7pPr marL="2971800" indent="-228600" eaLnBrk="0" fontAlgn="base" hangingPunct="0">
              <a:spcBef>
                <a:spcPct val="0"/>
              </a:spcBef>
              <a:spcAft>
                <a:spcPct val="0"/>
              </a:spcAft>
              <a:defRPr>
                <a:solidFill>
                  <a:schemeClr val="tx1"/>
                </a:solidFill>
                <a:latin typeface="Tahoma Small Cap" charset="0"/>
              </a:defRPr>
            </a:lvl7pPr>
            <a:lvl8pPr marL="3429000" indent="-228600" eaLnBrk="0" fontAlgn="base" hangingPunct="0">
              <a:spcBef>
                <a:spcPct val="0"/>
              </a:spcBef>
              <a:spcAft>
                <a:spcPct val="0"/>
              </a:spcAft>
              <a:defRPr>
                <a:solidFill>
                  <a:schemeClr val="tx1"/>
                </a:solidFill>
                <a:latin typeface="Tahoma Small Cap" charset="0"/>
              </a:defRPr>
            </a:lvl8pPr>
            <a:lvl9pPr marL="3886200" indent="-228600" eaLnBrk="0" fontAlgn="base" hangingPunct="0">
              <a:spcBef>
                <a:spcPct val="0"/>
              </a:spcBef>
              <a:spcAft>
                <a:spcPct val="0"/>
              </a:spcAft>
              <a:defRPr>
                <a:solidFill>
                  <a:schemeClr val="tx1"/>
                </a:solidFill>
                <a:latin typeface="Tahoma Small Cap" charset="0"/>
              </a:defRPr>
            </a:lvl9pPr>
          </a:lstStyle>
          <a:p>
            <a:pPr eaLnBrk="1" hangingPunct="1"/>
            <a:fld id="{D2E126B9-E359-9544-A980-CC3BF7E2A577}" type="slidenum">
              <a:rPr lang="en-US" altLang="en-US">
                <a:latin typeface="Arial" charset="0"/>
              </a:rPr>
              <a:pPr eaLnBrk="1" hangingPunct="1"/>
              <a:t>99</a:t>
            </a:fld>
            <a:endParaRPr lang="en-US" altLang="en-US">
              <a:latin typeface="Arial" charset="0"/>
            </a:endParaRPr>
          </a:p>
        </p:txBody>
      </p:sp>
    </p:spTree>
  </p:cSld>
  <p:clrMapOvr>
    <a:masterClrMapping/>
  </p:clrMapOvr>
  <p:transition spd="slow">
    <p:circle/>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Tahoma Small Cap"/>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1523</TotalTime>
  <Words>6716</Words>
  <Application>Microsoft Macintosh PowerPoint</Application>
  <PresentationFormat>On-screen Show (4:3)</PresentationFormat>
  <Paragraphs>926</Paragraphs>
  <Slides>134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134</vt:i4>
      </vt:variant>
    </vt:vector>
  </HeadingPairs>
  <TitlesOfParts>
    <vt:vector size="140" baseType="lpstr">
      <vt:lpstr>Calibri</vt:lpstr>
      <vt:lpstr>Courier New</vt:lpstr>
      <vt:lpstr>Tahoma Small Cap</vt:lpstr>
      <vt:lpstr>Times New Roman</vt:lpstr>
      <vt:lpstr>Arial</vt:lpstr>
      <vt:lpstr>Default Design</vt:lpstr>
      <vt:lpstr>REFERRAL &amp; SERVICE COORDINATION</vt:lpstr>
      <vt:lpstr>Defining the Need for a Referral</vt:lpstr>
      <vt:lpstr>Types of Referrals</vt:lpstr>
      <vt:lpstr>Defining Service Coordination</vt:lpstr>
      <vt:lpstr>Successful Service Coordination</vt:lpstr>
      <vt:lpstr>The Counselor’s Treatment Obligations</vt:lpstr>
      <vt:lpstr>Skills Needed for Proper Referral and Service Coordination</vt:lpstr>
      <vt:lpstr>Understanding Client Needs</vt:lpstr>
      <vt:lpstr>Knowledge of Center’s Limitations</vt:lpstr>
      <vt:lpstr>Understanding of Area  Community Services</vt:lpstr>
      <vt:lpstr>Relationships with Specialized Treatment Centers</vt:lpstr>
      <vt:lpstr>Evaluation Criteria Before a Referral</vt:lpstr>
      <vt:lpstr>Past Success and/or Failure  With The Agency or Center</vt:lpstr>
      <vt:lpstr>Treatment Philosophy</vt:lpstr>
      <vt:lpstr>Ability to Handle Psychiatric &amp; Medical Problems</vt:lpstr>
      <vt:lpstr> </vt:lpstr>
      <vt:lpstr>Admissions Criteria</vt:lpstr>
      <vt:lpstr>Program Structure</vt:lpstr>
      <vt:lpstr>Referral Follow-up and  Quality Control</vt:lpstr>
      <vt:lpstr>Referral Files – Contents</vt:lpstr>
      <vt:lpstr>Making The Referral</vt:lpstr>
      <vt:lpstr>Discussing a Referral with  the Client</vt:lpstr>
      <vt:lpstr>Evaluation of the Outcome  of a Referral</vt:lpstr>
      <vt:lpstr>Keys to Long-Term Success</vt:lpstr>
      <vt:lpstr>DOCUMENTATION</vt:lpstr>
      <vt:lpstr>What is Documentation?</vt:lpstr>
      <vt:lpstr>Why is Documentation Important?</vt:lpstr>
      <vt:lpstr>A Clinical Tool</vt:lpstr>
      <vt:lpstr>Continuity of Care</vt:lpstr>
      <vt:lpstr>Legal Documentation</vt:lpstr>
      <vt:lpstr>Accountability</vt:lpstr>
      <vt:lpstr>Quality</vt:lpstr>
      <vt:lpstr>Access to Client Information</vt:lpstr>
      <vt:lpstr>Sharing of Information</vt:lpstr>
      <vt:lpstr>Storage of Client Files</vt:lpstr>
      <vt:lpstr>Other Regulations</vt:lpstr>
      <vt:lpstr>Types of Documentation</vt:lpstr>
      <vt:lpstr>Types - Intervention</vt:lpstr>
      <vt:lpstr>Types - Treatment</vt:lpstr>
      <vt:lpstr>Types - Screening</vt:lpstr>
      <vt:lpstr>Types - Assessment</vt:lpstr>
      <vt:lpstr>Integrated Clinical Assessment</vt:lpstr>
      <vt:lpstr>Types – Treatment Planning</vt:lpstr>
      <vt:lpstr>Types – Treatment Planning</vt:lpstr>
      <vt:lpstr>Types – Progress Notes</vt:lpstr>
      <vt:lpstr>Progress Notes - SO/AP</vt:lpstr>
      <vt:lpstr>Progress Notes - SO/AP</vt:lpstr>
      <vt:lpstr>Types – Discharge Plan</vt:lpstr>
      <vt:lpstr>Documentation Skills</vt:lpstr>
      <vt:lpstr>Documentation Skills</vt:lpstr>
      <vt:lpstr>Additional Items To Note</vt:lpstr>
      <vt:lpstr>DRUG ABUSE PREVENTION</vt:lpstr>
      <vt:lpstr>Prevention</vt:lpstr>
      <vt:lpstr>CSAP Prevention Strategies</vt:lpstr>
      <vt:lpstr>Prevention Goals</vt:lpstr>
      <vt:lpstr>Developmental Assets Model</vt:lpstr>
      <vt:lpstr>Developmental Assets Model</vt:lpstr>
      <vt:lpstr>Strategic Prevention Framework</vt:lpstr>
      <vt:lpstr>Strategic Prevention Framework Principles</vt:lpstr>
      <vt:lpstr>CSAP Prevention Strategies</vt:lpstr>
      <vt:lpstr>CSAP Prevention Strategies</vt:lpstr>
      <vt:lpstr>CSAP Prevention Strategies</vt:lpstr>
      <vt:lpstr>CSAP Prevention Strategies</vt:lpstr>
      <vt:lpstr>CSAP Prevention Strategies</vt:lpstr>
      <vt:lpstr>CSAP Prevention Strategies</vt:lpstr>
      <vt:lpstr>CSAP Prevention Strategies</vt:lpstr>
      <vt:lpstr>Benefits of Community Coalitions</vt:lpstr>
      <vt:lpstr>Evidence-Based Principles for Substance Abuse Prevention</vt:lpstr>
      <vt:lpstr>SOCIAL DEVELOPMENT &amp; LIFE SKILLS</vt:lpstr>
      <vt:lpstr>GOALS OF SOCIAL DEVELOPMENT</vt:lpstr>
      <vt:lpstr>AFTERCARE &amp; FOLLOW-UP</vt:lpstr>
      <vt:lpstr>THE PURPOSE OF AFTERCARE</vt:lpstr>
      <vt:lpstr>SETTING GOALS</vt:lpstr>
      <vt:lpstr>GOOD INTERIM GOAL EXAMPLES</vt:lpstr>
      <vt:lpstr>REWARD FOR ATTAINING GOALS</vt:lpstr>
      <vt:lpstr>MEDICATION MANAGEMENT</vt:lpstr>
      <vt:lpstr>MEDICATION MANAGEMENT DON’TS</vt:lpstr>
      <vt:lpstr>EDUCATION</vt:lpstr>
      <vt:lpstr>PROMOTING EDUCATION</vt:lpstr>
      <vt:lpstr>Job / Work</vt:lpstr>
      <vt:lpstr>HOW TO FIND A JOB</vt:lpstr>
      <vt:lpstr>Stress and Anxiety</vt:lpstr>
      <vt:lpstr>STRESS AND ANXIETY MANAGEMENT</vt:lpstr>
      <vt:lpstr>STRESS AND ANXIETY MANAGEMENT</vt:lpstr>
      <vt:lpstr>STRESS AND ANXIETY MANAGEMENT CONSIDERATIONS - FOOD</vt:lpstr>
      <vt:lpstr>AVOIDING DRUGS AND CRIME</vt:lpstr>
      <vt:lpstr>Self-Help and 12 Step</vt:lpstr>
      <vt:lpstr>CULTURAL COMPETENCE</vt:lpstr>
      <vt:lpstr>Cultural Competence</vt:lpstr>
      <vt:lpstr>Characteristics</vt:lpstr>
      <vt:lpstr>Complicating Factors</vt:lpstr>
      <vt:lpstr>HIV/AIDS</vt:lpstr>
      <vt:lpstr>EPIDEMIOLOGY</vt:lpstr>
      <vt:lpstr>PowerPoint Presentation</vt:lpstr>
      <vt:lpstr>GLOBAL PANDEMIC</vt:lpstr>
      <vt:lpstr>GLOBAL PANDEMIC (CON’T)</vt:lpstr>
      <vt:lpstr>NATIONAL AIDS STRATEGY</vt:lpstr>
      <vt:lpstr>HIV IN THE UNITED STATES</vt:lpstr>
      <vt:lpstr>HIV IN THE UNITED STATES</vt:lpstr>
      <vt:lpstr>HIV IN THE UNITED STATES</vt:lpstr>
      <vt:lpstr>HIV/AIDS IN FLORIDA</vt:lpstr>
      <vt:lpstr>HIV/AIDS IN FLORIDA</vt:lpstr>
      <vt:lpstr>HIV/AIDS IN FLORIDA</vt:lpstr>
      <vt:lpstr>RISK GROUPS</vt:lpstr>
      <vt:lpstr>RISK GROUPS</vt:lpstr>
      <vt:lpstr>RISK GROUPS</vt:lpstr>
      <vt:lpstr>RISK GROUPS</vt:lpstr>
      <vt:lpstr>HIV INFECTION CYCLE</vt:lpstr>
      <vt:lpstr>HIV INFECTION CYCLE (CON’T)</vt:lpstr>
      <vt:lpstr>  Opportunistic infections in the bloodstream of a person with AIDS Complications </vt:lpstr>
      <vt:lpstr>TRANSMISSION OF HIV</vt:lpstr>
      <vt:lpstr>TRANSMISSION OF HIV</vt:lpstr>
      <vt:lpstr>MODES OF TRANSMISSION</vt:lpstr>
      <vt:lpstr>PREVENTION AND RISK REDUCTION</vt:lpstr>
      <vt:lpstr>PREVENTION AND RISK REDUCTION</vt:lpstr>
      <vt:lpstr>PREVENTION AND RISK REDUCTION</vt:lpstr>
      <vt:lpstr>CHALLENGES TO PREVENTION</vt:lpstr>
      <vt:lpstr>CHALLENGES TO PREVENTION</vt:lpstr>
      <vt:lpstr>Challenges to Prevention</vt:lpstr>
      <vt:lpstr>CHALLENGES TO PREVENTION</vt:lpstr>
      <vt:lpstr>RISK GROUP</vt:lpstr>
      <vt:lpstr>Infection Control Procedure</vt:lpstr>
      <vt:lpstr>HIV TESTING</vt:lpstr>
      <vt:lpstr>STAGES OF HIV/AIDS</vt:lpstr>
      <vt:lpstr>STAGES OF HIV/AIDS</vt:lpstr>
      <vt:lpstr>STAGES OF HIV/AIDS</vt:lpstr>
      <vt:lpstr>STAGES OF HIV/AIDS</vt:lpstr>
      <vt:lpstr>STAGES OF HIV/AIDS</vt:lpstr>
      <vt:lpstr>TREATMENTS</vt:lpstr>
      <vt:lpstr>TREATMENTS</vt:lpstr>
      <vt:lpstr>TREATMENTS</vt:lpstr>
      <vt:lpstr>TREATMENTS</vt:lpstr>
      <vt:lpstr>ANTIRETROVIRAL THERAPY (ART)</vt:lpstr>
      <vt:lpstr>FIVE MAJOR CLASSES OF DRUGS ARE USED TO TREAT HIV/AIDS</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 VIOLENCE</dc:title>
  <dc:creator>Alton Smith</dc:creator>
  <cp:lastModifiedBy>Cornell Peters</cp:lastModifiedBy>
  <cp:revision>64</cp:revision>
  <dcterms:created xsi:type="dcterms:W3CDTF">2011-04-30T00:15:40Z</dcterms:created>
  <dcterms:modified xsi:type="dcterms:W3CDTF">2016-11-04T01:00:31Z</dcterms:modified>
</cp:coreProperties>
</file>