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notesMasterIdLst>
    <p:notesMasterId r:id="rId86"/>
  </p:notesMasterIdLst>
  <p:handoutMasterIdLst>
    <p:handoutMasterId r:id="rId87"/>
  </p:handoutMasterIdLst>
  <p:sldIdLst>
    <p:sldId id="343" r:id="rId2"/>
    <p:sldId id="333" r:id="rId3"/>
    <p:sldId id="334" r:id="rId4"/>
    <p:sldId id="341" r:id="rId5"/>
    <p:sldId id="335" r:id="rId6"/>
    <p:sldId id="336" r:id="rId7"/>
    <p:sldId id="337" r:id="rId8"/>
    <p:sldId id="342" r:id="rId9"/>
    <p:sldId id="338" r:id="rId10"/>
    <p:sldId id="339" r:id="rId11"/>
    <p:sldId id="340" r:id="rId12"/>
    <p:sldId id="332"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5" r:id="rId60"/>
    <p:sldId id="306" r:id="rId61"/>
    <p:sldId id="307" r:id="rId62"/>
    <p:sldId id="308" r:id="rId63"/>
    <p:sldId id="309" r:id="rId64"/>
    <p:sldId id="310" r:id="rId65"/>
    <p:sldId id="311" r:id="rId66"/>
    <p:sldId id="312" r:id="rId67"/>
    <p:sldId id="313" r:id="rId68"/>
    <p:sldId id="314" r:id="rId69"/>
    <p:sldId id="315" r:id="rId70"/>
    <p:sldId id="331" r:id="rId71"/>
    <p:sldId id="316" r:id="rId72"/>
    <p:sldId id="317" r:id="rId73"/>
    <p:sldId id="318" r:id="rId74"/>
    <p:sldId id="319" r:id="rId75"/>
    <p:sldId id="320" r:id="rId76"/>
    <p:sldId id="321" r:id="rId77"/>
    <p:sldId id="322" r:id="rId78"/>
    <p:sldId id="330" r:id="rId79"/>
    <p:sldId id="323" r:id="rId80"/>
    <p:sldId id="324" r:id="rId81"/>
    <p:sldId id="325" r:id="rId82"/>
    <p:sldId id="326" r:id="rId83"/>
    <p:sldId id="327" r:id="rId84"/>
    <p:sldId id="328" r:id="rId8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ahoma Small Cap" charset="0"/>
        <a:ea typeface="+mn-ea"/>
        <a:cs typeface="+mn-cs"/>
      </a:defRPr>
    </a:lvl1pPr>
    <a:lvl2pPr marL="457200" algn="l" rtl="0" fontAlgn="base">
      <a:spcBef>
        <a:spcPct val="0"/>
      </a:spcBef>
      <a:spcAft>
        <a:spcPct val="0"/>
      </a:spcAft>
      <a:defRPr kern="1200">
        <a:solidFill>
          <a:schemeClr val="tx1"/>
        </a:solidFill>
        <a:latin typeface="Tahoma Small Cap" charset="0"/>
        <a:ea typeface="+mn-ea"/>
        <a:cs typeface="+mn-cs"/>
      </a:defRPr>
    </a:lvl2pPr>
    <a:lvl3pPr marL="914400" algn="l" rtl="0" fontAlgn="base">
      <a:spcBef>
        <a:spcPct val="0"/>
      </a:spcBef>
      <a:spcAft>
        <a:spcPct val="0"/>
      </a:spcAft>
      <a:defRPr kern="1200">
        <a:solidFill>
          <a:schemeClr val="tx1"/>
        </a:solidFill>
        <a:latin typeface="Tahoma Small Cap" charset="0"/>
        <a:ea typeface="+mn-ea"/>
        <a:cs typeface="+mn-cs"/>
      </a:defRPr>
    </a:lvl3pPr>
    <a:lvl4pPr marL="1371600" algn="l" rtl="0" fontAlgn="base">
      <a:spcBef>
        <a:spcPct val="0"/>
      </a:spcBef>
      <a:spcAft>
        <a:spcPct val="0"/>
      </a:spcAft>
      <a:defRPr kern="1200">
        <a:solidFill>
          <a:schemeClr val="tx1"/>
        </a:solidFill>
        <a:latin typeface="Tahoma Small Cap" charset="0"/>
        <a:ea typeface="+mn-ea"/>
        <a:cs typeface="+mn-cs"/>
      </a:defRPr>
    </a:lvl4pPr>
    <a:lvl5pPr marL="1828800" algn="l" rtl="0" fontAlgn="base">
      <a:spcBef>
        <a:spcPct val="0"/>
      </a:spcBef>
      <a:spcAft>
        <a:spcPct val="0"/>
      </a:spcAft>
      <a:defRPr kern="1200">
        <a:solidFill>
          <a:schemeClr val="tx1"/>
        </a:solidFill>
        <a:latin typeface="Tahoma Small Cap" charset="0"/>
        <a:ea typeface="+mn-ea"/>
        <a:cs typeface="+mn-cs"/>
      </a:defRPr>
    </a:lvl5pPr>
    <a:lvl6pPr marL="2286000" algn="l" defTabSz="914400" rtl="0" eaLnBrk="1" latinLnBrk="0" hangingPunct="1">
      <a:defRPr kern="1200">
        <a:solidFill>
          <a:schemeClr val="tx1"/>
        </a:solidFill>
        <a:latin typeface="Tahoma Small Cap" charset="0"/>
        <a:ea typeface="+mn-ea"/>
        <a:cs typeface="+mn-cs"/>
      </a:defRPr>
    </a:lvl6pPr>
    <a:lvl7pPr marL="2743200" algn="l" defTabSz="914400" rtl="0" eaLnBrk="1" latinLnBrk="0" hangingPunct="1">
      <a:defRPr kern="1200">
        <a:solidFill>
          <a:schemeClr val="tx1"/>
        </a:solidFill>
        <a:latin typeface="Tahoma Small Cap" charset="0"/>
        <a:ea typeface="+mn-ea"/>
        <a:cs typeface="+mn-cs"/>
      </a:defRPr>
    </a:lvl7pPr>
    <a:lvl8pPr marL="3200400" algn="l" defTabSz="914400" rtl="0" eaLnBrk="1" latinLnBrk="0" hangingPunct="1">
      <a:defRPr kern="1200">
        <a:solidFill>
          <a:schemeClr val="tx1"/>
        </a:solidFill>
        <a:latin typeface="Tahoma Small Cap" charset="0"/>
        <a:ea typeface="+mn-ea"/>
        <a:cs typeface="+mn-cs"/>
      </a:defRPr>
    </a:lvl8pPr>
    <a:lvl9pPr marL="3657600" algn="l" defTabSz="914400" rtl="0" eaLnBrk="1" latinLnBrk="0" hangingPunct="1">
      <a:defRPr kern="1200">
        <a:solidFill>
          <a:schemeClr val="tx1"/>
        </a:solidFill>
        <a:latin typeface="Tahoma Small Cap"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EEB500"/>
    <a:srgbClr val="FF0000"/>
    <a:srgbClr val="FF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06" autoAdjust="0"/>
    <p:restoredTop sz="94660"/>
  </p:normalViewPr>
  <p:slideViewPr>
    <p:cSldViewPr>
      <p:cViewPr>
        <p:scale>
          <a:sx n="55" d="100"/>
          <a:sy n="55" d="100"/>
        </p:scale>
        <p:origin x="3088" y="18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theme" Target="theme/theme1.xml"/><Relationship Id="rId91"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notesMaster" Target="notesMasters/notesMaster1.xml"/><Relationship Id="rId87" Type="http://schemas.openxmlformats.org/officeDocument/2006/relationships/handoutMaster" Target="handoutMasters/handoutMaster1.xml"/><Relationship Id="rId88" Type="http://schemas.openxmlformats.org/officeDocument/2006/relationships/presProps" Target="presProps.xml"/><Relationship Id="rId8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038475" cy="465138"/>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defRPr sz="120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3970338" y="0"/>
            <a:ext cx="3038475" cy="465138"/>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lgn="r">
              <a:defRPr sz="120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8829675"/>
            <a:ext cx="3038475" cy="465138"/>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defRPr sz="120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3970338" y="8829675"/>
            <a:ext cx="3038475" cy="465138"/>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lgn="r">
              <a:defRPr sz="1200">
                <a:latin typeface="Arial" charset="0"/>
              </a:defRPr>
            </a:lvl1pPr>
          </a:lstStyle>
          <a:p>
            <a:fld id="{D950DD36-EF77-1049-B958-4B04B84DB938}"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038475" cy="465138"/>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defRPr sz="1200">
                <a:latin typeface="Arial" charset="0"/>
              </a:defRPr>
            </a:lvl1pPr>
          </a:lstStyle>
          <a:p>
            <a:pPr>
              <a:defRPr/>
            </a:pPr>
            <a:endParaRPr lang="en-US"/>
          </a:p>
        </p:txBody>
      </p:sp>
      <p:sp>
        <p:nvSpPr>
          <p:cNvPr id="24579" name="Rectangle 3"/>
          <p:cNvSpPr>
            <a:spLocks noGrp="1" noChangeArrowheads="1"/>
          </p:cNvSpPr>
          <p:nvPr>
            <p:ph type="dt" idx="1"/>
          </p:nvPr>
        </p:nvSpPr>
        <p:spPr bwMode="auto">
          <a:xfrm>
            <a:off x="3970338" y="0"/>
            <a:ext cx="3038475" cy="465138"/>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lgn="r">
              <a:defRPr sz="1200">
                <a:latin typeface="Arial" charset="0"/>
              </a:defRPr>
            </a:lvl1pPr>
          </a:lstStyle>
          <a:p>
            <a:pPr>
              <a:defRPr/>
            </a:pPr>
            <a:endParaRPr lang="en-US"/>
          </a:p>
        </p:txBody>
      </p:sp>
      <p:sp>
        <p:nvSpPr>
          <p:cNvPr id="88068" name="Rectangle 4"/>
          <p:cNvSpPr>
            <a:spLocks noRo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581" name="Rectangle 5"/>
          <p:cNvSpPr>
            <a:spLocks noGrp="1" noChangeArrowheads="1"/>
          </p:cNvSpPr>
          <p:nvPr>
            <p:ph type="body" sz="quarter" idx="3"/>
          </p:nvPr>
        </p:nvSpPr>
        <p:spPr bwMode="auto">
          <a:xfrm>
            <a:off x="701675" y="4416425"/>
            <a:ext cx="5607050" cy="4183063"/>
          </a:xfrm>
          <a:prstGeom prst="rect">
            <a:avLst/>
          </a:prstGeom>
          <a:noFill/>
          <a:ln>
            <a:noFill/>
          </a:ln>
          <a:effectLst/>
          <a:ex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4582" name="Rectangle 6"/>
          <p:cNvSpPr>
            <a:spLocks noGrp="1" noChangeArrowheads="1"/>
          </p:cNvSpPr>
          <p:nvPr>
            <p:ph type="ftr" sz="quarter" idx="4"/>
          </p:nvPr>
        </p:nvSpPr>
        <p:spPr bwMode="auto">
          <a:xfrm>
            <a:off x="0" y="8829675"/>
            <a:ext cx="3038475" cy="465138"/>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defRPr sz="1200">
                <a:latin typeface="Arial" charset="0"/>
              </a:defRPr>
            </a:lvl1pPr>
          </a:lstStyle>
          <a:p>
            <a:pPr>
              <a:defRPr/>
            </a:pPr>
            <a:endParaRPr lang="en-US"/>
          </a:p>
        </p:txBody>
      </p:sp>
      <p:sp>
        <p:nvSpPr>
          <p:cNvPr id="24583" name="Rectangle 7"/>
          <p:cNvSpPr>
            <a:spLocks noGrp="1" noChangeArrowheads="1"/>
          </p:cNvSpPr>
          <p:nvPr>
            <p:ph type="sldNum" sz="quarter" idx="5"/>
          </p:nvPr>
        </p:nvSpPr>
        <p:spPr bwMode="auto">
          <a:xfrm>
            <a:off x="3970338" y="8829675"/>
            <a:ext cx="3038475" cy="465138"/>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lgn="r">
              <a:defRPr sz="1200">
                <a:latin typeface="Arial" charset="0"/>
              </a:defRPr>
            </a:lvl1pPr>
          </a:lstStyle>
          <a:p>
            <a:fld id="{0DA2502D-0D16-C748-8B5A-ADA2AB27658D}"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FD09578-B56F-894C-922E-E7A6210E14C4}" type="slidenum">
              <a:rPr lang="en-US" altLang="en-US"/>
              <a:pPr eaLnBrk="1" hangingPunct="1">
                <a:spcBef>
                  <a:spcPct val="0"/>
                </a:spcBef>
              </a:pPr>
              <a:t>36</a:t>
            </a:fld>
            <a:endParaRPr lang="en-US" altLang="en-US"/>
          </a:p>
        </p:txBody>
      </p:sp>
      <p:sp>
        <p:nvSpPr>
          <p:cNvPr id="89091" name="Rectangle 2"/>
          <p:cNvSpPr>
            <a:spLocks noRot="1" noChangeArrowheads="1" noTextEdit="1"/>
          </p:cNvSpPr>
          <p:nvPr>
            <p:ph type="sldImg"/>
          </p:nvPr>
        </p:nvSpPr>
        <p:spPr>
          <a:ln/>
        </p:spPr>
      </p:sp>
      <p:sp>
        <p:nvSpPr>
          <p:cNvPr id="8909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r>
              <a:rPr lang="en-US" altLang="en-US" b="1"/>
              <a:t>(Coker et al., 2000; Campbell et al., 2002; Heise &amp; Garcia-Moreno, 2002; Plichta, 2004; Tjaden &amp; Thoennes, 2000).</a:t>
            </a:r>
            <a:r>
              <a:rPr lang="en-US" altLang="en-US"/>
              <a:t> </a:t>
            </a:r>
          </a:p>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6683345-F556-8947-8D7F-2851B183944E}" type="slidenum">
              <a:rPr lang="en-US" altLang="en-US"/>
              <a:pPr eaLnBrk="1" hangingPunct="1">
                <a:spcBef>
                  <a:spcPct val="0"/>
                </a:spcBef>
              </a:pPr>
              <a:t>38</a:t>
            </a:fld>
            <a:endParaRPr lang="en-US" altLang="en-US"/>
          </a:p>
        </p:txBody>
      </p:sp>
      <p:sp>
        <p:nvSpPr>
          <p:cNvPr id="90115" name="Rectangle 2"/>
          <p:cNvSpPr>
            <a:spLocks noRot="1" noChangeArrowheads="1" noTextEdit="1"/>
          </p:cNvSpPr>
          <p:nvPr>
            <p:ph type="sldImg"/>
          </p:nvPr>
        </p:nvSpPr>
        <p:spPr>
          <a:ln/>
        </p:spPr>
      </p:sp>
      <p:sp>
        <p:nvSpPr>
          <p:cNvPr id="901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(Boy &amp; Salihu, 2004).</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85CC39A-9928-C543-A9EE-084442CDCF3C}" type="slidenum">
              <a:rPr lang="en-US" altLang="en-US"/>
              <a:pPr eaLnBrk="1" hangingPunct="1">
                <a:spcBef>
                  <a:spcPct val="0"/>
                </a:spcBef>
              </a:pPr>
              <a:t>53</a:t>
            </a:fld>
            <a:endParaRPr lang="en-US" altLang="en-US"/>
          </a:p>
        </p:txBody>
      </p:sp>
      <p:sp>
        <p:nvSpPr>
          <p:cNvPr id="91139" name="Rectangle 2"/>
          <p:cNvSpPr>
            <a:spLocks noGrp="1" noRot="1" noChangeAspect="1" noChangeArrowheads="1" noTextEdit="1"/>
          </p:cNvSpPr>
          <p:nvPr>
            <p:ph type="sldImg"/>
          </p:nvPr>
        </p:nvSpPr>
        <p:spPr>
          <a:xfrm>
            <a:off x="1223963" y="720725"/>
            <a:ext cx="4610100" cy="3457575"/>
          </a:xfrm>
          <a:ln/>
        </p:spPr>
      </p:sp>
      <p:sp>
        <p:nvSpPr>
          <p:cNvPr id="91140" name="Rectangle 3"/>
          <p:cNvSpPr>
            <a:spLocks noGrp="1" noChangeArrowheads="1"/>
          </p:cNvSpPr>
          <p:nvPr>
            <p:ph type="body" idx="1"/>
          </p:nvPr>
        </p:nvSpPr>
        <p:spPr>
          <a:xfrm>
            <a:off x="962025" y="4395788"/>
            <a:ext cx="5130800" cy="417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Some pathogens are spread through </a:t>
            </a:r>
            <a:r>
              <a:rPr lang="en-US" altLang="en-US" b="1"/>
              <a:t>direct contact</a:t>
            </a:r>
            <a:r>
              <a:rPr lang="en-US" altLang="en-US"/>
              <a:t>, while others are spread through </a:t>
            </a:r>
            <a:r>
              <a:rPr lang="en-US" altLang="en-US" b="1"/>
              <a:t>indirect contact</a:t>
            </a:r>
            <a:r>
              <a:rPr lang="en-US" altLang="en-US"/>
              <a:t>.</a:t>
            </a:r>
          </a:p>
          <a:p>
            <a:pPr eaLnBrk="1" hangingPunct="1"/>
            <a:r>
              <a:rPr lang="en-US" altLang="en-US"/>
              <a:t>Examples of </a:t>
            </a:r>
            <a:r>
              <a:rPr lang="en-US" altLang="en-US" b="1"/>
              <a:t>direct contact</a:t>
            </a:r>
            <a:r>
              <a:rPr lang="en-US" altLang="en-US"/>
              <a:t> include </a:t>
            </a:r>
            <a:r>
              <a:rPr lang="en-US" altLang="en-US" b="1"/>
              <a:t>person-to-person</a:t>
            </a:r>
            <a:r>
              <a:rPr lang="en-US" altLang="en-US"/>
              <a:t> mechanisms such as kissing, skin-to-skin contact, and sexual intercourse, </a:t>
            </a:r>
          </a:p>
          <a:p>
            <a:pPr eaLnBrk="1" hangingPunct="1"/>
            <a:r>
              <a:rPr lang="en-US" altLang="en-US"/>
              <a:t>as well as </a:t>
            </a:r>
            <a:r>
              <a:rPr lang="en-US" altLang="en-US" b="1"/>
              <a:t>direct contact with animals, soil or vegetation</a:t>
            </a:r>
            <a:r>
              <a:rPr lang="en-US" altLang="en-US"/>
              <a:t>. </a:t>
            </a:r>
          </a:p>
          <a:p>
            <a:pPr eaLnBrk="1" hangingPunct="1"/>
            <a:r>
              <a:rPr lang="en-US" altLang="en-US" b="1"/>
              <a:t>Indirect contact</a:t>
            </a:r>
            <a:r>
              <a:rPr lang="en-US" altLang="en-US"/>
              <a:t> occurs when an agent is carried from a reservoir (the source of infection) to a susceptible host without direct contact with the source.  For example, </a:t>
            </a:r>
            <a:r>
              <a:rPr lang="en-US" altLang="en-US" b="1"/>
              <a:t>by touching a contaminated surface</a:t>
            </a:r>
            <a:r>
              <a:rPr lang="en-US" altLang="en-US"/>
              <a:t> a person can become infected.  </a:t>
            </a:r>
          </a:p>
          <a:p>
            <a:pPr eaLnBrk="1" hangingPunct="1"/>
            <a:endParaRPr lang="en-US" altLang="en-US"/>
          </a:p>
          <a:p>
            <a:pPr eaLnBrk="1" hangingPunct="1"/>
            <a:r>
              <a:rPr lang="en-US" altLang="en-US"/>
              <a:t>Droplet transmission involves </a:t>
            </a:r>
            <a:r>
              <a:rPr lang="en-US" altLang="en-US" b="1"/>
              <a:t>contact of the conjunctivae </a:t>
            </a:r>
            <a:r>
              <a:rPr lang="en-US" altLang="en-US"/>
              <a:t>(the mucous membrane that lines the inner surface of the eyelid and the exposed surface of the eyeball) </a:t>
            </a:r>
            <a:r>
              <a:rPr lang="en-US" altLang="en-US" b="1"/>
              <a:t> or the mucous membranes</a:t>
            </a:r>
            <a:r>
              <a:rPr lang="en-US" altLang="en-US"/>
              <a:t> of the nose or mouth of a susceptible person with </a:t>
            </a:r>
            <a:r>
              <a:rPr lang="en-US" altLang="en-US" b="1"/>
              <a:t>large-particle droplets</a:t>
            </a:r>
            <a:r>
              <a:rPr lang="en-US" altLang="en-US"/>
              <a:t> containing microorganisms generated from a person who is infected with the microorganism. </a:t>
            </a:r>
          </a:p>
          <a:p>
            <a:pPr eaLnBrk="1" hangingPunct="1"/>
            <a:r>
              <a:rPr lang="en-US" altLang="en-US"/>
              <a:t>Droplets are generated primarily during coughing, sneezing, or talking and during the performance of certain procedures such as suctioning and bronchoscopy. </a:t>
            </a:r>
          </a:p>
          <a:p>
            <a:pPr eaLnBrk="1" hangingPunct="1"/>
            <a:r>
              <a:rPr lang="en-US" altLang="en-US"/>
              <a:t>Transmission via large-particle droplets is associated with close contact between people, probably because large droplets typically do not travel beyond about </a:t>
            </a:r>
            <a:r>
              <a:rPr lang="en-US" altLang="en-US" b="1"/>
              <a:t>1 meter</a:t>
            </a:r>
            <a:r>
              <a:rPr lang="en-US" altLang="en-US"/>
              <a:t>.</a:t>
            </a:r>
          </a:p>
          <a:p>
            <a:pPr eaLnBrk="1" hangingPunct="1"/>
            <a:r>
              <a:rPr lang="en-US" altLang="en-US"/>
              <a:t>Some examples of diseases that spread via large droplets are pharyngeal diphtheria, pertussis, and meningococcal disease.</a:t>
            </a:r>
          </a:p>
          <a:p>
            <a:pPr eaLnBrk="1" hangingPunct="1"/>
            <a:endParaRPr lang="en-US" altLang="en-US"/>
          </a:p>
          <a:p>
            <a:pPr eaLnBrk="1" hangingPunct="1"/>
            <a:r>
              <a:rPr lang="en-US" altLang="en-US"/>
              <a:t>Airborne transmission occurs by </a:t>
            </a:r>
            <a:r>
              <a:rPr lang="en-US" altLang="en-US" b="1"/>
              <a:t>dissemination of inhalable infectious material</a:t>
            </a:r>
            <a:r>
              <a:rPr lang="en-US" altLang="en-US"/>
              <a:t>. </a:t>
            </a:r>
          </a:p>
          <a:p>
            <a:pPr eaLnBrk="1" hangingPunct="1"/>
            <a:r>
              <a:rPr lang="en-US" altLang="en-US"/>
              <a:t>Microorganisms carried in this manner can be dispersed widely by air currents and those that remain infectious while in the air may cause infection when inhaled or deposited on a susceptible host’s respiratory tract, potentially over a long distances from the source patient, depending on environmental factors. </a:t>
            </a:r>
          </a:p>
          <a:p>
            <a:pPr eaLnBrk="1" hangingPunct="1"/>
            <a:endParaRPr lang="en-US" altLang="en-US"/>
          </a:p>
          <a:p>
            <a:pPr eaLnBrk="1" hangingPunct="1"/>
            <a:r>
              <a:rPr lang="en-US" altLang="en-US"/>
              <a:t>Certain </a:t>
            </a:r>
            <a:r>
              <a:rPr lang="en-US" altLang="en-US" b="1"/>
              <a:t>therapeutic procedures (e.g., endotracheal intubation, bronchoscopy) are associated with the generation of aerosols.</a:t>
            </a:r>
          </a:p>
          <a:p>
            <a:pPr eaLnBrk="1" hangingPunct="1"/>
            <a:endParaRPr lang="en-US" altLang="en-US" b="1"/>
          </a:p>
          <a:p>
            <a:pPr eaLnBrk="1" hangingPunct="1"/>
            <a:endParaRPr lang="en-US" altLang="en-US"/>
          </a:p>
          <a:p>
            <a:pPr eaLnBrk="1" hangingPunct="1"/>
            <a:endParaRPr lang="en-US" altLang="en-US"/>
          </a:p>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07F307B-4ACC-BA4D-8769-FDA83CF7CDF6}" type="slidenum">
              <a:rPr lang="en-US" altLang="en-US"/>
              <a:pPr eaLnBrk="1" hangingPunct="1">
                <a:spcBef>
                  <a:spcPct val="0"/>
                </a:spcBef>
              </a:pPr>
              <a:t>56</a:t>
            </a:fld>
            <a:endParaRPr lang="en-US" altLang="en-US"/>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D088A36-9B55-EA4B-A97C-8F767450DEE1}" type="slidenum">
              <a:rPr lang="en-US" altLang="en-US"/>
              <a:pPr eaLnBrk="1" hangingPunct="1">
                <a:spcBef>
                  <a:spcPct val="0"/>
                </a:spcBef>
              </a:pPr>
              <a:t>59</a:t>
            </a:fld>
            <a:endParaRPr lang="en-US" altLang="en-US"/>
          </a:p>
        </p:txBody>
      </p:sp>
      <p:sp>
        <p:nvSpPr>
          <p:cNvPr id="93187" name="Rectangle 2"/>
          <p:cNvSpPr>
            <a:spLocks noGrp="1" noRot="1" noChangeAspect="1" noChangeArrowheads="1" noTextEdit="1"/>
          </p:cNvSpPr>
          <p:nvPr>
            <p:ph type="sldImg"/>
          </p:nvPr>
        </p:nvSpPr>
        <p:spPr>
          <a:xfrm>
            <a:off x="1182688" y="698500"/>
            <a:ext cx="4648200" cy="3486150"/>
          </a:xfrm>
          <a:ln/>
        </p:spPr>
      </p:sp>
      <p:sp>
        <p:nvSpPr>
          <p:cNvPr id="93188" name="Rectangle 3"/>
          <p:cNvSpPr>
            <a:spLocks noGrp="1" noChangeArrowheads="1"/>
          </p:cNvSpPr>
          <p:nvPr>
            <p:ph type="body" idx="1"/>
          </p:nvPr>
        </p:nvSpPr>
        <p:spPr>
          <a:xfrm>
            <a:off x="701675" y="4416425"/>
            <a:ext cx="5607050" cy="4181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Prevent disease transmission by breaking chain.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A36D1AB-AF69-154B-A840-11C5815B39A8}" type="slidenum">
              <a:rPr lang="en-US" altLang="en-US"/>
              <a:pPr eaLnBrk="1" hangingPunct="1">
                <a:spcBef>
                  <a:spcPct val="0"/>
                </a:spcBef>
              </a:pPr>
              <a:t>60</a:t>
            </a:fld>
            <a:endParaRPr lang="en-US" alt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Second core IC measure</a:t>
            </a:r>
          </a:p>
          <a:p>
            <a:pPr eaLnBrk="1" hangingPunct="1"/>
            <a:endParaRPr lang="en-US" altLang="en-US"/>
          </a:p>
          <a:p>
            <a:pPr eaLnBrk="1" hangingPunct="1"/>
            <a:r>
              <a:rPr lang="en-US" altLang="en-US"/>
              <a:t>-Standard precautions are used for all patients regardless of their diagnoses to ensure protection of the health care worker and the patient.  </a:t>
            </a:r>
          </a:p>
          <a:p>
            <a:pPr eaLnBrk="1" hangingPunct="1"/>
            <a:r>
              <a:rPr lang="en-US" altLang="en-US"/>
              <a:t>-For certain highly transmissible or epidemiologically important pathogens, transmission-based precautions are used </a:t>
            </a:r>
            <a:r>
              <a:rPr lang="en-US" altLang="en-US" u="sng"/>
              <a:t>in addition</a:t>
            </a:r>
            <a:r>
              <a:rPr lang="en-US" altLang="en-US"/>
              <a:t> to standard precautions.  </a:t>
            </a:r>
          </a:p>
          <a:p>
            <a:pPr eaLnBrk="1" hangingPunct="1">
              <a:spcBef>
                <a:spcPct val="50000"/>
              </a:spcBef>
            </a:pPr>
            <a:r>
              <a:rPr lang="en-US" altLang="en-US"/>
              <a:t>-Contact, droplet, and airborne precautions are meant to block the different routes of transmission that we discussed earlier. </a:t>
            </a:r>
          </a:p>
          <a:p>
            <a:pPr eaLnBrk="1" hangingPunct="1">
              <a:spcBef>
                <a:spcPct val="50000"/>
              </a:spcBef>
            </a:pPr>
            <a:endParaRPr lang="en-US" altLang="en-US"/>
          </a:p>
          <a:p>
            <a:pPr eaLnBrk="1" hangingPunct="1">
              <a:spcBef>
                <a:spcPct val="50000"/>
              </a:spcBef>
            </a:pPr>
            <a:r>
              <a:rPr lang="en-US" altLang="en-US"/>
              <a:t>-Since the infecting agent often is not known at the time of admission to a health care facility, </a:t>
            </a:r>
            <a:r>
              <a:rPr lang="en-US" altLang="en-US" b="1"/>
              <a:t>transmission-based precautions are used empirically</a:t>
            </a:r>
            <a:r>
              <a:rPr lang="en-US" altLang="en-US"/>
              <a:t>, according to the clinical syndrome and the likely etiologic agent at time, and then modified when the pathogen is identified or a transmissible infectious disease etiology is ruled out.  </a:t>
            </a:r>
          </a:p>
          <a:p>
            <a:pPr eaLnBrk="1" hangingPunct="1">
              <a:spcBef>
                <a:spcPct val="50000"/>
              </a:spcBef>
            </a:pPr>
            <a:endParaRPr lang="en-US" altLang="en-US"/>
          </a:p>
          <a:p>
            <a:pPr eaLnBrk="1" hangingPunct="1">
              <a:spcBef>
                <a:spcPct val="50000"/>
              </a:spcBef>
            </a:pPr>
            <a:r>
              <a:rPr lang="en-US" altLang="en-US"/>
              <a:t>-These infection control principles are also used for laboratory and procedure-specific safety.</a:t>
            </a:r>
          </a:p>
          <a:p>
            <a:pPr eaLnBrk="1" hangingPunct="1"/>
            <a:endParaRPr lang="en-US" altLang="en-US"/>
          </a:p>
          <a:p>
            <a:pPr lvl="1" eaLnBrk="1" hangingPunct="1">
              <a:buFont typeface="Wingdings" charset="2"/>
              <a:buNone/>
            </a:pPr>
            <a:endParaRPr lang="en-US" altLang="en-US"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6925C6F-14E9-AD44-8964-BEC31AFCA5CA}" type="slidenum">
              <a:rPr lang="en-US" altLang="en-US"/>
              <a:pPr eaLnBrk="1" hangingPunct="1">
                <a:spcBef>
                  <a:spcPct val="0"/>
                </a:spcBef>
              </a:pPr>
              <a:t>62</a:t>
            </a:fld>
            <a:endParaRPr lang="en-US" altLang="en-US"/>
          </a:p>
        </p:txBody>
      </p:sp>
      <p:sp>
        <p:nvSpPr>
          <p:cNvPr id="95235" name="Rectangle 2"/>
          <p:cNvSpPr>
            <a:spLocks noGrp="1" noRot="1" noChangeAspect="1" noChangeArrowheads="1" noTextEdit="1"/>
          </p:cNvSpPr>
          <p:nvPr>
            <p:ph type="sldImg"/>
          </p:nvPr>
        </p:nvSpPr>
        <p:spPr>
          <a:xfrm>
            <a:off x="1179513" y="696913"/>
            <a:ext cx="4651375" cy="3487737"/>
          </a:xfrm>
          <a:ln/>
        </p:spPr>
      </p:sp>
      <p:sp>
        <p:nvSpPr>
          <p:cNvPr id="95236" name="Rectangle 3"/>
          <p:cNvSpPr>
            <a:spLocks noGrp="1" noChangeArrowheads="1"/>
          </p:cNvSpPr>
          <p:nvPr>
            <p:ph type="body" idx="1"/>
          </p:nvPr>
        </p:nvSpPr>
        <p:spPr>
          <a:xfrm>
            <a:off x="935038" y="4416425"/>
            <a:ext cx="5140325" cy="41830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50000"/>
              </a:spcBef>
            </a:pPr>
            <a:r>
              <a:rPr lang="en-US" altLang="en-US"/>
              <a:t>All of the PPE listed here </a:t>
            </a:r>
            <a:r>
              <a:rPr lang="en-US" altLang="en-US" b="1"/>
              <a:t>prevent contact with the infectious agent, or body fluid that may contain the infectious agent</a:t>
            </a:r>
            <a:r>
              <a:rPr lang="en-US" altLang="en-US"/>
              <a:t>, by creating a barrier between the worker and the infectious material.  </a:t>
            </a:r>
          </a:p>
          <a:p>
            <a:pPr eaLnBrk="1" hangingPunct="1">
              <a:spcBef>
                <a:spcPct val="50000"/>
              </a:spcBef>
              <a:buFontTx/>
              <a:buChar char="•"/>
            </a:pPr>
            <a:r>
              <a:rPr lang="en-US" altLang="en-US"/>
              <a:t>Gloves, protect the hands, </a:t>
            </a:r>
          </a:p>
          <a:p>
            <a:pPr eaLnBrk="1" hangingPunct="1">
              <a:spcBef>
                <a:spcPct val="50000"/>
              </a:spcBef>
              <a:buFontTx/>
              <a:buChar char="•"/>
            </a:pPr>
            <a:r>
              <a:rPr lang="en-US" altLang="en-US"/>
              <a:t>gowns or aprons protect the skin and/or clothing, </a:t>
            </a:r>
          </a:p>
          <a:p>
            <a:pPr eaLnBrk="1" hangingPunct="1">
              <a:spcBef>
                <a:spcPct val="50000"/>
              </a:spcBef>
              <a:buFontTx/>
              <a:buChar char="•"/>
            </a:pPr>
            <a:r>
              <a:rPr lang="en-US" altLang="en-US"/>
              <a:t>masks and respirators protect the mouth and nose, goggles protect the eyes, and face shields protect the entire face.  The respirator, has been designed to also protect the respiratory tract from airborne transmission of infectious agents.  We’ll discuss this in more detail later.</a:t>
            </a:r>
          </a:p>
          <a:p>
            <a:pPr eaLnBrk="1" hangingPunct="1">
              <a:spcBef>
                <a:spcPct val="50000"/>
              </a:spcBef>
              <a:buFontTx/>
              <a:buChar char="•"/>
            </a:pPr>
            <a:r>
              <a:rPr lang="en-US" altLang="en-US"/>
              <a:t>Goggles – protect eyes</a:t>
            </a:r>
          </a:p>
          <a:p>
            <a:pPr eaLnBrk="1" hangingPunct="1">
              <a:spcBef>
                <a:spcPct val="50000"/>
              </a:spcBef>
              <a:buFontTx/>
              <a:buChar char="•"/>
            </a:pPr>
            <a:r>
              <a:rPr lang="en-US" altLang="en-US"/>
              <a:t>Face shields – protect face, mouth, nose, and eyes</a:t>
            </a:r>
          </a:p>
          <a:p>
            <a:pPr eaLnBrk="1" hangingPunct="1">
              <a:spcBef>
                <a:spcPct val="50000"/>
              </a:spcBef>
              <a:buFontTx/>
              <a:buChar char="•"/>
            </a:pPr>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0B30B54-0337-A445-BDA9-121D3A3989D9}" type="slidenum">
              <a:rPr lang="en-US" altLang="en-US"/>
              <a:pPr eaLnBrk="1" hangingPunct="1">
                <a:spcBef>
                  <a:spcPct val="0"/>
                </a:spcBef>
              </a:pPr>
              <a:t>79</a:t>
            </a:fld>
            <a:endParaRPr lang="en-US" altLang="en-US"/>
          </a:p>
        </p:txBody>
      </p:sp>
      <p:sp>
        <p:nvSpPr>
          <p:cNvPr id="96259" name="Rectangle 2"/>
          <p:cNvSpPr>
            <a:spLocks noGrp="1" noRot="1" noChangeAspect="1" noChangeArrowheads="1" noTextEdit="1"/>
          </p:cNvSpPr>
          <p:nvPr>
            <p:ph type="sldImg"/>
          </p:nvPr>
        </p:nvSpPr>
        <p:spPr>
          <a:xfrm>
            <a:off x="1182688" y="698500"/>
            <a:ext cx="4646612" cy="3484563"/>
          </a:xfrm>
          <a:ln/>
        </p:spPr>
      </p:sp>
      <p:sp>
        <p:nvSpPr>
          <p:cNvPr id="96260" name="Rectangle 3"/>
          <p:cNvSpPr>
            <a:spLocks noGrp="1" noChangeArrowheads="1"/>
          </p:cNvSpPr>
          <p:nvPr>
            <p:ph type="body" idx="1"/>
          </p:nvPr>
        </p:nvSpPr>
        <p:spPr>
          <a:xfrm>
            <a:off x="936625" y="4414838"/>
            <a:ext cx="5137150" cy="4183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89673" tIns="44838" rIns="89673" bIns="44838"/>
          <a:lstStyle/>
          <a:p>
            <a:pPr eaLnBrk="1" hangingPunct="1"/>
            <a:endParaRPr lang="de-DE"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D81593B-2648-5840-81D7-3013832C07C0}" type="slidenum">
              <a:rPr lang="en-US" altLang="en-US"/>
              <a:pPr/>
              <a:t>‹#›</a:t>
            </a:fld>
            <a:endParaRPr lang="en-US" altLang="en-US"/>
          </a:p>
        </p:txBody>
      </p:sp>
    </p:spTree>
    <p:extLst>
      <p:ext uri="{BB962C8B-B14F-4D97-AF65-F5344CB8AC3E}">
        <p14:creationId xmlns:p14="http://schemas.microsoft.com/office/powerpoint/2010/main" val="926690737"/>
      </p:ext>
    </p:extLst>
  </p:cSld>
  <p:clrMapOvr>
    <a:masterClrMapping/>
  </p:clrMapOvr>
  <p:transition spd="slow">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7BAECA2-FF58-EB4C-A601-CF8AE0F0DEB6}" type="slidenum">
              <a:rPr lang="en-US" altLang="en-US"/>
              <a:pPr/>
              <a:t>‹#›</a:t>
            </a:fld>
            <a:endParaRPr lang="en-US" altLang="en-US"/>
          </a:p>
        </p:txBody>
      </p:sp>
    </p:spTree>
    <p:extLst>
      <p:ext uri="{BB962C8B-B14F-4D97-AF65-F5344CB8AC3E}">
        <p14:creationId xmlns:p14="http://schemas.microsoft.com/office/powerpoint/2010/main" val="2074858409"/>
      </p:ext>
    </p:extLst>
  </p:cSld>
  <p:clrMapOvr>
    <a:masterClrMapping/>
  </p:clrMapOvr>
  <p:transition spd="slow">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092E481-D82D-A346-8CC7-A1EE65B20CD7}" type="slidenum">
              <a:rPr lang="en-US" altLang="en-US"/>
              <a:pPr/>
              <a:t>‹#›</a:t>
            </a:fld>
            <a:endParaRPr lang="en-US" altLang="en-US"/>
          </a:p>
        </p:txBody>
      </p:sp>
    </p:spTree>
    <p:extLst>
      <p:ext uri="{BB962C8B-B14F-4D97-AF65-F5344CB8AC3E}">
        <p14:creationId xmlns:p14="http://schemas.microsoft.com/office/powerpoint/2010/main" val="1305820077"/>
      </p:ext>
    </p:extLst>
  </p:cSld>
  <p:clrMapOvr>
    <a:masterClrMapping/>
  </p:clrMapOvr>
  <p:transition spd="slow">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1">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itchFamily="34" charset="0"/>
              <a:buChar char="•"/>
              <a:defRPr/>
            </a:lvl1pPr>
            <a:lvl2pPr marL="742950" indent="-285750">
              <a:buFont typeface="Arial" pitchFamily="34" charset="0"/>
              <a:buChar char="•"/>
              <a:defRPr/>
            </a:lvl2pPr>
            <a:lvl3pPr marL="1143000" indent="-228600">
              <a:buFont typeface="Arial" pitchFamily="34" charset="0"/>
              <a:buChar char="•"/>
              <a:defRPr/>
            </a:lvl3pPr>
            <a:lvl4pPr marL="1600200" indent="-228600">
              <a:buFont typeface="Arial" pitchFamily="34" charset="0"/>
              <a:buChar char="•"/>
              <a:defRPr/>
            </a:lvl4pPr>
            <a:lvl5pPr marL="2057400" indent="-22860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D462405-16A4-DC4A-920D-DE175CE6BF7B}" type="slidenum">
              <a:rPr lang="en-US" altLang="en-US"/>
              <a:pPr/>
              <a:t>‹#›</a:t>
            </a:fld>
            <a:endParaRPr lang="en-US" altLang="en-US"/>
          </a:p>
        </p:txBody>
      </p:sp>
    </p:spTree>
    <p:extLst>
      <p:ext uri="{BB962C8B-B14F-4D97-AF65-F5344CB8AC3E}">
        <p14:creationId xmlns:p14="http://schemas.microsoft.com/office/powerpoint/2010/main" val="1339808715"/>
      </p:ext>
    </p:extLst>
  </p:cSld>
  <p:clrMapOvr>
    <a:masterClrMapping/>
  </p:clrMapOvr>
  <p:transition spd="slow">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05BA968-CC51-B54D-BAD7-BE2CF786C84D}" type="slidenum">
              <a:rPr lang="en-US" altLang="en-US"/>
              <a:pPr/>
              <a:t>‹#›</a:t>
            </a:fld>
            <a:endParaRPr lang="en-US" altLang="en-US"/>
          </a:p>
        </p:txBody>
      </p:sp>
    </p:spTree>
    <p:extLst>
      <p:ext uri="{BB962C8B-B14F-4D97-AF65-F5344CB8AC3E}">
        <p14:creationId xmlns:p14="http://schemas.microsoft.com/office/powerpoint/2010/main" val="1799034210"/>
      </p:ext>
    </p:extLst>
  </p:cSld>
  <p:clrMapOvr>
    <a:masterClrMapping/>
  </p:clrMapOvr>
  <p:transition spd="slow">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23E9B8C-B97A-A744-877F-6E06CCC49DAE}" type="slidenum">
              <a:rPr lang="en-US" altLang="en-US"/>
              <a:pPr/>
              <a:t>‹#›</a:t>
            </a:fld>
            <a:endParaRPr lang="en-US" altLang="en-US"/>
          </a:p>
        </p:txBody>
      </p:sp>
    </p:spTree>
    <p:extLst>
      <p:ext uri="{BB962C8B-B14F-4D97-AF65-F5344CB8AC3E}">
        <p14:creationId xmlns:p14="http://schemas.microsoft.com/office/powerpoint/2010/main" val="1945701357"/>
      </p:ext>
    </p:extLst>
  </p:cSld>
  <p:clrMapOvr>
    <a:masterClrMapping/>
  </p:clrMapOvr>
  <p:transition spd="slow">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8DF8BCA6-EB92-8F4F-947D-467BF9632AA5}" type="slidenum">
              <a:rPr lang="en-US" altLang="en-US"/>
              <a:pPr/>
              <a:t>‹#›</a:t>
            </a:fld>
            <a:endParaRPr lang="en-US" altLang="en-US"/>
          </a:p>
        </p:txBody>
      </p:sp>
    </p:spTree>
    <p:extLst>
      <p:ext uri="{BB962C8B-B14F-4D97-AF65-F5344CB8AC3E}">
        <p14:creationId xmlns:p14="http://schemas.microsoft.com/office/powerpoint/2010/main" val="1669214230"/>
      </p:ext>
    </p:extLst>
  </p:cSld>
  <p:clrMapOvr>
    <a:masterClrMapping/>
  </p:clrMapOvr>
  <p:transition spd="slow">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14EC3590-F4E4-F147-B69F-CDD875631CE0}" type="slidenum">
              <a:rPr lang="en-US" altLang="en-US"/>
              <a:pPr/>
              <a:t>‹#›</a:t>
            </a:fld>
            <a:endParaRPr lang="en-US" altLang="en-US"/>
          </a:p>
        </p:txBody>
      </p:sp>
    </p:spTree>
    <p:extLst>
      <p:ext uri="{BB962C8B-B14F-4D97-AF65-F5344CB8AC3E}">
        <p14:creationId xmlns:p14="http://schemas.microsoft.com/office/powerpoint/2010/main" val="1904682849"/>
      </p:ext>
    </p:extLst>
  </p:cSld>
  <p:clrMapOvr>
    <a:masterClrMapping/>
  </p:clrMapOvr>
  <p:transition spd="slow">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054B17AF-FF21-1C4B-B23A-274F3449DAE6}" type="slidenum">
              <a:rPr lang="en-US" altLang="en-US"/>
              <a:pPr/>
              <a:t>‹#›</a:t>
            </a:fld>
            <a:endParaRPr lang="en-US" altLang="en-US"/>
          </a:p>
        </p:txBody>
      </p:sp>
    </p:spTree>
    <p:extLst>
      <p:ext uri="{BB962C8B-B14F-4D97-AF65-F5344CB8AC3E}">
        <p14:creationId xmlns:p14="http://schemas.microsoft.com/office/powerpoint/2010/main" val="1613400961"/>
      </p:ext>
    </p:extLst>
  </p:cSld>
  <p:clrMapOvr>
    <a:masterClrMapping/>
  </p:clrMapOvr>
  <p:transition spd="slow">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F8794BB-0D98-0543-A080-653E2A030770}" type="slidenum">
              <a:rPr lang="en-US" altLang="en-US"/>
              <a:pPr/>
              <a:t>‹#›</a:t>
            </a:fld>
            <a:endParaRPr lang="en-US" altLang="en-US"/>
          </a:p>
        </p:txBody>
      </p:sp>
    </p:spTree>
    <p:extLst>
      <p:ext uri="{BB962C8B-B14F-4D97-AF65-F5344CB8AC3E}">
        <p14:creationId xmlns:p14="http://schemas.microsoft.com/office/powerpoint/2010/main" val="153940858"/>
      </p:ext>
    </p:extLst>
  </p:cSld>
  <p:clrMapOvr>
    <a:masterClrMapping/>
  </p:clrMapOvr>
  <p:transition spd="slow">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B88ADC2-A405-6B47-890A-7703A40E62AC}" type="slidenum">
              <a:rPr lang="en-US" altLang="en-US"/>
              <a:pPr/>
              <a:t>‹#›</a:t>
            </a:fld>
            <a:endParaRPr lang="en-US" altLang="en-US"/>
          </a:p>
        </p:txBody>
      </p:sp>
    </p:spTree>
    <p:extLst>
      <p:ext uri="{BB962C8B-B14F-4D97-AF65-F5344CB8AC3E}">
        <p14:creationId xmlns:p14="http://schemas.microsoft.com/office/powerpoint/2010/main" val="1713689418"/>
      </p:ext>
    </p:extLst>
  </p:cSld>
  <p:clrMapOvr>
    <a:masterClrMapping/>
  </p:clrMapOvr>
  <p:transition spd="slow">
    <p:circl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5" Type="http://schemas.openxmlformats.org/officeDocument/2006/relationships/image" Target="../media/image3.png"/><Relationship Id="rId1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j-lt"/>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j-lt"/>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fld id="{9FC7D0FD-E241-4045-AB14-1B5C561BE4A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circl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Blip>
          <a:blip r:embed="rId15"/>
        </a:buBlip>
        <a:defRPr sz="2800" b="1">
          <a:solidFill>
            <a:schemeClr val="tx1"/>
          </a:solidFill>
          <a:latin typeface="+mj-lt"/>
        </a:defRPr>
      </a:lvl2pPr>
      <a:lvl3pPr marL="1143000" indent="-228600" algn="l" rtl="0" eaLnBrk="0" fontAlgn="base" hangingPunct="0">
        <a:spcBef>
          <a:spcPct val="20000"/>
        </a:spcBef>
        <a:spcAft>
          <a:spcPct val="0"/>
        </a:spcAft>
        <a:buBlip>
          <a:blip r:embed="rId16"/>
        </a:buBlip>
        <a:defRPr sz="2400">
          <a:solidFill>
            <a:schemeClr val="tx1"/>
          </a:solidFill>
          <a:latin typeface="+mj-lt"/>
        </a:defRPr>
      </a:lvl3pPr>
      <a:lvl4pPr marL="1600200" indent="-228600" algn="l" rtl="0" eaLnBrk="0" fontAlgn="base" hangingPunct="0">
        <a:spcBef>
          <a:spcPct val="20000"/>
        </a:spcBef>
        <a:spcAft>
          <a:spcPct val="0"/>
        </a:spcAft>
        <a:buChar char="–"/>
        <a:defRPr sz="2000">
          <a:solidFill>
            <a:schemeClr val="tx1"/>
          </a:solidFill>
          <a:latin typeface="+mj-lt"/>
        </a:defRPr>
      </a:lvl4pPr>
      <a:lvl5pPr marL="2057400" indent="-228600" algn="l" rtl="0" eaLnBrk="0" fontAlgn="base" hangingPunct="0">
        <a:spcBef>
          <a:spcPct val="20000"/>
        </a:spcBef>
        <a:spcAft>
          <a:spcPct val="0"/>
        </a:spcAft>
        <a:buChar char="»"/>
        <a:defRPr sz="2000">
          <a:solidFill>
            <a:schemeClr val="tx1"/>
          </a:solidFill>
          <a:latin typeface="+mj-lt"/>
        </a:defRPr>
      </a:lvl5pPr>
      <a:lvl6pPr marL="2514600" indent="-228600" algn="l" rtl="0" fontAlgn="base">
        <a:spcBef>
          <a:spcPct val="20000"/>
        </a:spcBef>
        <a:spcAft>
          <a:spcPct val="0"/>
        </a:spcAft>
        <a:buChar char="»"/>
        <a:defRPr sz="2000">
          <a:solidFill>
            <a:schemeClr val="tx1"/>
          </a:solidFill>
          <a:latin typeface="+mj-lt"/>
        </a:defRPr>
      </a:lvl6pPr>
      <a:lvl7pPr marL="2971800" indent="-228600" algn="l" rtl="0" fontAlgn="base">
        <a:spcBef>
          <a:spcPct val="20000"/>
        </a:spcBef>
        <a:spcAft>
          <a:spcPct val="0"/>
        </a:spcAft>
        <a:buChar char="»"/>
        <a:defRPr sz="2000">
          <a:solidFill>
            <a:schemeClr val="tx1"/>
          </a:solidFill>
          <a:latin typeface="+mj-lt"/>
        </a:defRPr>
      </a:lvl7pPr>
      <a:lvl8pPr marL="3429000" indent="-228600" algn="l" rtl="0" fontAlgn="base">
        <a:spcBef>
          <a:spcPct val="20000"/>
        </a:spcBef>
        <a:spcAft>
          <a:spcPct val="0"/>
        </a:spcAft>
        <a:buChar char="»"/>
        <a:defRPr sz="2000">
          <a:solidFill>
            <a:schemeClr val="tx1"/>
          </a:solidFill>
          <a:latin typeface="+mj-lt"/>
        </a:defRPr>
      </a:lvl8pPr>
      <a:lvl9pPr marL="3886200" indent="-228600" algn="l" rtl="0" fontAlgn="base">
        <a:spcBef>
          <a:spcPct val="20000"/>
        </a:spcBef>
        <a:spcAft>
          <a:spcPct val="0"/>
        </a:spcAft>
        <a:buChar char="»"/>
        <a:defRPr sz="20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362200"/>
            <a:ext cx="8229600" cy="1143000"/>
          </a:xfrm>
        </p:spPr>
        <p:txBody>
          <a:bodyPr/>
          <a:lstStyle/>
          <a:p>
            <a:pPr eaLnBrk="1" hangingPunct="1"/>
            <a:r>
              <a:rPr lang="en-US" altLang="en-US" sz="4800" dirty="0">
                <a:solidFill>
                  <a:schemeClr val="tx1">
                    <a:lumMod val="75000"/>
                    <a:lumOff val="25000"/>
                  </a:schemeClr>
                </a:solidFill>
                <a:latin typeface="Calibri" charset="0"/>
                <a:ea typeface="Calibri" charset="0"/>
                <a:cs typeface="Calibri" charset="0"/>
              </a:rPr>
              <a:t>CRISIS </a:t>
            </a:r>
            <a:r>
              <a:rPr lang="en-US" altLang="en-US" sz="4800" dirty="0" smtClean="0">
                <a:solidFill>
                  <a:schemeClr val="tx1">
                    <a:lumMod val="75000"/>
                    <a:lumOff val="25000"/>
                  </a:schemeClr>
                </a:solidFill>
                <a:latin typeface="Calibri" charset="0"/>
                <a:ea typeface="Calibri" charset="0"/>
                <a:cs typeface="Calibri" charset="0"/>
              </a:rPr>
              <a:t>MANAGEMENT</a:t>
            </a:r>
            <a:br>
              <a:rPr lang="en-US" altLang="en-US" sz="4800" dirty="0" smtClean="0">
                <a:solidFill>
                  <a:schemeClr val="tx1">
                    <a:lumMod val="75000"/>
                    <a:lumOff val="25000"/>
                  </a:schemeClr>
                </a:solidFill>
                <a:latin typeface="Calibri" charset="0"/>
                <a:ea typeface="Calibri" charset="0"/>
                <a:cs typeface="Calibri" charset="0"/>
              </a:rPr>
            </a:br>
            <a:r>
              <a:rPr lang="en-US" altLang="en-US" sz="4800" dirty="0" smtClean="0">
                <a:solidFill>
                  <a:schemeClr val="tx1">
                    <a:lumMod val="75000"/>
                    <a:lumOff val="25000"/>
                  </a:schemeClr>
                </a:solidFill>
                <a:latin typeface="Calibri" charset="0"/>
                <a:ea typeface="Calibri" charset="0"/>
                <a:cs typeface="Calibri" charset="0"/>
              </a:rPr>
              <a:t>SUPPORT &amp; SAFETY</a:t>
            </a:r>
            <a:endParaRPr lang="en-US" altLang="en-US" sz="4800" dirty="0">
              <a:solidFill>
                <a:schemeClr val="tx1">
                  <a:lumMod val="75000"/>
                  <a:lumOff val="25000"/>
                </a:schemeClr>
              </a:solidFill>
              <a:latin typeface="Calibri" charset="0"/>
              <a:ea typeface="Calibri" charset="0"/>
              <a:cs typeface="Calibri" charset="0"/>
            </a:endParaRPr>
          </a:p>
        </p:txBody>
      </p:sp>
    </p:spTree>
  </p:cSld>
  <p:clrMapOvr>
    <a:masterClrMapping/>
  </p:clrMapOvr>
  <p:transition spd="slow">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a:latin typeface="Calibri" charset="0"/>
              </a:rPr>
              <a:t>Steps to Crisis Intervention</a:t>
            </a:r>
          </a:p>
        </p:txBody>
      </p:sp>
      <p:sp>
        <p:nvSpPr>
          <p:cNvPr id="11267"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Assess the severity – immediate care must be taken if there is the threat or possibility of injury violence or harm. Client may be confused, scared or unsure of what to do.</a:t>
            </a:r>
          </a:p>
          <a:p>
            <a:pPr>
              <a:buFontTx/>
              <a:buChar char="•"/>
            </a:pPr>
            <a:r>
              <a:rPr lang="en-US" altLang="en-US" sz="2200">
                <a:latin typeface="Calibri" charset="0"/>
              </a:rPr>
              <a:t>Form a connection – Establishing a rapport is critical. Just about every sensory connection we make will create a bond, good or bad with the client.</a:t>
            </a:r>
          </a:p>
          <a:p>
            <a:pPr>
              <a:buFontTx/>
              <a:buChar char="•"/>
            </a:pPr>
            <a:r>
              <a:rPr lang="en-US" altLang="en-US" sz="2200">
                <a:latin typeface="Calibri" charset="0"/>
              </a:rPr>
              <a:t>Explore the problem – The focus needs to be on the present and where the client is at the moment vs. traditional counseling which may focus on the longer term.</a:t>
            </a:r>
          </a:p>
        </p:txBody>
      </p:sp>
    </p:spTree>
  </p:cSld>
  <p:clrMapOvr>
    <a:masterClrMapping/>
  </p:clrMapOvr>
  <p:transition spd="slow">
    <p:circl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a:latin typeface="Calibri" charset="0"/>
              </a:rPr>
              <a:t>Steps to Crisis Intervention</a:t>
            </a:r>
          </a:p>
        </p:txBody>
      </p:sp>
      <p:sp>
        <p:nvSpPr>
          <p:cNvPr id="3" name="Content Placeholder 2"/>
          <p:cNvSpPr>
            <a:spLocks noGrp="1"/>
          </p:cNvSpPr>
          <p:nvPr>
            <p:ph idx="1"/>
          </p:nvPr>
        </p:nvSpPr>
        <p:spPr>
          <a:xfrm>
            <a:off x="914400" y="1371600"/>
            <a:ext cx="7315200" cy="4495800"/>
          </a:xfrm>
        </p:spPr>
        <p:txBody>
          <a:bodyPr>
            <a:noAutofit/>
          </a:bodyPr>
          <a:lstStyle/>
          <a:p>
            <a:pPr>
              <a:defRPr/>
            </a:pPr>
            <a:r>
              <a:rPr lang="en-US" sz="2200" dirty="0" smtClean="0">
                <a:latin typeface="Calibri" pitchFamily="34" charset="0"/>
              </a:rPr>
              <a:t>Handle emotions – this can be difficult if the client seems detached. Others may be overly emotional.</a:t>
            </a:r>
          </a:p>
          <a:p>
            <a:pPr>
              <a:defRPr/>
            </a:pPr>
            <a:r>
              <a:rPr lang="en-US" sz="2200" dirty="0" smtClean="0">
                <a:latin typeface="Calibri" pitchFamily="34" charset="0"/>
              </a:rPr>
              <a:t>Create a solution – Create a summary of what is known and the client may be able to add context to the notes.</a:t>
            </a:r>
          </a:p>
          <a:p>
            <a:pPr>
              <a:defRPr/>
            </a:pPr>
            <a:r>
              <a:rPr lang="en-US" sz="2200" dirty="0" smtClean="0">
                <a:latin typeface="Calibri" pitchFamily="34" charset="0"/>
              </a:rPr>
              <a:t>Create a plan of action – detailed steps of what will be done to address the crisis. The client with the counselor should create this plan.</a:t>
            </a:r>
          </a:p>
          <a:p>
            <a:pPr marL="0" indent="0">
              <a:buFont typeface="Arial" pitchFamily="34" charset="0"/>
              <a:buNone/>
              <a:defRPr/>
            </a:pPr>
            <a:endParaRPr lang="en-US" sz="2200" dirty="0" smtClean="0">
              <a:latin typeface="Calibri" pitchFamily="34" charset="0"/>
            </a:endParaRPr>
          </a:p>
          <a:p>
            <a:pPr marL="0" indent="0">
              <a:buFont typeface="Arial" pitchFamily="34" charset="0"/>
              <a:buNone/>
              <a:defRPr/>
            </a:pPr>
            <a:r>
              <a:rPr lang="en-US" sz="2200" dirty="0" smtClean="0">
                <a:latin typeface="Calibri" pitchFamily="34" charset="0"/>
              </a:rPr>
              <a:t>All of these steps must be time-sensitive and have proper accountability. A follow-up plan of action must also be formed. The plan can be modified any time if needed.</a:t>
            </a:r>
          </a:p>
        </p:txBody>
      </p:sp>
    </p:spTree>
  </p:cSld>
  <p:clrMapOvr>
    <a:masterClrMapping/>
  </p:clrMapOvr>
  <p:transition spd="slow">
    <p:circl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362200"/>
            <a:ext cx="8229600" cy="1143000"/>
          </a:xfrm>
        </p:spPr>
        <p:txBody>
          <a:bodyPr/>
          <a:lstStyle/>
          <a:p>
            <a:pPr eaLnBrk="1" hangingPunct="1"/>
            <a:r>
              <a:rPr lang="en-US" altLang="en-US">
                <a:solidFill>
                  <a:schemeClr val="tx1"/>
                </a:solidFill>
                <a:latin typeface="Calibri" charset="0"/>
                <a:ea typeface="Calibri" charset="0"/>
                <a:cs typeface="Calibri" charset="0"/>
              </a:rPr>
              <a:t>DOMESTIC VIOLENCE</a:t>
            </a:r>
          </a:p>
        </p:txBody>
      </p:sp>
    </p:spTree>
  </p:cSld>
  <p:clrMapOvr>
    <a:masterClrMapping/>
  </p:clrMapOvr>
  <p:transition spd="slow">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Domestic Violence Defined</a:t>
            </a:r>
          </a:p>
        </p:txBody>
      </p:sp>
      <p:sp>
        <p:nvSpPr>
          <p:cNvPr id="14339" name="Rectangle 3"/>
          <p:cNvSpPr>
            <a:spLocks noGrp="1" noChangeArrowheads="1"/>
          </p:cNvSpPr>
          <p:nvPr>
            <p:ph type="body" idx="1"/>
          </p:nvPr>
        </p:nvSpPr>
        <p:spPr>
          <a:xfrm>
            <a:off x="914400" y="1600200"/>
            <a:ext cx="7315200" cy="4267200"/>
          </a:xfrm>
        </p:spPr>
        <p:txBody>
          <a:bodyPr/>
          <a:lstStyle/>
          <a:p>
            <a:pPr eaLnBrk="1" hangingPunct="1">
              <a:lnSpc>
                <a:spcPct val="90000"/>
              </a:lnSpc>
              <a:buFontTx/>
              <a:buChar char="•"/>
            </a:pPr>
            <a:r>
              <a:rPr lang="en-US" altLang="en-US" sz="2200">
                <a:latin typeface="Calibri" charset="0"/>
                <a:ea typeface="Calibri" charset="0"/>
                <a:cs typeface="Calibri" charset="0"/>
              </a:rPr>
              <a:t>The use of physical abuse, verbal or emotional or psychological abuse, sexual abuse, or economic abuse (eg, withholding money, lying about assets), stalking, neglect, to exert power or control over someone or to prevent someone from making a free choice.</a:t>
            </a:r>
          </a:p>
          <a:p>
            <a:pPr eaLnBrk="1" hangingPunct="1">
              <a:lnSpc>
                <a:spcPct val="90000"/>
              </a:lnSpc>
              <a:buFontTx/>
              <a:buChar char="•"/>
            </a:pPr>
            <a:r>
              <a:rPr lang="en-US" altLang="en-US" sz="2200">
                <a:latin typeface="Calibri" charset="0"/>
                <a:ea typeface="Calibri" charset="0"/>
                <a:cs typeface="Calibri" charset="0"/>
              </a:rPr>
              <a:t>Domestic violence is a crime in all 50 states</a:t>
            </a:r>
          </a:p>
          <a:p>
            <a:pPr eaLnBrk="1" hangingPunct="1">
              <a:lnSpc>
                <a:spcPct val="90000"/>
              </a:lnSpc>
              <a:buFontTx/>
              <a:buChar char="•"/>
            </a:pPr>
            <a:r>
              <a:rPr lang="en-US" altLang="en-US" sz="2200">
                <a:latin typeface="Calibri" charset="0"/>
                <a:ea typeface="Calibri" charset="0"/>
                <a:cs typeface="Calibri" charset="0"/>
              </a:rPr>
              <a:t>Three-fourths of all domestic violence victims are women.</a:t>
            </a:r>
          </a:p>
          <a:p>
            <a:pPr eaLnBrk="1" hangingPunct="1">
              <a:lnSpc>
                <a:spcPct val="90000"/>
              </a:lnSpc>
              <a:buFontTx/>
              <a:buChar char="•"/>
            </a:pPr>
            <a:r>
              <a:rPr lang="en-US" altLang="en-US" sz="2200">
                <a:latin typeface="Calibri" charset="0"/>
                <a:ea typeface="Calibri" charset="0"/>
                <a:cs typeface="Calibri" charset="0"/>
              </a:rPr>
              <a:t>Domestic violence is a major public health problem in the United States and around the world.</a:t>
            </a:r>
          </a:p>
        </p:txBody>
      </p:sp>
    </p:spTree>
  </p:cSld>
  <p:clrMapOvr>
    <a:masterClrMapping/>
  </p:clrMapOvr>
  <p:transition spd="slow">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Domestic Violence In Florida</a:t>
            </a:r>
          </a:p>
        </p:txBody>
      </p:sp>
      <p:sp>
        <p:nvSpPr>
          <p:cNvPr id="15363" name="Rectangle 3"/>
          <p:cNvSpPr>
            <a:spLocks noGrp="1" noChangeArrowheads="1"/>
          </p:cNvSpPr>
          <p:nvPr>
            <p:ph type="body" idx="1"/>
          </p:nvPr>
        </p:nvSpPr>
        <p:spPr>
          <a:xfrm>
            <a:off x="914400" y="1600200"/>
            <a:ext cx="7315200" cy="4191000"/>
          </a:xfrm>
        </p:spPr>
        <p:txBody>
          <a:bodyPr/>
          <a:lstStyle/>
          <a:p>
            <a:pPr eaLnBrk="1" hangingPunct="1">
              <a:lnSpc>
                <a:spcPct val="90000"/>
              </a:lnSpc>
              <a:buFontTx/>
              <a:buChar char="•"/>
            </a:pPr>
            <a:r>
              <a:rPr lang="en-US" altLang="en-US" sz="2200">
                <a:latin typeface="Calibri" charset="0"/>
                <a:ea typeface="Calibri" charset="0"/>
                <a:cs typeface="Calibri" charset="0"/>
              </a:rPr>
              <a:t>Between 1992 and 2008, the rate of domestic violence cases (per 100,000 population) declined nearly 27%. </a:t>
            </a:r>
          </a:p>
          <a:p>
            <a:pPr eaLnBrk="1" hangingPunct="1">
              <a:lnSpc>
                <a:spcPct val="90000"/>
              </a:lnSpc>
              <a:buFontTx/>
              <a:buChar char="•"/>
            </a:pPr>
            <a:r>
              <a:rPr lang="en-US" altLang="en-US" sz="2200">
                <a:latin typeface="Calibri" charset="0"/>
                <a:ea typeface="Calibri" charset="0"/>
                <a:cs typeface="Calibri" charset="0"/>
              </a:rPr>
              <a:t>In 2008, domestic violence offenses accounted for 89% of violent crimes in Florida. That year, the number of reported cases of domestic violence exceeded 113,000 (FDLE, 2009). </a:t>
            </a:r>
          </a:p>
          <a:p>
            <a:pPr eaLnBrk="1" hangingPunct="1">
              <a:lnSpc>
                <a:spcPct val="90000"/>
              </a:lnSpc>
              <a:buFontTx/>
              <a:buChar char="•"/>
            </a:pPr>
            <a:r>
              <a:rPr lang="en-US" altLang="en-US" sz="2200">
                <a:latin typeface="Calibri" charset="0"/>
                <a:ea typeface="Calibri" charset="0"/>
                <a:cs typeface="Calibri" charset="0"/>
              </a:rPr>
              <a:t>The initial 6-month data for 2009 showed a disturbing 8.9% increase in domestic violence homicides, a 100% increase in domestic violence manslaughters, and a 38% increase in stalking, which often precedes homicide (FDLE, 2010). </a:t>
            </a:r>
          </a:p>
        </p:txBody>
      </p:sp>
    </p:spTree>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Scope</a:t>
            </a:r>
          </a:p>
        </p:txBody>
      </p:sp>
      <p:sp>
        <p:nvSpPr>
          <p:cNvPr id="16387" name="Rectangle 3"/>
          <p:cNvSpPr>
            <a:spLocks noGrp="1" noChangeArrowheads="1"/>
          </p:cNvSpPr>
          <p:nvPr>
            <p:ph type="body" idx="1"/>
          </p:nvPr>
        </p:nvSpPr>
        <p:spPr>
          <a:xfrm>
            <a:off x="914400" y="1600200"/>
            <a:ext cx="7315200" cy="3733800"/>
          </a:xfrm>
        </p:spPr>
        <p:txBody>
          <a:bodyPr/>
          <a:lstStyle/>
          <a:p>
            <a:pPr eaLnBrk="1" hangingPunct="1">
              <a:buFontTx/>
              <a:buChar char="•"/>
            </a:pPr>
            <a:r>
              <a:rPr lang="en-US" altLang="en-US" sz="2200">
                <a:latin typeface="Calibri" charset="0"/>
                <a:ea typeface="Calibri" charset="0"/>
                <a:cs typeface="Calibri" charset="0"/>
              </a:rPr>
              <a:t>1 in 6 women (internationally) has experienced domestic violence</a:t>
            </a:r>
          </a:p>
          <a:p>
            <a:pPr eaLnBrk="1" hangingPunct="1">
              <a:buFontTx/>
              <a:buChar char="•"/>
            </a:pPr>
            <a:r>
              <a:rPr lang="en-US" altLang="en-US" sz="2200">
                <a:latin typeface="Calibri" charset="0"/>
                <a:ea typeface="Calibri" charset="0"/>
                <a:cs typeface="Calibri" charset="0"/>
              </a:rPr>
              <a:t>Women are more at risk for violence at home than on the street.</a:t>
            </a:r>
          </a:p>
          <a:p>
            <a:pPr eaLnBrk="1" hangingPunct="1">
              <a:buFontTx/>
              <a:buChar char="•"/>
            </a:pPr>
            <a:r>
              <a:rPr lang="en-US" altLang="en-US" sz="2200">
                <a:latin typeface="Calibri" charset="0"/>
                <a:ea typeface="Calibri" charset="0"/>
                <a:cs typeface="Calibri" charset="0"/>
              </a:rPr>
              <a:t>Affects 32 million Americans annually (CDC 2005)</a:t>
            </a:r>
          </a:p>
          <a:p>
            <a:pPr eaLnBrk="1" hangingPunct="1">
              <a:buFontTx/>
              <a:buChar char="•"/>
            </a:pPr>
            <a:r>
              <a:rPr lang="en-US" altLang="en-US" sz="2200">
                <a:latin typeface="Calibri" charset="0"/>
                <a:ea typeface="Calibri" charset="0"/>
                <a:cs typeface="Calibri" charset="0"/>
              </a:rPr>
              <a:t>Domestic Violence (DV) causes more than 2 million injuries and 1,300 deaths </a:t>
            </a:r>
          </a:p>
          <a:p>
            <a:pPr eaLnBrk="1" hangingPunct="1">
              <a:buFontTx/>
              <a:buChar char="•"/>
            </a:pPr>
            <a:r>
              <a:rPr lang="en-US" altLang="en-US" sz="2200">
                <a:latin typeface="Calibri" charset="0"/>
                <a:ea typeface="Calibri" charset="0"/>
                <a:cs typeface="Calibri" charset="0"/>
              </a:rPr>
              <a:t>Strikes all ages</a:t>
            </a:r>
          </a:p>
          <a:p>
            <a:pPr eaLnBrk="1" hangingPunct="1">
              <a:buFontTx/>
              <a:buChar char="•"/>
            </a:pPr>
            <a:r>
              <a:rPr lang="en-US" altLang="en-US" sz="2200">
                <a:latin typeface="Calibri" charset="0"/>
                <a:ea typeface="Calibri" charset="0"/>
                <a:cs typeface="Calibri" charset="0"/>
              </a:rPr>
              <a:t>Strikes culture/ethnic/religious groups and social classes.</a:t>
            </a:r>
          </a:p>
        </p:txBody>
      </p:sp>
    </p:spTree>
  </p:cSld>
  <p:clrMapOvr>
    <a:masterClrMapping/>
  </p:clrMapOvr>
  <p:transition spd="slow">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Scope</a:t>
            </a:r>
          </a:p>
        </p:txBody>
      </p:sp>
      <p:sp>
        <p:nvSpPr>
          <p:cNvPr id="17411" name="Rectangle 3"/>
          <p:cNvSpPr>
            <a:spLocks noGrp="1" noChangeArrowheads="1"/>
          </p:cNvSpPr>
          <p:nvPr>
            <p:ph type="body" idx="1"/>
          </p:nvPr>
        </p:nvSpPr>
        <p:spPr>
          <a:xfrm>
            <a:off x="914400" y="1600200"/>
            <a:ext cx="7391400" cy="4191000"/>
          </a:xfrm>
        </p:spPr>
        <p:txBody>
          <a:bodyPr/>
          <a:lstStyle/>
          <a:p>
            <a:pPr eaLnBrk="1" hangingPunct="1">
              <a:buFontTx/>
              <a:buChar char="•"/>
            </a:pPr>
            <a:r>
              <a:rPr lang="en-US" altLang="en-US" sz="2200">
                <a:latin typeface="Calibri" charset="0"/>
                <a:ea typeface="Calibri" charset="0"/>
                <a:cs typeface="Calibri" charset="0"/>
              </a:rPr>
              <a:t>Rate declined 50% from 1990 and 2003.</a:t>
            </a:r>
          </a:p>
          <a:p>
            <a:pPr eaLnBrk="1" hangingPunct="1">
              <a:buFontTx/>
              <a:buChar char="•"/>
            </a:pPr>
            <a:r>
              <a:rPr lang="en-US" altLang="en-US" sz="2200">
                <a:latin typeface="Calibri" charset="0"/>
                <a:ea typeface="Calibri" charset="0"/>
                <a:cs typeface="Calibri" charset="0"/>
              </a:rPr>
              <a:t>Non-fatal dv for black women and white men nearly doubled between 2003 and 2004 </a:t>
            </a:r>
          </a:p>
          <a:p>
            <a:pPr eaLnBrk="1" hangingPunct="1">
              <a:buFontTx/>
              <a:buChar char="•"/>
            </a:pPr>
            <a:r>
              <a:rPr lang="en-US" altLang="en-US" sz="2200">
                <a:latin typeface="Calibri" charset="0"/>
                <a:ea typeface="Calibri" charset="0"/>
                <a:cs typeface="Calibri" charset="0"/>
              </a:rPr>
              <a:t>The National Domestic Violence hotline (NDVH) 2004-2005 indicated that family violence services increased by 15%.</a:t>
            </a:r>
          </a:p>
        </p:txBody>
      </p:sp>
    </p:spTree>
  </p:cSld>
  <p:clrMapOvr>
    <a:masterClrMapping/>
  </p:clrMapOvr>
  <p:transition spd="slow">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Scope</a:t>
            </a:r>
          </a:p>
        </p:txBody>
      </p:sp>
      <p:sp>
        <p:nvSpPr>
          <p:cNvPr id="18435" name="Rectangle 3"/>
          <p:cNvSpPr>
            <a:spLocks noGrp="1" noChangeArrowheads="1"/>
          </p:cNvSpPr>
          <p:nvPr>
            <p:ph type="body" idx="1"/>
          </p:nvPr>
        </p:nvSpPr>
        <p:spPr>
          <a:xfrm>
            <a:off x="914400" y="1600200"/>
            <a:ext cx="7315200" cy="4267200"/>
          </a:xfrm>
        </p:spPr>
        <p:txBody>
          <a:bodyPr/>
          <a:lstStyle/>
          <a:p>
            <a:pPr eaLnBrk="1" hangingPunct="1">
              <a:buFontTx/>
              <a:buChar char="•"/>
            </a:pPr>
            <a:r>
              <a:rPr lang="en-US" altLang="en-US" sz="2200">
                <a:latin typeface="Calibri" charset="0"/>
                <a:ea typeface="Calibri" charset="0"/>
                <a:cs typeface="Calibri" charset="0"/>
              </a:rPr>
              <a:t>Feelings of shame</a:t>
            </a:r>
          </a:p>
          <a:p>
            <a:pPr eaLnBrk="1" hangingPunct="1">
              <a:buFontTx/>
              <a:buChar char="•"/>
            </a:pPr>
            <a:r>
              <a:rPr lang="en-US" altLang="en-US" sz="2200">
                <a:latin typeface="Calibri" charset="0"/>
                <a:ea typeface="Calibri" charset="0"/>
                <a:cs typeface="Calibri" charset="0"/>
              </a:rPr>
              <a:t>Feelings of fear and hopelessness </a:t>
            </a:r>
          </a:p>
          <a:p>
            <a:pPr eaLnBrk="1" hangingPunct="1">
              <a:buFontTx/>
              <a:buChar char="•"/>
            </a:pPr>
            <a:r>
              <a:rPr lang="en-US" altLang="en-US" sz="2200">
                <a:latin typeface="Calibri" charset="0"/>
                <a:ea typeface="Calibri" charset="0"/>
                <a:cs typeface="Calibri" charset="0"/>
              </a:rPr>
              <a:t>73% women</a:t>
            </a:r>
          </a:p>
          <a:p>
            <a:pPr eaLnBrk="1" hangingPunct="1">
              <a:buFontTx/>
              <a:buChar char="•"/>
            </a:pPr>
            <a:r>
              <a:rPr lang="en-US" altLang="en-US" sz="2200">
                <a:latin typeface="Calibri" charset="0"/>
                <a:ea typeface="Calibri" charset="0"/>
                <a:cs typeface="Calibri" charset="0"/>
              </a:rPr>
              <a:t>75% male perpetrators</a:t>
            </a:r>
          </a:p>
          <a:p>
            <a:pPr eaLnBrk="1" hangingPunct="1">
              <a:buFontTx/>
              <a:buChar char="•"/>
            </a:pPr>
            <a:r>
              <a:rPr lang="en-US" altLang="en-US" sz="2200">
                <a:latin typeface="Calibri" charset="0"/>
                <a:ea typeface="Calibri" charset="0"/>
                <a:cs typeface="Calibri" charset="0"/>
              </a:rPr>
              <a:t>Children of abused mothers- 57% more likely to be physically injured due to violence between parents</a:t>
            </a:r>
          </a:p>
          <a:p>
            <a:pPr eaLnBrk="1" hangingPunct="1">
              <a:buFontTx/>
              <a:buChar char="•"/>
            </a:pPr>
            <a:r>
              <a:rPr lang="en-US" altLang="en-US" sz="2200">
                <a:latin typeface="Calibri" charset="0"/>
                <a:ea typeface="Calibri" charset="0"/>
                <a:cs typeface="Calibri" charset="0"/>
              </a:rPr>
              <a:t>10 million American children witness IPV within their families each year</a:t>
            </a:r>
          </a:p>
          <a:p>
            <a:pPr eaLnBrk="1" hangingPunct="1">
              <a:buFontTx/>
              <a:buNone/>
            </a:pPr>
            <a:r>
              <a:rPr lang="en-US" altLang="en-US"/>
              <a:t>  </a:t>
            </a:r>
            <a:endParaRPr lang="en-US" altLang="en-US" sz="2400"/>
          </a:p>
          <a:p>
            <a:pPr eaLnBrk="1" hangingPunct="1">
              <a:buFontTx/>
              <a:buChar char="•"/>
            </a:pPr>
            <a:endParaRPr lang="en-US" altLang="en-US" sz="2800"/>
          </a:p>
          <a:p>
            <a:pPr eaLnBrk="1" hangingPunct="1">
              <a:buFontTx/>
              <a:buNone/>
            </a:pPr>
            <a:endParaRPr lang="en-US" altLang="en-US" sz="2800"/>
          </a:p>
          <a:p>
            <a:pPr eaLnBrk="1" hangingPunct="1">
              <a:buFontTx/>
              <a:buChar char="•"/>
            </a:pPr>
            <a:endParaRPr lang="en-US" altLang="en-US" sz="2800"/>
          </a:p>
        </p:txBody>
      </p:sp>
    </p:spTree>
  </p:cSld>
  <p:clrMapOvr>
    <a:masterClrMapping/>
  </p:clrMapOvr>
  <p:transition spd="slow">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Physical Violence</a:t>
            </a:r>
          </a:p>
        </p:txBody>
      </p:sp>
      <p:sp>
        <p:nvSpPr>
          <p:cNvPr id="19459" name="Rectangle 3"/>
          <p:cNvSpPr>
            <a:spLocks noGrp="1" noChangeArrowheads="1"/>
          </p:cNvSpPr>
          <p:nvPr>
            <p:ph type="body" idx="1"/>
          </p:nvPr>
        </p:nvSpPr>
        <p:spPr>
          <a:xfrm>
            <a:off x="914400" y="1600200"/>
            <a:ext cx="7315200" cy="4191000"/>
          </a:xfrm>
        </p:spPr>
        <p:txBody>
          <a:bodyPr/>
          <a:lstStyle/>
          <a:p>
            <a:pPr eaLnBrk="1" hangingPunct="1">
              <a:lnSpc>
                <a:spcPct val="90000"/>
              </a:lnSpc>
              <a:buFontTx/>
              <a:buChar char="•"/>
            </a:pPr>
            <a:r>
              <a:rPr lang="en-US" altLang="en-US" sz="2200" b="1">
                <a:latin typeface="Calibri" charset="0"/>
                <a:ea typeface="Calibri" charset="0"/>
                <a:cs typeface="Calibri" charset="0"/>
              </a:rPr>
              <a:t>CDC termed phrase Intimate Partner Violence (IPV)</a:t>
            </a:r>
          </a:p>
          <a:p>
            <a:pPr lvl="1" eaLnBrk="1" hangingPunct="1">
              <a:lnSpc>
                <a:spcPct val="90000"/>
              </a:lnSpc>
              <a:buFont typeface="Courier New" charset="0"/>
              <a:buChar char="o"/>
            </a:pPr>
            <a:r>
              <a:rPr lang="en-US" altLang="en-US" sz="2200" b="0">
                <a:latin typeface="Calibri" charset="0"/>
                <a:ea typeface="Calibri" charset="0"/>
                <a:cs typeface="Calibri" charset="0"/>
              </a:rPr>
              <a:t>DV tends to overlook male victims and violence between same sex partners.</a:t>
            </a:r>
          </a:p>
          <a:p>
            <a:pPr lvl="1" eaLnBrk="1" hangingPunct="1">
              <a:lnSpc>
                <a:spcPct val="90000"/>
              </a:lnSpc>
              <a:buFont typeface="Courier New" charset="0"/>
              <a:buChar char="o"/>
            </a:pPr>
            <a:r>
              <a:rPr lang="en-US" altLang="en-US" sz="2200" b="0">
                <a:latin typeface="Calibri" charset="0"/>
                <a:ea typeface="Calibri" charset="0"/>
                <a:cs typeface="Calibri" charset="0"/>
              </a:rPr>
              <a:t>4 types</a:t>
            </a:r>
          </a:p>
          <a:p>
            <a:pPr lvl="2" eaLnBrk="1" hangingPunct="1">
              <a:lnSpc>
                <a:spcPct val="90000"/>
              </a:lnSpc>
              <a:buFont typeface="Wingdings" charset="2"/>
              <a:buChar char="Ø"/>
            </a:pPr>
            <a:r>
              <a:rPr lang="en-US" altLang="en-US" sz="2200">
                <a:solidFill>
                  <a:srgbClr val="FF0000"/>
                </a:solidFill>
                <a:latin typeface="Calibri" charset="0"/>
                <a:ea typeface="Calibri" charset="0"/>
                <a:cs typeface="Calibri" charset="0"/>
              </a:rPr>
              <a:t>Physical Violence: </a:t>
            </a:r>
            <a:r>
              <a:rPr lang="en-US" altLang="en-US" sz="2200">
                <a:latin typeface="Calibri" charset="0"/>
                <a:ea typeface="Calibri" charset="0"/>
                <a:cs typeface="Calibri" charset="0"/>
              </a:rPr>
              <a:t>The intentional use of physical force with the potential for causing death, disability, injury or harm.  It includes, but not limited to scratching, pushing, shoving, throwing, grabbing, biting, choking, shaking, slapping, punching, burning, use of a weapon and use of restraints or one’s body, size or strength against another person. </a:t>
            </a:r>
          </a:p>
          <a:p>
            <a:pPr lvl="2" eaLnBrk="1" hangingPunct="1">
              <a:lnSpc>
                <a:spcPct val="90000"/>
              </a:lnSpc>
              <a:buFontTx/>
              <a:buNone/>
            </a:pPr>
            <a:endParaRPr lang="en-US" altLang="en-US" b="1"/>
          </a:p>
          <a:p>
            <a:pPr lvl="2" eaLnBrk="1" hangingPunct="1">
              <a:lnSpc>
                <a:spcPct val="90000"/>
              </a:lnSpc>
              <a:buFontTx/>
              <a:buNone/>
            </a:pPr>
            <a:endParaRPr lang="en-US" altLang="en-US"/>
          </a:p>
        </p:txBody>
      </p:sp>
    </p:spTree>
  </p:cSld>
  <p:clrMapOvr>
    <a:masterClrMapping/>
  </p:clrMapOvr>
  <p:transition spd="slow">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Sexual Violence</a:t>
            </a:r>
          </a:p>
        </p:txBody>
      </p:sp>
      <p:sp>
        <p:nvSpPr>
          <p:cNvPr id="20483" name="Rectangle 3"/>
          <p:cNvSpPr>
            <a:spLocks noGrp="1" noChangeArrowheads="1"/>
          </p:cNvSpPr>
          <p:nvPr>
            <p:ph type="body" idx="1"/>
          </p:nvPr>
        </p:nvSpPr>
        <p:spPr>
          <a:xfrm>
            <a:off x="914400" y="1600200"/>
            <a:ext cx="7315200" cy="4267200"/>
          </a:xfrm>
        </p:spPr>
        <p:txBody>
          <a:bodyPr/>
          <a:lstStyle/>
          <a:p>
            <a:pPr eaLnBrk="1" hangingPunct="1">
              <a:lnSpc>
                <a:spcPct val="80000"/>
              </a:lnSpc>
              <a:buFontTx/>
              <a:buChar char="•"/>
            </a:pPr>
            <a:r>
              <a:rPr lang="en-US" altLang="en-US" sz="2200" b="1">
                <a:latin typeface="Calibri" charset="0"/>
                <a:ea typeface="Calibri" charset="0"/>
                <a:cs typeface="Calibri" charset="0"/>
              </a:rPr>
              <a:t>Sexual violence:</a:t>
            </a:r>
          </a:p>
          <a:p>
            <a:pPr lvl="1" eaLnBrk="1" hangingPunct="1">
              <a:lnSpc>
                <a:spcPct val="80000"/>
              </a:lnSpc>
              <a:buFont typeface="Arial" charset="0"/>
              <a:buChar char="•"/>
            </a:pPr>
            <a:r>
              <a:rPr lang="en-US" altLang="en-US" sz="2200" b="0">
                <a:latin typeface="Calibri" charset="0"/>
                <a:ea typeface="Calibri" charset="0"/>
                <a:cs typeface="Calibri" charset="0"/>
              </a:rPr>
              <a:t>Use of physical force to compel a person to engage in a sexual act against his/her will, even if the act is not completed</a:t>
            </a:r>
          </a:p>
          <a:p>
            <a:pPr lvl="1" eaLnBrk="1" hangingPunct="1">
              <a:lnSpc>
                <a:spcPct val="80000"/>
              </a:lnSpc>
              <a:buFont typeface="Arial" charset="0"/>
              <a:buChar char="•"/>
            </a:pPr>
            <a:r>
              <a:rPr lang="en-US" altLang="en-US" sz="2200" b="0">
                <a:latin typeface="Calibri" charset="0"/>
                <a:ea typeface="Calibri" charset="0"/>
                <a:cs typeface="Calibri" charset="0"/>
              </a:rPr>
              <a:t>Attempted or completed sex act involving a person who is unable to understand the nature or condition of the act</a:t>
            </a:r>
          </a:p>
          <a:p>
            <a:pPr lvl="1" eaLnBrk="1" hangingPunct="1">
              <a:lnSpc>
                <a:spcPct val="80000"/>
              </a:lnSpc>
              <a:buFont typeface="Arial" charset="0"/>
              <a:buChar char="•"/>
            </a:pPr>
            <a:r>
              <a:rPr lang="en-US" altLang="en-US" sz="2200" b="0">
                <a:latin typeface="Calibri" charset="0"/>
                <a:ea typeface="Calibri" charset="0"/>
                <a:cs typeface="Calibri" charset="0"/>
              </a:rPr>
              <a:t>To decline participation or to communicate unwillingness to engage in the act because of illness, disability</a:t>
            </a:r>
          </a:p>
          <a:p>
            <a:pPr lvl="1" eaLnBrk="1" hangingPunct="1">
              <a:lnSpc>
                <a:spcPct val="80000"/>
              </a:lnSpc>
              <a:buFont typeface="Arial" charset="0"/>
              <a:buChar char="•"/>
            </a:pPr>
            <a:r>
              <a:rPr lang="en-US" altLang="en-US" sz="2200" b="0">
                <a:latin typeface="Calibri" charset="0"/>
                <a:ea typeface="Calibri" charset="0"/>
                <a:cs typeface="Calibri" charset="0"/>
              </a:rPr>
              <a:t>The influence of alcohol or other drugs</a:t>
            </a:r>
          </a:p>
          <a:p>
            <a:pPr lvl="1" eaLnBrk="1" hangingPunct="1">
              <a:lnSpc>
                <a:spcPct val="80000"/>
              </a:lnSpc>
              <a:buFont typeface="Arial" charset="0"/>
              <a:buChar char="•"/>
            </a:pPr>
            <a:r>
              <a:rPr lang="en-US" altLang="en-US" sz="2200" b="0">
                <a:latin typeface="Calibri" charset="0"/>
                <a:ea typeface="Calibri" charset="0"/>
                <a:cs typeface="Calibri" charset="0"/>
              </a:rPr>
              <a:t>Intimidation or pressure</a:t>
            </a:r>
          </a:p>
          <a:p>
            <a:pPr lvl="1" eaLnBrk="1" hangingPunct="1">
              <a:lnSpc>
                <a:spcPct val="80000"/>
              </a:lnSpc>
              <a:buFont typeface="Arial" charset="0"/>
              <a:buChar char="•"/>
            </a:pPr>
            <a:r>
              <a:rPr lang="en-US" altLang="en-US" sz="2200" b="0">
                <a:latin typeface="Calibri" charset="0"/>
                <a:ea typeface="Calibri" charset="0"/>
                <a:cs typeface="Calibri" charset="0"/>
              </a:rPr>
              <a:t>Abusive sexual conduct</a:t>
            </a: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altLang="en-US">
                <a:latin typeface="Calibri" charset="0"/>
              </a:rPr>
              <a:t>Crisis Intervention</a:t>
            </a:r>
          </a:p>
        </p:txBody>
      </p:sp>
      <p:sp>
        <p:nvSpPr>
          <p:cNvPr id="3075" name="Content Placeholder 2"/>
          <p:cNvSpPr>
            <a:spLocks noGrp="1"/>
          </p:cNvSpPr>
          <p:nvPr>
            <p:ph idx="1"/>
          </p:nvPr>
        </p:nvSpPr>
        <p:spPr>
          <a:xfrm>
            <a:off x="914400" y="1295400"/>
            <a:ext cx="7315200" cy="4572000"/>
          </a:xfrm>
        </p:spPr>
        <p:txBody>
          <a:bodyPr/>
          <a:lstStyle/>
          <a:p>
            <a:pPr>
              <a:buFontTx/>
              <a:buChar char="•"/>
            </a:pPr>
            <a:r>
              <a:rPr lang="en-US" altLang="en-US" sz="2200">
                <a:latin typeface="Calibri" charset="0"/>
              </a:rPr>
              <a:t>Crisis Intervention:  Those services which respond to an alcohol and/or other drug abuser’s needs during acute emotional and/or physical distress.  Global Criteria:</a:t>
            </a:r>
          </a:p>
          <a:p>
            <a:pPr lvl="2">
              <a:buFontTx/>
              <a:buChar char="•"/>
            </a:pPr>
            <a:r>
              <a:rPr lang="en-US" altLang="en-US" sz="2200">
                <a:latin typeface="Calibri" charset="0"/>
              </a:rPr>
              <a:t>Recognize the elements of the client crisis.  </a:t>
            </a:r>
          </a:p>
          <a:p>
            <a:pPr lvl="2">
              <a:buFontTx/>
              <a:buChar char="•"/>
            </a:pPr>
            <a:r>
              <a:rPr lang="en-US" altLang="en-US" sz="2200">
                <a:latin typeface="Calibri" charset="0"/>
              </a:rPr>
              <a:t>Implement an immediate course of action appropriate to the crisis.  </a:t>
            </a:r>
          </a:p>
          <a:p>
            <a:pPr lvl="2">
              <a:buFontTx/>
              <a:buChar char="•"/>
            </a:pPr>
            <a:r>
              <a:rPr lang="en-US" altLang="en-US" sz="2200">
                <a:latin typeface="Calibri" charset="0"/>
              </a:rPr>
              <a:t>Enhance overall treatment by utilizing crisis events. </a:t>
            </a:r>
            <a:r>
              <a:rPr lang="en-US" altLang="en-US"/>
              <a:t> </a:t>
            </a:r>
          </a:p>
        </p:txBody>
      </p:sp>
    </p:spTree>
  </p:cSld>
  <p:clrMapOvr>
    <a:masterClrMapping/>
  </p:clrMapOvr>
  <p:transition spd="slow">
    <p:circl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81000"/>
            <a:ext cx="8229600" cy="1143000"/>
          </a:xfrm>
        </p:spPr>
        <p:txBody>
          <a:bodyPr/>
          <a:lstStyle/>
          <a:p>
            <a:pPr eaLnBrk="1" hangingPunct="1"/>
            <a:r>
              <a:rPr lang="en-US" altLang="en-US" sz="3600">
                <a:solidFill>
                  <a:schemeClr val="tx1"/>
                </a:solidFill>
                <a:latin typeface="Calibri" charset="0"/>
                <a:ea typeface="Calibri" charset="0"/>
                <a:cs typeface="Calibri" charset="0"/>
              </a:rPr>
              <a:t>Threats Of Physical Or Sexual Violence</a:t>
            </a:r>
          </a:p>
        </p:txBody>
      </p:sp>
      <p:sp>
        <p:nvSpPr>
          <p:cNvPr id="21507" name="Rectangle 3"/>
          <p:cNvSpPr>
            <a:spLocks noGrp="1" noChangeArrowheads="1"/>
          </p:cNvSpPr>
          <p:nvPr>
            <p:ph type="body" idx="1"/>
          </p:nvPr>
        </p:nvSpPr>
        <p:spPr>
          <a:xfrm>
            <a:off x="914400" y="1600200"/>
            <a:ext cx="7315200" cy="3733800"/>
          </a:xfrm>
        </p:spPr>
        <p:txBody>
          <a:bodyPr/>
          <a:lstStyle/>
          <a:p>
            <a:pPr eaLnBrk="1" hangingPunct="1">
              <a:buFontTx/>
              <a:buChar char="•"/>
            </a:pPr>
            <a:r>
              <a:rPr lang="en-US" altLang="en-US" sz="2200">
                <a:latin typeface="Calibri" charset="0"/>
                <a:ea typeface="Calibri" charset="0"/>
                <a:cs typeface="Calibri" charset="0"/>
              </a:rPr>
              <a:t>Threats include the use of words, gestures or weapons to communicate the intent to cause death, disability, injury or physical harm.</a:t>
            </a:r>
          </a:p>
        </p:txBody>
      </p:sp>
    </p:spTree>
  </p:cSld>
  <p:clrMapOvr>
    <a:masterClrMapping/>
  </p:clrMapOvr>
  <p:transition spd="slow">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Psychological / Emotional Violence</a:t>
            </a:r>
          </a:p>
        </p:txBody>
      </p:sp>
      <p:sp>
        <p:nvSpPr>
          <p:cNvPr id="22531" name="Rectangle 3"/>
          <p:cNvSpPr>
            <a:spLocks noGrp="1" noChangeArrowheads="1"/>
          </p:cNvSpPr>
          <p:nvPr>
            <p:ph type="body" idx="1"/>
          </p:nvPr>
        </p:nvSpPr>
        <p:spPr>
          <a:xfrm>
            <a:off x="914400" y="1600200"/>
            <a:ext cx="7315200" cy="4038600"/>
          </a:xfrm>
        </p:spPr>
        <p:txBody>
          <a:bodyPr/>
          <a:lstStyle/>
          <a:p>
            <a:pPr eaLnBrk="1" hangingPunct="1">
              <a:lnSpc>
                <a:spcPct val="90000"/>
              </a:lnSpc>
              <a:buFontTx/>
              <a:buChar char="•"/>
            </a:pPr>
            <a:r>
              <a:rPr lang="en-US" altLang="en-US" sz="2000">
                <a:latin typeface="Calibri" charset="0"/>
                <a:ea typeface="Calibri" charset="0"/>
                <a:cs typeface="Calibri" charset="0"/>
              </a:rPr>
              <a:t>Trauma caused by acts, threats of acts or coercive tactics.</a:t>
            </a:r>
          </a:p>
          <a:p>
            <a:pPr eaLnBrk="1" hangingPunct="1">
              <a:lnSpc>
                <a:spcPct val="90000"/>
              </a:lnSpc>
              <a:buFontTx/>
              <a:buChar char="•"/>
            </a:pPr>
            <a:r>
              <a:rPr lang="en-US" altLang="en-US" sz="2200">
                <a:latin typeface="Calibri" charset="0"/>
                <a:ea typeface="Calibri" charset="0"/>
                <a:cs typeface="Calibri" charset="0"/>
              </a:rPr>
              <a:t>Humiliation</a:t>
            </a:r>
          </a:p>
          <a:p>
            <a:pPr eaLnBrk="1" hangingPunct="1">
              <a:lnSpc>
                <a:spcPct val="90000"/>
              </a:lnSpc>
              <a:buFontTx/>
              <a:buChar char="•"/>
            </a:pPr>
            <a:r>
              <a:rPr lang="en-US" altLang="en-US" sz="2200">
                <a:latin typeface="Calibri" charset="0"/>
                <a:ea typeface="Calibri" charset="0"/>
                <a:cs typeface="Calibri" charset="0"/>
              </a:rPr>
              <a:t>Controlling what the victim can and cannot do</a:t>
            </a:r>
          </a:p>
          <a:p>
            <a:pPr eaLnBrk="1" hangingPunct="1">
              <a:lnSpc>
                <a:spcPct val="90000"/>
              </a:lnSpc>
              <a:buFontTx/>
              <a:buChar char="•"/>
            </a:pPr>
            <a:r>
              <a:rPr lang="en-US" altLang="en-US" sz="2200">
                <a:latin typeface="Calibri" charset="0"/>
                <a:ea typeface="Calibri" charset="0"/>
                <a:cs typeface="Calibri" charset="0"/>
              </a:rPr>
              <a:t>Withholding information</a:t>
            </a:r>
          </a:p>
          <a:p>
            <a:pPr eaLnBrk="1" hangingPunct="1">
              <a:lnSpc>
                <a:spcPct val="90000"/>
              </a:lnSpc>
              <a:buFontTx/>
              <a:buChar char="•"/>
            </a:pPr>
            <a:r>
              <a:rPr lang="en-US" altLang="en-US" sz="2200">
                <a:latin typeface="Calibri" charset="0"/>
                <a:ea typeface="Calibri" charset="0"/>
                <a:cs typeface="Calibri" charset="0"/>
              </a:rPr>
              <a:t>Deliberately embarrassing the victim</a:t>
            </a:r>
          </a:p>
          <a:p>
            <a:pPr eaLnBrk="1" hangingPunct="1">
              <a:lnSpc>
                <a:spcPct val="90000"/>
              </a:lnSpc>
              <a:buFontTx/>
              <a:buChar char="•"/>
            </a:pPr>
            <a:r>
              <a:rPr lang="en-US" altLang="en-US" sz="2200">
                <a:latin typeface="Calibri" charset="0"/>
                <a:ea typeface="Calibri" charset="0"/>
                <a:cs typeface="Calibri" charset="0"/>
              </a:rPr>
              <a:t>Isolating the victim from family and friends</a:t>
            </a:r>
          </a:p>
          <a:p>
            <a:pPr eaLnBrk="1" hangingPunct="1">
              <a:lnSpc>
                <a:spcPct val="90000"/>
              </a:lnSpc>
              <a:buFontTx/>
              <a:buChar char="•"/>
            </a:pPr>
            <a:r>
              <a:rPr lang="en-US" altLang="en-US" sz="2200">
                <a:latin typeface="Calibri" charset="0"/>
                <a:ea typeface="Calibri" charset="0"/>
                <a:cs typeface="Calibri" charset="0"/>
              </a:rPr>
              <a:t>Denying access to money or other basic resources</a:t>
            </a:r>
          </a:p>
          <a:p>
            <a:pPr eaLnBrk="1" hangingPunct="1">
              <a:lnSpc>
                <a:spcPct val="90000"/>
              </a:lnSpc>
              <a:buFontTx/>
              <a:buChar char="•"/>
            </a:pPr>
            <a:r>
              <a:rPr lang="en-US" altLang="en-US" sz="2200">
                <a:latin typeface="Calibri" charset="0"/>
                <a:ea typeface="Calibri" charset="0"/>
                <a:cs typeface="Calibri" charset="0"/>
              </a:rPr>
              <a:t>Stalking</a:t>
            </a:r>
          </a:p>
          <a:p>
            <a:pPr eaLnBrk="1" hangingPunct="1">
              <a:lnSpc>
                <a:spcPct val="90000"/>
              </a:lnSpc>
              <a:buFontTx/>
              <a:buChar char="•"/>
            </a:pPr>
            <a:r>
              <a:rPr lang="en-US" altLang="en-US" sz="2200">
                <a:latin typeface="Calibri" charset="0"/>
                <a:ea typeface="Calibri" charset="0"/>
                <a:cs typeface="Calibri" charset="0"/>
              </a:rPr>
              <a:t>Cyber stalking</a:t>
            </a:r>
          </a:p>
        </p:txBody>
      </p:sp>
    </p:spTree>
  </p:cSld>
  <p:clrMapOvr>
    <a:masterClrMapping/>
  </p:clrMapOvr>
  <p:transition spd="slow">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Stalking</a:t>
            </a:r>
          </a:p>
        </p:txBody>
      </p:sp>
      <p:sp>
        <p:nvSpPr>
          <p:cNvPr id="23555" name="Rectangle 3"/>
          <p:cNvSpPr>
            <a:spLocks noGrp="1" noChangeArrowheads="1"/>
          </p:cNvSpPr>
          <p:nvPr>
            <p:ph type="body" idx="1"/>
          </p:nvPr>
        </p:nvSpPr>
        <p:spPr>
          <a:xfrm>
            <a:off x="914400" y="1371600"/>
            <a:ext cx="7315200" cy="4495800"/>
          </a:xfrm>
        </p:spPr>
        <p:txBody>
          <a:bodyPr/>
          <a:lstStyle/>
          <a:p>
            <a:pPr eaLnBrk="1" hangingPunct="1">
              <a:lnSpc>
                <a:spcPct val="80000"/>
              </a:lnSpc>
              <a:buFontTx/>
              <a:buChar char="•"/>
            </a:pPr>
            <a:r>
              <a:rPr lang="en-US" altLang="en-US" sz="2000">
                <a:latin typeface="Calibri" charset="0"/>
                <a:ea typeface="Calibri" charset="0"/>
                <a:cs typeface="Calibri" charset="0"/>
              </a:rPr>
              <a:t>Stalking is considered by the federal government, all 50 states (Washington DC, and territories) as a type of IPV and a criminal act. Stalking is defined as a course of conduct directed to a specific person that would cause a reasonable person to feel fear.</a:t>
            </a:r>
          </a:p>
          <a:p>
            <a:pPr eaLnBrk="1" hangingPunct="1">
              <a:lnSpc>
                <a:spcPct val="80000"/>
              </a:lnSpc>
              <a:buFontTx/>
              <a:buChar char="•"/>
            </a:pPr>
            <a:r>
              <a:rPr lang="en-US" altLang="en-US" sz="2000">
                <a:latin typeface="Calibri" charset="0"/>
                <a:ea typeface="Calibri" charset="0"/>
                <a:cs typeface="Calibri" charset="0"/>
              </a:rPr>
              <a:t>The Bureau's Supplemental Victimization Survey (2006) identified seven types of harassing or unwanted behaviors consistent with a course of conduct experienced by stalking victims</a:t>
            </a:r>
          </a:p>
          <a:p>
            <a:pPr lvl="1" eaLnBrk="1" hangingPunct="1">
              <a:lnSpc>
                <a:spcPct val="80000"/>
              </a:lnSpc>
              <a:buFont typeface="Arial" charset="0"/>
              <a:buChar char="•"/>
            </a:pPr>
            <a:r>
              <a:rPr lang="en-US" altLang="en-US" sz="2000" b="0">
                <a:latin typeface="Calibri" charset="0"/>
                <a:ea typeface="Calibri" charset="0"/>
                <a:cs typeface="Calibri" charset="0"/>
              </a:rPr>
              <a:t>Making unwanted phone calls</a:t>
            </a:r>
          </a:p>
          <a:p>
            <a:pPr lvl="1" eaLnBrk="1" hangingPunct="1">
              <a:lnSpc>
                <a:spcPct val="80000"/>
              </a:lnSpc>
              <a:buFont typeface="Arial" charset="0"/>
              <a:buChar char="•"/>
            </a:pPr>
            <a:r>
              <a:rPr lang="en-US" altLang="en-US" sz="2000" b="0">
                <a:latin typeface="Calibri" charset="0"/>
                <a:ea typeface="Calibri" charset="0"/>
                <a:cs typeface="Calibri" charset="0"/>
              </a:rPr>
              <a:t>Sending unsolicited or unwanted letters or e-mails</a:t>
            </a:r>
          </a:p>
          <a:p>
            <a:pPr lvl="1" eaLnBrk="1" hangingPunct="1">
              <a:lnSpc>
                <a:spcPct val="80000"/>
              </a:lnSpc>
              <a:buFont typeface="Arial" charset="0"/>
              <a:buChar char="•"/>
            </a:pPr>
            <a:r>
              <a:rPr lang="en-US" altLang="en-US" sz="2000" b="0">
                <a:latin typeface="Calibri" charset="0"/>
                <a:ea typeface="Calibri" charset="0"/>
                <a:cs typeface="Calibri" charset="0"/>
              </a:rPr>
              <a:t>Following or spying on the victim</a:t>
            </a:r>
          </a:p>
          <a:p>
            <a:pPr lvl="1" eaLnBrk="1" hangingPunct="1">
              <a:lnSpc>
                <a:spcPct val="80000"/>
              </a:lnSpc>
              <a:buFont typeface="Arial" charset="0"/>
              <a:buChar char="•"/>
            </a:pPr>
            <a:r>
              <a:rPr lang="en-US" altLang="en-US" sz="2000" b="0">
                <a:latin typeface="Calibri" charset="0"/>
                <a:ea typeface="Calibri" charset="0"/>
                <a:cs typeface="Calibri" charset="0"/>
              </a:rPr>
              <a:t>Showing up at places without a legitimate reason</a:t>
            </a:r>
          </a:p>
          <a:p>
            <a:pPr lvl="1" eaLnBrk="1" hangingPunct="1">
              <a:lnSpc>
                <a:spcPct val="80000"/>
              </a:lnSpc>
              <a:buFont typeface="Arial" charset="0"/>
              <a:buChar char="•"/>
            </a:pPr>
            <a:r>
              <a:rPr lang="en-US" altLang="en-US" sz="2000" b="0">
                <a:latin typeface="Calibri" charset="0"/>
                <a:ea typeface="Calibri" charset="0"/>
                <a:cs typeface="Calibri" charset="0"/>
              </a:rPr>
              <a:t>Waiting at places for the victim</a:t>
            </a:r>
          </a:p>
          <a:p>
            <a:pPr lvl="1" eaLnBrk="1" hangingPunct="1">
              <a:lnSpc>
                <a:spcPct val="80000"/>
              </a:lnSpc>
              <a:buFont typeface="Arial" charset="0"/>
              <a:buChar char="•"/>
            </a:pPr>
            <a:r>
              <a:rPr lang="en-US" altLang="en-US" sz="2000" b="0">
                <a:latin typeface="Calibri" charset="0"/>
                <a:ea typeface="Calibri" charset="0"/>
                <a:cs typeface="Calibri" charset="0"/>
              </a:rPr>
              <a:t>Leaving unwanted items, presents, or flowers</a:t>
            </a:r>
          </a:p>
          <a:p>
            <a:pPr lvl="1" eaLnBrk="1" hangingPunct="1">
              <a:lnSpc>
                <a:spcPct val="80000"/>
              </a:lnSpc>
              <a:buFont typeface="Arial" charset="0"/>
              <a:buChar char="•"/>
            </a:pPr>
            <a:r>
              <a:rPr lang="en-US" altLang="en-US" sz="2000" b="0">
                <a:latin typeface="Calibri" charset="0"/>
                <a:ea typeface="Calibri" charset="0"/>
                <a:cs typeface="Calibri" charset="0"/>
              </a:rPr>
              <a:t>Posting information or spreading rumors about the victim on the Internet, in a public place, or by word of mouth</a:t>
            </a:r>
          </a:p>
          <a:p>
            <a:pPr eaLnBrk="1" hangingPunct="1">
              <a:lnSpc>
                <a:spcPct val="80000"/>
              </a:lnSpc>
              <a:buFontTx/>
              <a:buNone/>
            </a:pPr>
            <a:r>
              <a:rPr lang="en-US" altLang="en-US" sz="2200">
                <a:latin typeface="Calibri" charset="0"/>
                <a:ea typeface="Calibri" charset="0"/>
                <a:cs typeface="Calibri" charset="0"/>
              </a:rPr>
              <a:t>     </a:t>
            </a:r>
          </a:p>
        </p:txBody>
      </p:sp>
    </p:spTree>
  </p:cSld>
  <p:clrMapOvr>
    <a:masterClrMapping/>
  </p:clrMapOvr>
  <p:transition spd="slow">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Intimate Partner Violence</a:t>
            </a:r>
          </a:p>
        </p:txBody>
      </p:sp>
      <p:sp>
        <p:nvSpPr>
          <p:cNvPr id="24579" name="Rectangle 3"/>
          <p:cNvSpPr>
            <a:spLocks noGrp="1" noChangeArrowheads="1"/>
          </p:cNvSpPr>
          <p:nvPr>
            <p:ph type="body" idx="1"/>
          </p:nvPr>
        </p:nvSpPr>
        <p:spPr>
          <a:xfrm>
            <a:off x="914400" y="1600200"/>
            <a:ext cx="7315200" cy="4267200"/>
          </a:xfrm>
        </p:spPr>
        <p:txBody>
          <a:bodyPr/>
          <a:lstStyle/>
          <a:p>
            <a:pPr eaLnBrk="1" hangingPunct="1">
              <a:buFontTx/>
              <a:buChar char="•"/>
            </a:pPr>
            <a:r>
              <a:rPr lang="en-US" altLang="en-US" sz="2200">
                <a:latin typeface="Calibri" charset="0"/>
                <a:ea typeface="Calibri" charset="0"/>
                <a:cs typeface="Calibri" charset="0"/>
              </a:rPr>
              <a:t>Most common and least reported crime</a:t>
            </a:r>
          </a:p>
          <a:p>
            <a:pPr eaLnBrk="1" hangingPunct="1">
              <a:buFontTx/>
              <a:buChar char="•"/>
            </a:pPr>
            <a:r>
              <a:rPr lang="en-US" altLang="en-US" sz="2200">
                <a:latin typeface="Calibri" charset="0"/>
                <a:ea typeface="Calibri" charset="0"/>
                <a:cs typeface="Calibri" charset="0"/>
              </a:rPr>
              <a:t>Approx. 1.5 million women and 800,000 men are raped and/or physically assaulted by an intimate partner annually</a:t>
            </a:r>
          </a:p>
          <a:p>
            <a:pPr eaLnBrk="1" hangingPunct="1">
              <a:buFontTx/>
              <a:buChar char="•"/>
            </a:pPr>
            <a:r>
              <a:rPr lang="en-US" altLang="en-US" sz="2200">
                <a:latin typeface="Calibri" charset="0"/>
                <a:ea typeface="Calibri" charset="0"/>
                <a:cs typeface="Calibri" charset="0"/>
              </a:rPr>
              <a:t>25% of women and 8% of men report being raped and/or sexually assaulted by a current or former spouse sometime in their life</a:t>
            </a:r>
          </a:p>
          <a:p>
            <a:pPr eaLnBrk="1" hangingPunct="1">
              <a:buFontTx/>
              <a:buChar char="•"/>
            </a:pPr>
            <a:r>
              <a:rPr lang="en-US" altLang="en-US" sz="2200">
                <a:latin typeface="Calibri" charset="0"/>
                <a:ea typeface="Calibri" charset="0"/>
                <a:cs typeface="Calibri" charset="0"/>
              </a:rPr>
              <a:t>39% of female victims report injuries</a:t>
            </a:r>
          </a:p>
          <a:p>
            <a:pPr eaLnBrk="1" hangingPunct="1">
              <a:buFontTx/>
              <a:buChar char="•"/>
            </a:pPr>
            <a:r>
              <a:rPr lang="en-US" altLang="en-US" sz="2200">
                <a:latin typeface="Calibri" charset="0"/>
                <a:ea typeface="Calibri" charset="0"/>
                <a:cs typeface="Calibri" charset="0"/>
              </a:rPr>
              <a:t>Approx 500,000 females utilize medical services of which 62% use emergency rooms</a:t>
            </a:r>
          </a:p>
          <a:p>
            <a:pPr lvl="1" eaLnBrk="1" hangingPunct="1">
              <a:buFontTx/>
              <a:buNone/>
            </a:pPr>
            <a:endParaRPr lang="en-US" altLang="en-US" sz="2400"/>
          </a:p>
        </p:txBody>
      </p:sp>
    </p:spTree>
  </p:cSld>
  <p:clrMapOvr>
    <a:masterClrMapping/>
  </p:clrMapOvr>
  <p:transition spd="slow">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381000"/>
            <a:ext cx="8229600" cy="1143000"/>
          </a:xfrm>
        </p:spPr>
        <p:txBody>
          <a:bodyPr/>
          <a:lstStyle/>
          <a:p>
            <a:pPr eaLnBrk="1" hangingPunct="1"/>
            <a:r>
              <a:rPr lang="en-US" altLang="en-US" sz="3600">
                <a:solidFill>
                  <a:schemeClr val="tx1"/>
                </a:solidFill>
                <a:latin typeface="Calibri" charset="0"/>
                <a:ea typeface="Calibri" charset="0"/>
                <a:cs typeface="Calibri" charset="0"/>
              </a:rPr>
              <a:t>Intimate Partner Violence Risk Factors</a:t>
            </a:r>
          </a:p>
        </p:txBody>
      </p:sp>
      <p:sp>
        <p:nvSpPr>
          <p:cNvPr id="25603" name="Rectangle 3"/>
          <p:cNvSpPr>
            <a:spLocks noGrp="1" noChangeArrowheads="1"/>
          </p:cNvSpPr>
          <p:nvPr>
            <p:ph type="body" idx="1"/>
          </p:nvPr>
        </p:nvSpPr>
        <p:spPr>
          <a:xfrm>
            <a:off x="914400" y="1600200"/>
            <a:ext cx="7315200" cy="4038600"/>
          </a:xfrm>
        </p:spPr>
        <p:txBody>
          <a:bodyPr/>
          <a:lstStyle/>
          <a:p>
            <a:pPr eaLnBrk="1" hangingPunct="1">
              <a:buFontTx/>
              <a:buChar char="•"/>
            </a:pPr>
            <a:r>
              <a:rPr lang="en-US" altLang="en-US" sz="2200">
                <a:latin typeface="Calibri" charset="0"/>
                <a:ea typeface="Calibri" charset="0"/>
                <a:cs typeface="Calibri" charset="0"/>
              </a:rPr>
              <a:t>Risk of IPV highest among American Indian and Alaskan Native women and men</a:t>
            </a:r>
          </a:p>
          <a:p>
            <a:pPr eaLnBrk="1" hangingPunct="1">
              <a:buFontTx/>
              <a:buChar char="•"/>
            </a:pPr>
            <a:r>
              <a:rPr lang="en-US" altLang="en-US" sz="2200">
                <a:latin typeface="Calibri" charset="0"/>
                <a:ea typeface="Calibri" charset="0"/>
                <a:cs typeface="Calibri" charset="0"/>
              </a:rPr>
              <a:t>African-American women</a:t>
            </a:r>
          </a:p>
          <a:p>
            <a:pPr eaLnBrk="1" hangingPunct="1">
              <a:buFontTx/>
              <a:buChar char="•"/>
            </a:pPr>
            <a:r>
              <a:rPr lang="en-US" altLang="en-US" sz="2200">
                <a:latin typeface="Calibri" charset="0"/>
                <a:ea typeface="Calibri" charset="0"/>
                <a:cs typeface="Calibri" charset="0"/>
              </a:rPr>
              <a:t>Hispanic women</a:t>
            </a:r>
          </a:p>
          <a:p>
            <a:pPr eaLnBrk="1" hangingPunct="1">
              <a:buFontTx/>
              <a:buChar char="•"/>
            </a:pPr>
            <a:r>
              <a:rPr lang="en-US" altLang="en-US" sz="2200">
                <a:latin typeface="Calibri" charset="0"/>
                <a:ea typeface="Calibri" charset="0"/>
                <a:cs typeface="Calibri" charset="0"/>
              </a:rPr>
              <a:t>Young women</a:t>
            </a:r>
          </a:p>
          <a:p>
            <a:pPr eaLnBrk="1" hangingPunct="1">
              <a:buFontTx/>
              <a:buChar char="•"/>
            </a:pPr>
            <a:r>
              <a:rPr lang="en-US" altLang="en-US" sz="2200">
                <a:latin typeface="Calibri" charset="0"/>
                <a:ea typeface="Calibri" charset="0"/>
                <a:cs typeface="Calibri" charset="0"/>
              </a:rPr>
              <a:t>Women who are separated/divorced</a:t>
            </a:r>
          </a:p>
          <a:p>
            <a:pPr eaLnBrk="1" hangingPunct="1">
              <a:buFontTx/>
              <a:buChar char="•"/>
            </a:pPr>
            <a:r>
              <a:rPr lang="en-US" altLang="en-US" sz="2200">
                <a:latin typeface="Calibri" charset="0"/>
                <a:ea typeface="Calibri" charset="0"/>
                <a:cs typeface="Calibri" charset="0"/>
              </a:rPr>
              <a:t>Women below poverty level</a:t>
            </a:r>
          </a:p>
        </p:txBody>
      </p:sp>
    </p:spTree>
  </p:cSld>
  <p:clrMapOvr>
    <a:masterClrMapping/>
  </p:clrMapOvr>
  <p:transition spd="slow">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381000"/>
            <a:ext cx="8229600" cy="1143000"/>
          </a:xfrm>
        </p:spPr>
        <p:txBody>
          <a:bodyPr/>
          <a:lstStyle/>
          <a:p>
            <a:pPr eaLnBrk="1" hangingPunct="1"/>
            <a:r>
              <a:rPr lang="en-US" altLang="en-US" sz="3600">
                <a:solidFill>
                  <a:schemeClr val="tx1"/>
                </a:solidFill>
                <a:latin typeface="Calibri" charset="0"/>
                <a:ea typeface="Calibri" charset="0"/>
                <a:cs typeface="Calibri" charset="0"/>
              </a:rPr>
              <a:t>Intimate Partner Violence Risk Factors</a:t>
            </a:r>
          </a:p>
        </p:txBody>
      </p:sp>
      <p:sp>
        <p:nvSpPr>
          <p:cNvPr id="26627" name="Rectangle 3"/>
          <p:cNvSpPr>
            <a:spLocks noGrp="1" noChangeArrowheads="1"/>
          </p:cNvSpPr>
          <p:nvPr>
            <p:ph type="body" idx="1"/>
          </p:nvPr>
        </p:nvSpPr>
        <p:spPr>
          <a:xfrm>
            <a:off x="914400" y="1600200"/>
            <a:ext cx="7315200" cy="4114800"/>
          </a:xfrm>
        </p:spPr>
        <p:txBody>
          <a:bodyPr/>
          <a:lstStyle/>
          <a:p>
            <a:pPr eaLnBrk="1" hangingPunct="1">
              <a:buFontTx/>
              <a:buChar char="•"/>
            </a:pPr>
            <a:r>
              <a:rPr lang="en-US" altLang="en-US" sz="2200">
                <a:latin typeface="Calibri" charset="0"/>
                <a:ea typeface="Calibri" charset="0"/>
                <a:cs typeface="Calibri" charset="0"/>
              </a:rPr>
              <a:t>Alcohol and drug use</a:t>
            </a:r>
          </a:p>
          <a:p>
            <a:pPr eaLnBrk="1" hangingPunct="1">
              <a:buFontTx/>
              <a:buChar char="•"/>
            </a:pPr>
            <a:r>
              <a:rPr lang="en-US" altLang="en-US" sz="2200">
                <a:latin typeface="Calibri" charset="0"/>
                <a:ea typeface="Calibri" charset="0"/>
                <a:cs typeface="Calibri" charset="0"/>
              </a:rPr>
              <a:t>High-risk sexual behavior</a:t>
            </a:r>
          </a:p>
          <a:p>
            <a:pPr eaLnBrk="1" hangingPunct="1">
              <a:buFontTx/>
              <a:buChar char="•"/>
            </a:pPr>
            <a:r>
              <a:rPr lang="en-US" altLang="en-US" sz="2200">
                <a:latin typeface="Calibri" charset="0"/>
                <a:ea typeface="Calibri" charset="0"/>
                <a:cs typeface="Calibri" charset="0"/>
              </a:rPr>
              <a:t>Having witnessed or experienced violence as a child</a:t>
            </a:r>
          </a:p>
          <a:p>
            <a:pPr eaLnBrk="1" hangingPunct="1">
              <a:buFontTx/>
              <a:buChar char="•"/>
            </a:pPr>
            <a:r>
              <a:rPr lang="en-US" altLang="en-US" sz="2200">
                <a:latin typeface="Calibri" charset="0"/>
                <a:ea typeface="Calibri" charset="0"/>
                <a:cs typeface="Calibri" charset="0"/>
              </a:rPr>
              <a:t>Poorly educated</a:t>
            </a:r>
          </a:p>
          <a:p>
            <a:pPr eaLnBrk="1" hangingPunct="1">
              <a:buFontTx/>
              <a:buChar char="•"/>
            </a:pPr>
            <a:r>
              <a:rPr lang="en-US" altLang="en-US" sz="2200">
                <a:latin typeface="Calibri" charset="0"/>
                <a:ea typeface="Calibri" charset="0"/>
                <a:cs typeface="Calibri" charset="0"/>
              </a:rPr>
              <a:t>Unemployment</a:t>
            </a:r>
          </a:p>
          <a:p>
            <a:pPr eaLnBrk="1" hangingPunct="1">
              <a:buFontTx/>
              <a:buChar char="•"/>
            </a:pPr>
            <a:r>
              <a:rPr lang="en-US" altLang="en-US" sz="2200">
                <a:latin typeface="Calibri" charset="0"/>
                <a:ea typeface="Calibri" charset="0"/>
                <a:cs typeface="Calibri" charset="0"/>
              </a:rPr>
              <a:t>Women whose male partner is:</a:t>
            </a:r>
          </a:p>
          <a:p>
            <a:pPr lvl="1" eaLnBrk="1" hangingPunct="1">
              <a:buFont typeface="Courier New" charset="0"/>
              <a:buChar char="o"/>
            </a:pPr>
            <a:r>
              <a:rPr lang="en-US" altLang="en-US" sz="2200" b="0">
                <a:latin typeface="Calibri" charset="0"/>
                <a:ea typeface="Calibri" charset="0"/>
                <a:cs typeface="Calibri" charset="0"/>
              </a:rPr>
              <a:t>Verbally abusive, jealous or possessive, and women with more education than partner.</a:t>
            </a:r>
          </a:p>
          <a:p>
            <a:pPr eaLnBrk="1" hangingPunct="1">
              <a:buFontTx/>
              <a:buChar char="•"/>
            </a:pPr>
            <a:endParaRPr lang="en-US" altLang="en-US"/>
          </a:p>
        </p:txBody>
      </p:sp>
    </p:spTree>
  </p:cSld>
  <p:clrMapOvr>
    <a:masterClrMapping/>
  </p:clrMapOvr>
  <p:transition spd="slow">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Violence Against Women Act 1994</a:t>
            </a:r>
          </a:p>
        </p:txBody>
      </p:sp>
      <p:sp>
        <p:nvSpPr>
          <p:cNvPr id="27651" name="Rectangle 3"/>
          <p:cNvSpPr>
            <a:spLocks noGrp="1" noChangeArrowheads="1"/>
          </p:cNvSpPr>
          <p:nvPr>
            <p:ph type="body" idx="1"/>
          </p:nvPr>
        </p:nvSpPr>
        <p:spPr>
          <a:xfrm>
            <a:off x="914400" y="1600200"/>
            <a:ext cx="7315200" cy="4114800"/>
          </a:xfrm>
        </p:spPr>
        <p:txBody>
          <a:bodyPr/>
          <a:lstStyle/>
          <a:p>
            <a:pPr eaLnBrk="1" hangingPunct="1">
              <a:buFontTx/>
              <a:buChar char="•"/>
            </a:pPr>
            <a:r>
              <a:rPr lang="en-US" altLang="en-US" sz="2200">
                <a:latin typeface="Calibri" charset="0"/>
                <a:ea typeface="Calibri" charset="0"/>
                <a:cs typeface="Calibri" charset="0"/>
              </a:rPr>
              <a:t>Purpose: to raise awareness of domestic violence and increase the number of shelters and other resources for battered women.</a:t>
            </a:r>
          </a:p>
          <a:p>
            <a:pPr eaLnBrk="1" hangingPunct="1">
              <a:buFontTx/>
              <a:buChar char="•"/>
            </a:pPr>
            <a:r>
              <a:rPr lang="en-US" altLang="en-US" sz="2200">
                <a:latin typeface="Calibri" charset="0"/>
                <a:ea typeface="Calibri" charset="0"/>
                <a:cs typeface="Calibri" charset="0"/>
              </a:rPr>
              <a:t>2005 Congress Reauthorized the program as part of the Victims of Trafficking and Violence Prevention Act of 2000 (now 2005)</a:t>
            </a:r>
          </a:p>
        </p:txBody>
      </p:sp>
    </p:spTree>
  </p:cSld>
  <p:clrMapOvr>
    <a:masterClrMapping/>
  </p:clrMapOvr>
  <p:transition spd="slow">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Elder Abuse</a:t>
            </a:r>
          </a:p>
        </p:txBody>
      </p:sp>
      <p:sp>
        <p:nvSpPr>
          <p:cNvPr id="28675" name="Rectangle 3"/>
          <p:cNvSpPr>
            <a:spLocks noGrp="1" noChangeArrowheads="1"/>
          </p:cNvSpPr>
          <p:nvPr>
            <p:ph type="body" idx="1"/>
          </p:nvPr>
        </p:nvSpPr>
        <p:spPr>
          <a:xfrm>
            <a:off x="914400" y="1600200"/>
            <a:ext cx="7315200" cy="4267200"/>
          </a:xfrm>
        </p:spPr>
        <p:txBody>
          <a:bodyPr/>
          <a:lstStyle/>
          <a:p>
            <a:pPr eaLnBrk="1" hangingPunct="1">
              <a:buFontTx/>
              <a:buChar char="•"/>
            </a:pPr>
            <a:r>
              <a:rPr lang="en-US" altLang="en-US" sz="2200">
                <a:latin typeface="Calibri" charset="0"/>
                <a:ea typeface="Calibri" charset="0"/>
                <a:cs typeface="Calibri" charset="0"/>
              </a:rPr>
              <a:t>Eight out of 10 abused elders are women, and those over age 80 are the most frequent victims of abuse. </a:t>
            </a:r>
          </a:p>
          <a:p>
            <a:pPr eaLnBrk="1" hangingPunct="1">
              <a:buFontTx/>
              <a:buChar char="•"/>
            </a:pPr>
            <a:r>
              <a:rPr lang="en-US" altLang="en-US" sz="2200">
                <a:latin typeface="Calibri" charset="0"/>
                <a:ea typeface="Calibri" charset="0"/>
                <a:cs typeface="Calibri" charset="0"/>
              </a:rPr>
              <a:t>Lack of social support is a major risk factor for abuse. </a:t>
            </a:r>
          </a:p>
          <a:p>
            <a:pPr eaLnBrk="1" hangingPunct="1">
              <a:buFontTx/>
              <a:buChar char="•"/>
            </a:pPr>
            <a:r>
              <a:rPr lang="en-US" altLang="en-US" sz="2200">
                <a:latin typeface="Calibri" charset="0"/>
                <a:ea typeface="Calibri" charset="0"/>
                <a:cs typeface="Calibri" charset="0"/>
              </a:rPr>
              <a:t>most abuse and neglect of elders occurs at home. Most of the time, the perpetrators are spouses or family members (Hildreth et al., 2009). </a:t>
            </a:r>
          </a:p>
        </p:txBody>
      </p:sp>
    </p:spTree>
  </p:cSld>
  <p:clrMapOvr>
    <a:masterClrMapping/>
  </p:clrMapOvr>
  <p:transition spd="slow">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a:latin typeface="Calibri" charset="0"/>
              </a:rPr>
              <a:t/>
            </a:r>
            <a:br>
              <a:rPr lang="en-US" altLang="en-US">
                <a:latin typeface="Calibri" charset="0"/>
              </a:rPr>
            </a:br>
            <a:endParaRPr lang="en-US" altLang="en-US">
              <a:latin typeface="Calibri" charset="0"/>
            </a:endParaRPr>
          </a:p>
        </p:txBody>
      </p:sp>
      <p:sp>
        <p:nvSpPr>
          <p:cNvPr id="29699" name="Rectangle 3"/>
          <p:cNvSpPr>
            <a:spLocks noGrp="1" noChangeArrowheads="1"/>
          </p:cNvSpPr>
          <p:nvPr>
            <p:ph type="body" idx="1"/>
          </p:nvPr>
        </p:nvSpPr>
        <p:spPr>
          <a:xfrm>
            <a:off x="914400" y="1600200"/>
            <a:ext cx="7315200" cy="5029200"/>
          </a:xfrm>
        </p:spPr>
        <p:txBody>
          <a:bodyPr/>
          <a:lstStyle/>
          <a:p>
            <a:pPr eaLnBrk="1" hangingPunct="1">
              <a:lnSpc>
                <a:spcPct val="80000"/>
              </a:lnSpc>
              <a:buFontTx/>
              <a:buChar char="•"/>
            </a:pPr>
            <a:r>
              <a:rPr lang="en-US" altLang="en-US" sz="2000">
                <a:latin typeface="Calibri" charset="0"/>
                <a:ea typeface="Calibri" charset="0"/>
                <a:cs typeface="Calibri" charset="0"/>
              </a:rPr>
              <a:t>Florida legislation defines dating violence as "violence between individuals who have or have had a continuing and significant relationship of a romantic or intimate nature." The existence of such a relationship is determined based on:</a:t>
            </a:r>
          </a:p>
          <a:p>
            <a:pPr lvl="1" eaLnBrk="1" hangingPunct="1">
              <a:lnSpc>
                <a:spcPct val="80000"/>
              </a:lnSpc>
              <a:buFont typeface="Arial" charset="0"/>
              <a:buChar char="•"/>
            </a:pPr>
            <a:r>
              <a:rPr lang="en-US" altLang="en-US" sz="2000" b="0">
                <a:latin typeface="Calibri" charset="0"/>
                <a:ea typeface="Calibri" charset="0"/>
                <a:cs typeface="Calibri" charset="0"/>
              </a:rPr>
              <a:t>A dating relationship must have existed within the past 6 months.</a:t>
            </a:r>
          </a:p>
          <a:p>
            <a:pPr lvl="1" eaLnBrk="1" hangingPunct="1">
              <a:lnSpc>
                <a:spcPct val="80000"/>
              </a:lnSpc>
              <a:buFont typeface="Arial" charset="0"/>
              <a:buChar char="•"/>
            </a:pPr>
            <a:r>
              <a:rPr lang="en-US" altLang="en-US" sz="2000" b="0">
                <a:latin typeface="Calibri" charset="0"/>
                <a:ea typeface="Calibri" charset="0"/>
                <a:cs typeface="Calibri" charset="0"/>
              </a:rPr>
              <a:t>The nature of the relationship must have been characterized by the expectation of affection or sexual involvement between the parties.</a:t>
            </a:r>
          </a:p>
          <a:p>
            <a:pPr lvl="1" eaLnBrk="1" hangingPunct="1">
              <a:lnSpc>
                <a:spcPct val="80000"/>
              </a:lnSpc>
              <a:buFont typeface="Arial" charset="0"/>
              <a:buChar char="•"/>
            </a:pPr>
            <a:r>
              <a:rPr lang="en-US" altLang="en-US" sz="2000" b="0">
                <a:latin typeface="Calibri" charset="0"/>
                <a:ea typeface="Calibri" charset="0"/>
                <a:cs typeface="Calibri" charset="0"/>
              </a:rPr>
              <a:t>The frequency and type of interaction between the persons involved in the relationship must have included that the persons have been involved over time and on a continuous basis during the course of a relationship.</a:t>
            </a:r>
          </a:p>
          <a:p>
            <a:pPr lvl="1" eaLnBrk="1" hangingPunct="1">
              <a:lnSpc>
                <a:spcPct val="80000"/>
              </a:lnSpc>
              <a:buFont typeface="Arial" charset="0"/>
              <a:buChar char="•"/>
            </a:pPr>
            <a:r>
              <a:rPr lang="en-US" altLang="en-US" sz="2000" b="0">
                <a:latin typeface="Calibri" charset="0"/>
                <a:ea typeface="Calibri" charset="0"/>
                <a:cs typeface="Calibri" charset="0"/>
              </a:rPr>
              <a:t>It clarifies that those who are in a dating relationship are not required to have resided together to be eligible for an injunction for protection against violence.</a:t>
            </a:r>
          </a:p>
        </p:txBody>
      </p:sp>
      <p:sp>
        <p:nvSpPr>
          <p:cNvPr id="29700" name="Text Box 4"/>
          <p:cNvSpPr txBox="1">
            <a:spLocks noChangeArrowheads="1"/>
          </p:cNvSpPr>
          <p:nvPr/>
        </p:nvSpPr>
        <p:spPr bwMode="auto">
          <a:xfrm>
            <a:off x="636588" y="573088"/>
            <a:ext cx="78978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Blip>
                <a:blip r:embed="rId2"/>
              </a:buBlip>
              <a:defRPr sz="3200">
                <a:solidFill>
                  <a:schemeClr val="tx1"/>
                </a:solidFill>
                <a:latin typeface="Tahoma Small Cap" charset="0"/>
              </a:defRPr>
            </a:lvl1pPr>
            <a:lvl2pPr marL="742950" indent="-285750" eaLnBrk="0" hangingPunct="0">
              <a:spcBef>
                <a:spcPct val="20000"/>
              </a:spcBef>
              <a:buBlip>
                <a:blip r:embed="rId3"/>
              </a:buBlip>
              <a:defRPr sz="2800" b="1">
                <a:solidFill>
                  <a:schemeClr val="tx1"/>
                </a:solidFill>
                <a:latin typeface="Arial" charset="0"/>
              </a:defRPr>
            </a:lvl2pPr>
            <a:lvl3pPr marL="1143000" indent="-228600" eaLnBrk="0" hangingPunct="0">
              <a:spcBef>
                <a:spcPct val="20000"/>
              </a:spcBef>
              <a:buBlip>
                <a:blip r:embed="rId4"/>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4000" b="1">
                <a:latin typeface="Calibri" charset="0"/>
                <a:ea typeface="Calibri" charset="0"/>
                <a:cs typeface="Calibri" charset="0"/>
              </a:rPr>
              <a:t>Dating Violence &amp; Florida Law</a:t>
            </a:r>
          </a:p>
        </p:txBody>
      </p:sp>
    </p:spTree>
  </p:cSld>
  <p:clrMapOvr>
    <a:masterClrMapping/>
  </p:clrMapOvr>
  <p:transition spd="slow">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IPV Among Youth</a:t>
            </a:r>
          </a:p>
        </p:txBody>
      </p:sp>
      <p:sp>
        <p:nvSpPr>
          <p:cNvPr id="30723" name="Rectangle 3"/>
          <p:cNvSpPr>
            <a:spLocks noGrp="1" noChangeArrowheads="1"/>
          </p:cNvSpPr>
          <p:nvPr>
            <p:ph type="body" idx="1"/>
          </p:nvPr>
        </p:nvSpPr>
        <p:spPr>
          <a:xfrm>
            <a:off x="914400" y="1600200"/>
            <a:ext cx="7315200" cy="4267200"/>
          </a:xfrm>
        </p:spPr>
        <p:txBody>
          <a:bodyPr/>
          <a:lstStyle/>
          <a:p>
            <a:pPr eaLnBrk="1" hangingPunct="1">
              <a:lnSpc>
                <a:spcPct val="90000"/>
              </a:lnSpc>
              <a:buFontTx/>
              <a:buChar char="•"/>
            </a:pPr>
            <a:r>
              <a:rPr lang="en-US" altLang="en-US" sz="2200">
                <a:latin typeface="Calibri" charset="0"/>
                <a:ea typeface="Calibri" charset="0"/>
                <a:cs typeface="Calibri" charset="0"/>
              </a:rPr>
              <a:t>In the 2007 national Youth Risk Behavior Surveillance, about 10% of students in grades 9 to 12 reported having been hurt physically by a boyfriend or girlfriend during the 12 months preceding the survey.</a:t>
            </a:r>
          </a:p>
          <a:p>
            <a:pPr eaLnBrk="1" hangingPunct="1">
              <a:lnSpc>
                <a:spcPct val="90000"/>
              </a:lnSpc>
              <a:buFontTx/>
              <a:buChar char="•"/>
            </a:pPr>
            <a:r>
              <a:rPr lang="en-US" altLang="en-US" sz="2200">
                <a:latin typeface="Calibri" charset="0"/>
                <a:ea typeface="Calibri" charset="0"/>
                <a:cs typeface="Calibri" charset="0"/>
              </a:rPr>
              <a:t>Dating violence was more prevalent among African American students than among white or Hispanic students.</a:t>
            </a:r>
          </a:p>
          <a:p>
            <a:pPr eaLnBrk="1" hangingPunct="1">
              <a:lnSpc>
                <a:spcPct val="90000"/>
              </a:lnSpc>
              <a:buFontTx/>
              <a:buChar char="•"/>
            </a:pPr>
            <a:r>
              <a:rPr lang="en-US" altLang="en-US" sz="2200">
                <a:latin typeface="Calibri" charset="0"/>
                <a:ea typeface="Calibri" charset="0"/>
                <a:cs typeface="Calibri" charset="0"/>
              </a:rPr>
              <a:t>In another study, nearly 12% of female students reported ever having been physically forced to have sex against their will (Grunbaum et al., 2004). </a:t>
            </a:r>
          </a:p>
        </p:txBody>
      </p:sp>
    </p:spTree>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a:latin typeface="Calibri" charset="0"/>
              </a:rPr>
              <a:t>Crisis Intervention - Explanation</a:t>
            </a:r>
          </a:p>
        </p:txBody>
      </p:sp>
      <p:sp>
        <p:nvSpPr>
          <p:cNvPr id="4099" name="Content Placeholder 2"/>
          <p:cNvSpPr>
            <a:spLocks noGrp="1"/>
          </p:cNvSpPr>
          <p:nvPr>
            <p:ph idx="1"/>
          </p:nvPr>
        </p:nvSpPr>
        <p:spPr>
          <a:xfrm>
            <a:off x="914400" y="1371600"/>
            <a:ext cx="7315200" cy="4495800"/>
          </a:xfrm>
        </p:spPr>
        <p:txBody>
          <a:bodyPr/>
          <a:lstStyle/>
          <a:p>
            <a:pPr marL="0" indent="0">
              <a:buFontTx/>
              <a:buNone/>
            </a:pPr>
            <a:r>
              <a:rPr lang="en-US" altLang="en-US" sz="2200">
                <a:latin typeface="Calibri" charset="0"/>
              </a:rPr>
              <a:t>A crisis is a decisive, crucial event in the course of treatment that threatens to compromise or destroy the rehabilitation effort.  These crises may be directly related to alcohol or drug use (i.e., overdose or relapse) or indirectly related.  The latter might include the death of a significant other, separation/divorce, arrest, suicide gestures, a psychotic episode or outside pressure to terminate treatment.  If no specific crisis is presented in the Written Case, rely on and describe a past experience with a client.  Describe the overall picture-before, during, and after the crisis.</a:t>
            </a:r>
          </a:p>
        </p:txBody>
      </p:sp>
    </p:spTree>
  </p:cSld>
  <p:clrMapOvr>
    <a:masterClrMapping/>
  </p:clrMapOvr>
  <p:transition spd="slow">
    <p:circl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IPV Among Youth</a:t>
            </a:r>
          </a:p>
        </p:txBody>
      </p:sp>
      <p:sp>
        <p:nvSpPr>
          <p:cNvPr id="31747" name="Rectangle 3"/>
          <p:cNvSpPr>
            <a:spLocks noGrp="1" noChangeArrowheads="1"/>
          </p:cNvSpPr>
          <p:nvPr>
            <p:ph type="body" idx="1"/>
          </p:nvPr>
        </p:nvSpPr>
        <p:spPr>
          <a:xfrm>
            <a:off x="914400" y="1447800"/>
            <a:ext cx="7315200" cy="4419600"/>
          </a:xfrm>
        </p:spPr>
        <p:txBody>
          <a:bodyPr/>
          <a:lstStyle/>
          <a:p>
            <a:pPr eaLnBrk="1" hangingPunct="1">
              <a:lnSpc>
                <a:spcPct val="90000"/>
              </a:lnSpc>
              <a:buFontTx/>
              <a:buChar char="•"/>
            </a:pPr>
            <a:r>
              <a:rPr lang="en-US" altLang="en-US" sz="2200">
                <a:latin typeface="Calibri" charset="0"/>
                <a:ea typeface="Calibri" charset="0"/>
                <a:cs typeface="Calibri" charset="0"/>
              </a:rPr>
              <a:t>According to CDC (2009a), those who harm their dating partners are more depressed and more aggressive than their peers. Other characteristics include:</a:t>
            </a:r>
          </a:p>
          <a:p>
            <a:pPr eaLnBrk="1" hangingPunct="1">
              <a:lnSpc>
                <a:spcPct val="90000"/>
              </a:lnSpc>
              <a:buFontTx/>
              <a:buChar char="•"/>
            </a:pPr>
            <a:r>
              <a:rPr lang="en-US" altLang="en-US" sz="2200">
                <a:latin typeface="Calibri" charset="0"/>
                <a:ea typeface="Calibri" charset="0"/>
                <a:cs typeface="Calibri" charset="0"/>
              </a:rPr>
              <a:t>Poor social skills</a:t>
            </a:r>
          </a:p>
          <a:p>
            <a:pPr eaLnBrk="1" hangingPunct="1">
              <a:lnSpc>
                <a:spcPct val="90000"/>
              </a:lnSpc>
              <a:buFontTx/>
              <a:buChar char="•"/>
            </a:pPr>
            <a:r>
              <a:rPr lang="en-US" altLang="en-US" sz="2200">
                <a:latin typeface="Calibri" charset="0"/>
                <a:ea typeface="Calibri" charset="0"/>
                <a:cs typeface="Calibri" charset="0"/>
              </a:rPr>
              <a:t>Inability to manage anger and conflict</a:t>
            </a:r>
          </a:p>
          <a:p>
            <a:pPr eaLnBrk="1" hangingPunct="1">
              <a:lnSpc>
                <a:spcPct val="90000"/>
              </a:lnSpc>
              <a:buFontTx/>
              <a:buChar char="•"/>
            </a:pPr>
            <a:r>
              <a:rPr lang="en-US" altLang="en-US" sz="2200">
                <a:latin typeface="Calibri" charset="0"/>
                <a:ea typeface="Calibri" charset="0"/>
                <a:cs typeface="Calibri" charset="0"/>
              </a:rPr>
              <a:t>Belief that using dating violence is acceptable</a:t>
            </a:r>
          </a:p>
          <a:p>
            <a:pPr eaLnBrk="1" hangingPunct="1">
              <a:lnSpc>
                <a:spcPct val="90000"/>
              </a:lnSpc>
              <a:buFontTx/>
              <a:buChar char="•"/>
            </a:pPr>
            <a:r>
              <a:rPr lang="en-US" altLang="en-US" sz="2200">
                <a:latin typeface="Calibri" charset="0"/>
                <a:ea typeface="Calibri" charset="0"/>
                <a:cs typeface="Calibri" charset="0"/>
              </a:rPr>
              <a:t>Having more traditional beliefs about gender-related roles</a:t>
            </a:r>
          </a:p>
          <a:p>
            <a:pPr eaLnBrk="1" hangingPunct="1">
              <a:lnSpc>
                <a:spcPct val="90000"/>
              </a:lnSpc>
              <a:buFontTx/>
              <a:buChar char="•"/>
            </a:pPr>
            <a:r>
              <a:rPr lang="en-US" altLang="en-US" sz="2200">
                <a:latin typeface="Calibri" charset="0"/>
                <a:ea typeface="Calibri" charset="0"/>
                <a:cs typeface="Calibri" charset="0"/>
              </a:rPr>
              <a:t>Witnessing violence at home and/or in the community</a:t>
            </a:r>
          </a:p>
          <a:p>
            <a:pPr eaLnBrk="1" hangingPunct="1">
              <a:lnSpc>
                <a:spcPct val="90000"/>
              </a:lnSpc>
              <a:buFontTx/>
              <a:buChar char="•"/>
            </a:pPr>
            <a:r>
              <a:rPr lang="en-US" altLang="en-US" sz="2200">
                <a:latin typeface="Calibri" charset="0"/>
                <a:ea typeface="Calibri" charset="0"/>
                <a:cs typeface="Calibri" charset="0"/>
              </a:rPr>
              <a:t>Alcohol use</a:t>
            </a:r>
          </a:p>
          <a:p>
            <a:pPr eaLnBrk="1" hangingPunct="1">
              <a:lnSpc>
                <a:spcPct val="90000"/>
              </a:lnSpc>
              <a:buFontTx/>
              <a:buChar char="•"/>
            </a:pPr>
            <a:r>
              <a:rPr lang="en-US" altLang="en-US" sz="2200">
                <a:latin typeface="Calibri" charset="0"/>
                <a:ea typeface="Calibri" charset="0"/>
                <a:cs typeface="Calibri" charset="0"/>
              </a:rPr>
              <a:t>Behavioral problems in other areas</a:t>
            </a:r>
          </a:p>
          <a:p>
            <a:pPr eaLnBrk="1" hangingPunct="1">
              <a:lnSpc>
                <a:spcPct val="90000"/>
              </a:lnSpc>
              <a:buFontTx/>
              <a:buChar char="•"/>
            </a:pPr>
            <a:r>
              <a:rPr lang="en-US" altLang="en-US" sz="2200">
                <a:latin typeface="Calibri" charset="0"/>
                <a:ea typeface="Calibri" charset="0"/>
                <a:cs typeface="Calibri" charset="0"/>
              </a:rPr>
              <a:t>Having a friend involved with dating violence</a:t>
            </a:r>
          </a:p>
          <a:p>
            <a:pPr eaLnBrk="1" hangingPunct="1">
              <a:lnSpc>
                <a:spcPct val="90000"/>
              </a:lnSpc>
              <a:buFontTx/>
              <a:buChar char="•"/>
            </a:pPr>
            <a:endParaRPr lang="en-US" altLang="en-US" sz="2200">
              <a:latin typeface="Calibri" charset="0"/>
              <a:ea typeface="Calibri" charset="0"/>
              <a:cs typeface="Calibri" charset="0"/>
            </a:endParaRPr>
          </a:p>
        </p:txBody>
      </p:sp>
    </p:spTree>
  </p:cSld>
  <p:clrMapOvr>
    <a:masterClrMapping/>
  </p:clrMapOvr>
  <p:transition spd="slow">
    <p:circl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The Cycle of Violence</a:t>
            </a:r>
          </a:p>
        </p:txBody>
      </p:sp>
      <p:sp>
        <p:nvSpPr>
          <p:cNvPr id="32771" name="Rectangle 3"/>
          <p:cNvSpPr>
            <a:spLocks noGrp="1" noChangeArrowheads="1"/>
          </p:cNvSpPr>
          <p:nvPr>
            <p:ph type="body" idx="1"/>
          </p:nvPr>
        </p:nvSpPr>
        <p:spPr>
          <a:xfrm>
            <a:off x="914400" y="1600200"/>
            <a:ext cx="7315200" cy="4191000"/>
          </a:xfrm>
        </p:spPr>
        <p:txBody>
          <a:bodyPr/>
          <a:lstStyle/>
          <a:p>
            <a:pPr marL="609600" indent="-609600" eaLnBrk="1" hangingPunct="1">
              <a:lnSpc>
                <a:spcPct val="90000"/>
              </a:lnSpc>
              <a:buFontTx/>
              <a:buChar char="•"/>
            </a:pPr>
            <a:r>
              <a:rPr lang="en-US" altLang="en-US" sz="2200">
                <a:latin typeface="Calibri" charset="0"/>
                <a:ea typeface="Calibri" charset="0"/>
                <a:cs typeface="Calibri" charset="0"/>
              </a:rPr>
              <a:t>The cycle of violence occurs in a three-phase cycle:</a:t>
            </a:r>
          </a:p>
          <a:p>
            <a:pPr marL="1009650" lvl="1" indent="-609600" eaLnBrk="1" hangingPunct="1">
              <a:lnSpc>
                <a:spcPct val="90000"/>
              </a:lnSpc>
              <a:buFont typeface="Arial" charset="0"/>
              <a:buChar char="•"/>
            </a:pPr>
            <a:r>
              <a:rPr lang="en-US" altLang="en-US" sz="2200" b="0">
                <a:latin typeface="Calibri" charset="0"/>
                <a:ea typeface="Calibri" charset="0"/>
                <a:cs typeface="Calibri" charset="0"/>
              </a:rPr>
              <a:t>A period of increasing tension, leading to </a:t>
            </a:r>
          </a:p>
          <a:p>
            <a:pPr marL="1009650" lvl="1" indent="-609600" eaLnBrk="1" hangingPunct="1">
              <a:lnSpc>
                <a:spcPct val="90000"/>
              </a:lnSpc>
              <a:buFont typeface="Arial" charset="0"/>
              <a:buChar char="•"/>
            </a:pPr>
            <a:r>
              <a:rPr lang="en-US" altLang="en-US" sz="2200" b="0">
                <a:latin typeface="Calibri" charset="0"/>
                <a:ea typeface="Calibri" charset="0"/>
                <a:cs typeface="Calibri" charset="0"/>
              </a:rPr>
              <a:t>The battery, followed by </a:t>
            </a:r>
          </a:p>
          <a:p>
            <a:pPr marL="1009650" lvl="1" indent="-609600" eaLnBrk="1" hangingPunct="1">
              <a:lnSpc>
                <a:spcPct val="90000"/>
              </a:lnSpc>
              <a:buFont typeface="Arial" charset="0"/>
              <a:buChar char="•"/>
            </a:pPr>
            <a:r>
              <a:rPr lang="en-US" altLang="en-US" sz="2200" b="0">
                <a:latin typeface="Calibri" charset="0"/>
                <a:ea typeface="Calibri" charset="0"/>
                <a:cs typeface="Calibri" charset="0"/>
              </a:rPr>
              <a:t>A "honeymoon" period of calm and remorse in which the abuser is kind and loving and begs for forgiveness. </a:t>
            </a:r>
          </a:p>
          <a:p>
            <a:pPr marL="609600" indent="-609600" eaLnBrk="1" hangingPunct="1">
              <a:lnSpc>
                <a:spcPct val="90000"/>
              </a:lnSpc>
              <a:buFontTx/>
              <a:buChar char="•"/>
            </a:pPr>
            <a:r>
              <a:rPr lang="en-US" altLang="en-US" sz="2200">
                <a:latin typeface="Calibri" charset="0"/>
                <a:ea typeface="Calibri" charset="0"/>
                <a:cs typeface="Calibri" charset="0"/>
              </a:rPr>
              <a:t>When stress and conflict begin to build, the cruel cycle begins again. Over time, the first two phases grow longer and the honeymoon phase diminishes and eventually disappears.  </a:t>
            </a:r>
            <a:r>
              <a:rPr lang="en-US" altLang="en-US" sz="2400"/>
              <a:t> </a:t>
            </a:r>
            <a:r>
              <a:rPr lang="en-US" altLang="en-US" sz="2000"/>
              <a:t> </a:t>
            </a:r>
          </a:p>
        </p:txBody>
      </p:sp>
    </p:spTree>
  </p:cSld>
  <p:clrMapOvr>
    <a:masterClrMapping/>
  </p:clrMapOvr>
  <p:transition spd="slow">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Why Perpetrators Abuse</a:t>
            </a:r>
          </a:p>
        </p:txBody>
      </p:sp>
      <p:sp>
        <p:nvSpPr>
          <p:cNvPr id="33795" name="Rectangle 3"/>
          <p:cNvSpPr>
            <a:spLocks noGrp="1" noChangeArrowheads="1"/>
          </p:cNvSpPr>
          <p:nvPr>
            <p:ph type="body" idx="1"/>
          </p:nvPr>
        </p:nvSpPr>
        <p:spPr>
          <a:xfrm>
            <a:off x="914400" y="1600200"/>
            <a:ext cx="7315200" cy="3657600"/>
          </a:xfrm>
        </p:spPr>
        <p:txBody>
          <a:bodyPr/>
          <a:lstStyle/>
          <a:p>
            <a:pPr algn="ctr" eaLnBrk="1" hangingPunct="1">
              <a:buFontTx/>
              <a:buNone/>
            </a:pPr>
            <a:endParaRPr lang="en-US" altLang="en-US" sz="3600">
              <a:latin typeface="Calibri" charset="0"/>
              <a:ea typeface="Calibri" charset="0"/>
              <a:cs typeface="Calibri" charset="0"/>
            </a:endParaRPr>
          </a:p>
          <a:p>
            <a:pPr algn="ctr" eaLnBrk="1" hangingPunct="1">
              <a:buFontTx/>
              <a:buNone/>
            </a:pPr>
            <a:endParaRPr lang="en-US" altLang="en-US" sz="3600">
              <a:latin typeface="Calibri" charset="0"/>
              <a:ea typeface="Calibri" charset="0"/>
              <a:cs typeface="Calibri" charset="0"/>
            </a:endParaRPr>
          </a:p>
          <a:p>
            <a:pPr algn="ctr" eaLnBrk="1" hangingPunct="1">
              <a:buFontTx/>
              <a:buNone/>
            </a:pPr>
            <a:r>
              <a:rPr lang="en-US" altLang="en-US" sz="3600">
                <a:latin typeface="Calibri" charset="0"/>
                <a:ea typeface="Calibri" charset="0"/>
                <a:cs typeface="Calibri" charset="0"/>
              </a:rPr>
              <a:t>Power and Control</a:t>
            </a:r>
          </a:p>
        </p:txBody>
      </p:sp>
    </p:spTree>
  </p:cSld>
  <p:clrMapOvr>
    <a:masterClrMapping/>
  </p:clrMapOvr>
  <p:transition spd="slow">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Alcohol &amp; Domestic Violence</a:t>
            </a:r>
          </a:p>
        </p:txBody>
      </p:sp>
      <p:sp>
        <p:nvSpPr>
          <p:cNvPr id="34819" name="Rectangle 3"/>
          <p:cNvSpPr>
            <a:spLocks noGrp="1" noChangeArrowheads="1"/>
          </p:cNvSpPr>
          <p:nvPr>
            <p:ph type="body" idx="1"/>
          </p:nvPr>
        </p:nvSpPr>
        <p:spPr>
          <a:xfrm>
            <a:off x="914400" y="1600200"/>
            <a:ext cx="7315200" cy="4191000"/>
          </a:xfrm>
        </p:spPr>
        <p:txBody>
          <a:bodyPr/>
          <a:lstStyle/>
          <a:p>
            <a:pPr>
              <a:buFontTx/>
              <a:buChar char="•"/>
            </a:pPr>
            <a:r>
              <a:rPr lang="en-US" altLang="en-US" sz="2200">
                <a:latin typeface="Calibri" charset="0"/>
                <a:ea typeface="Calibri" charset="0"/>
                <a:cs typeface="Calibri" charset="0"/>
              </a:rPr>
              <a:t>Alcohol and drugs may increase the incidence of domestic violence</a:t>
            </a:r>
          </a:p>
          <a:p>
            <a:pPr>
              <a:buFontTx/>
              <a:buChar char="•"/>
            </a:pPr>
            <a:r>
              <a:rPr lang="en-US" altLang="en-US" sz="2200">
                <a:latin typeface="Calibri" charset="0"/>
                <a:ea typeface="Calibri" charset="0"/>
                <a:cs typeface="Calibri" charset="0"/>
              </a:rPr>
              <a:t>Substance abuse may make the domestic violence more aggressive and dangerous</a:t>
            </a:r>
          </a:p>
          <a:p>
            <a:pPr>
              <a:buFontTx/>
              <a:buChar char="•"/>
            </a:pPr>
            <a:r>
              <a:rPr lang="en-US" altLang="en-US" sz="2200">
                <a:latin typeface="Calibri" charset="0"/>
                <a:ea typeface="Calibri" charset="0"/>
                <a:cs typeface="Calibri" charset="0"/>
              </a:rPr>
              <a:t>Drug abuse causes stressors in everyday life, including financial and relationship difficulties that could spawn or aggravate domestic violence.</a:t>
            </a:r>
          </a:p>
        </p:txBody>
      </p:sp>
    </p:spTree>
  </p:cSld>
  <p:clrMapOvr>
    <a:masterClrMapping/>
  </p:clrMapOvr>
  <p:transition spd="slow">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Why Victims Stay</a:t>
            </a:r>
          </a:p>
        </p:txBody>
      </p:sp>
      <p:sp>
        <p:nvSpPr>
          <p:cNvPr id="35843" name="Rectangle 3"/>
          <p:cNvSpPr>
            <a:spLocks noGrp="1" noChangeArrowheads="1"/>
          </p:cNvSpPr>
          <p:nvPr>
            <p:ph type="body" idx="1"/>
          </p:nvPr>
        </p:nvSpPr>
        <p:spPr>
          <a:xfrm>
            <a:off x="914400" y="1600200"/>
            <a:ext cx="7315200" cy="3657600"/>
          </a:xfrm>
        </p:spPr>
        <p:txBody>
          <a:bodyPr/>
          <a:lstStyle/>
          <a:p>
            <a:pPr eaLnBrk="1" hangingPunct="1">
              <a:buFontTx/>
              <a:buChar char="•"/>
            </a:pPr>
            <a:r>
              <a:rPr lang="en-US" altLang="en-US" sz="2200">
                <a:latin typeface="Calibri" charset="0"/>
                <a:ea typeface="Calibri" charset="0"/>
                <a:cs typeface="Calibri" charset="0"/>
              </a:rPr>
              <a:t>Situational Factors </a:t>
            </a:r>
          </a:p>
          <a:p>
            <a:pPr eaLnBrk="1" hangingPunct="1">
              <a:buFontTx/>
              <a:buChar char="•"/>
            </a:pPr>
            <a:r>
              <a:rPr lang="en-US" altLang="en-US" sz="2200">
                <a:latin typeface="Calibri" charset="0"/>
                <a:ea typeface="Calibri" charset="0"/>
                <a:cs typeface="Calibri" charset="0"/>
              </a:rPr>
              <a:t>Emotional Factors </a:t>
            </a:r>
          </a:p>
          <a:p>
            <a:pPr eaLnBrk="1" hangingPunct="1">
              <a:buFontTx/>
              <a:buChar char="•"/>
            </a:pPr>
            <a:r>
              <a:rPr lang="en-US" altLang="en-US" sz="2200">
                <a:latin typeface="Calibri" charset="0"/>
                <a:ea typeface="Calibri" charset="0"/>
                <a:cs typeface="Calibri" charset="0"/>
              </a:rPr>
              <a:t>Personal Beliefs </a:t>
            </a:r>
          </a:p>
        </p:txBody>
      </p:sp>
    </p:spTree>
  </p:cSld>
  <p:clrMapOvr>
    <a:masterClrMapping/>
  </p:clrMapOvr>
  <p:transition spd="slow">
    <p:circl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Why Victims Stay</a:t>
            </a:r>
          </a:p>
        </p:txBody>
      </p:sp>
      <p:sp>
        <p:nvSpPr>
          <p:cNvPr id="36867" name="Rectangle 3"/>
          <p:cNvSpPr>
            <a:spLocks noGrp="1" noChangeArrowheads="1"/>
          </p:cNvSpPr>
          <p:nvPr>
            <p:ph type="body" idx="1"/>
          </p:nvPr>
        </p:nvSpPr>
        <p:spPr>
          <a:xfrm>
            <a:off x="914400" y="1447800"/>
            <a:ext cx="7315200" cy="4525963"/>
          </a:xfrm>
        </p:spPr>
        <p:txBody>
          <a:bodyPr/>
          <a:lstStyle/>
          <a:p>
            <a:pPr eaLnBrk="1" hangingPunct="1">
              <a:lnSpc>
                <a:spcPct val="90000"/>
              </a:lnSpc>
              <a:buFontTx/>
              <a:buChar char="•"/>
            </a:pPr>
            <a:r>
              <a:rPr lang="en-US" altLang="en-US" sz="2200">
                <a:latin typeface="Calibri" charset="0"/>
                <a:ea typeface="Calibri" charset="0"/>
                <a:cs typeface="Calibri" charset="0"/>
              </a:rPr>
              <a:t>While most victims of domestic violence are women, men are sometimes victims. Like women, men remain in these relationships for a variety of reasons. Most frequently:</a:t>
            </a:r>
          </a:p>
          <a:p>
            <a:pPr lvl="1" eaLnBrk="1" hangingPunct="1">
              <a:lnSpc>
                <a:spcPct val="90000"/>
              </a:lnSpc>
              <a:buFont typeface="Arial" charset="0"/>
              <a:buChar char="•"/>
            </a:pPr>
            <a:r>
              <a:rPr lang="en-US" altLang="en-US" sz="2200" b="0">
                <a:latin typeface="Calibri" charset="0"/>
                <a:ea typeface="Calibri" charset="0"/>
                <a:cs typeface="Calibri" charset="0"/>
              </a:rPr>
              <a:t>Protecting their children: afraid to leave their children alone with the abuser, that they will not see their children again, that the abuser will turn the children against them</a:t>
            </a:r>
          </a:p>
          <a:p>
            <a:pPr lvl="1" eaLnBrk="1" hangingPunct="1">
              <a:lnSpc>
                <a:spcPct val="90000"/>
              </a:lnSpc>
              <a:buFont typeface="Arial" charset="0"/>
              <a:buChar char="•"/>
            </a:pPr>
            <a:r>
              <a:rPr lang="en-US" altLang="en-US" sz="2200" b="0">
                <a:latin typeface="Calibri" charset="0"/>
                <a:ea typeface="Calibri" charset="0"/>
                <a:cs typeface="Calibri" charset="0"/>
              </a:rPr>
              <a:t>Assuming blame (guilt-prone): believe that they deserve the abuse treatment or that it is their fault; feel responsible or that they can and should do something to fix things</a:t>
            </a:r>
          </a:p>
          <a:p>
            <a:pPr lvl="1" eaLnBrk="1" hangingPunct="1">
              <a:lnSpc>
                <a:spcPct val="90000"/>
              </a:lnSpc>
              <a:buFont typeface="Arial" charset="0"/>
              <a:buChar char="•"/>
            </a:pPr>
            <a:r>
              <a:rPr lang="en-US" altLang="en-US" sz="2200" b="0">
                <a:latin typeface="Calibri" charset="0"/>
                <a:ea typeface="Calibri" charset="0"/>
                <a:cs typeface="Calibri" charset="0"/>
              </a:rPr>
              <a:t>Dependency (or fear of independence): feel mental, emotional, or financial dependence on the abuser</a:t>
            </a:r>
          </a:p>
          <a:p>
            <a:pPr eaLnBrk="1" hangingPunct="1">
              <a:lnSpc>
                <a:spcPct val="90000"/>
              </a:lnSpc>
              <a:buFontTx/>
              <a:buChar char="•"/>
            </a:pPr>
            <a:endParaRPr lang="en-US" altLang="en-US" sz="2000"/>
          </a:p>
        </p:txBody>
      </p:sp>
    </p:spTree>
  </p:cSld>
  <p:clrMapOvr>
    <a:masterClrMapping/>
  </p:clrMapOvr>
  <p:transition spd="slow">
    <p:circl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33400" y="381000"/>
            <a:ext cx="8001000" cy="1066800"/>
          </a:xfrm>
        </p:spPr>
        <p:txBody>
          <a:bodyPr/>
          <a:lstStyle/>
          <a:p>
            <a:pPr eaLnBrk="1" hangingPunct="1"/>
            <a:r>
              <a:rPr lang="en-US" altLang="en-US" sz="3200">
                <a:solidFill>
                  <a:schemeClr val="tx1"/>
                </a:solidFill>
                <a:latin typeface="Calibri" charset="0"/>
                <a:ea typeface="Calibri" charset="0"/>
                <a:cs typeface="Calibri" charset="0"/>
              </a:rPr>
              <a:t>Health Effects of Intimate Partner Violence</a:t>
            </a:r>
            <a:endParaRPr lang="en-US" altLang="en-US" sz="3200">
              <a:solidFill>
                <a:schemeClr val="tx1"/>
              </a:solidFill>
              <a:latin typeface="Calibri" charset="0"/>
            </a:endParaRPr>
          </a:p>
        </p:txBody>
      </p:sp>
      <p:sp>
        <p:nvSpPr>
          <p:cNvPr id="37891" name="Rectangle 3"/>
          <p:cNvSpPr>
            <a:spLocks noGrp="1" noChangeArrowheads="1"/>
          </p:cNvSpPr>
          <p:nvPr>
            <p:ph type="body" idx="1"/>
          </p:nvPr>
        </p:nvSpPr>
        <p:spPr>
          <a:xfrm>
            <a:off x="914400" y="1447800"/>
            <a:ext cx="7315200" cy="4906963"/>
          </a:xfrm>
        </p:spPr>
        <p:txBody>
          <a:bodyPr/>
          <a:lstStyle/>
          <a:p>
            <a:pPr eaLnBrk="1" hangingPunct="1">
              <a:spcBef>
                <a:spcPts val="500"/>
              </a:spcBef>
              <a:buFontTx/>
              <a:buChar char="•"/>
            </a:pPr>
            <a:r>
              <a:rPr lang="en-US" altLang="en-US" sz="2200">
                <a:latin typeface="Calibri" charset="0"/>
                <a:ea typeface="Calibri" charset="0"/>
                <a:cs typeface="Calibri" charset="0"/>
              </a:rPr>
              <a:t>Physical and psychological abuse are related to other adverse effects of DV/IPV.</a:t>
            </a:r>
          </a:p>
          <a:p>
            <a:pPr eaLnBrk="1" hangingPunct="1">
              <a:spcBef>
                <a:spcPts val="500"/>
              </a:spcBef>
              <a:buFontTx/>
              <a:buChar char="•"/>
            </a:pPr>
            <a:r>
              <a:rPr lang="en-US" altLang="en-US" sz="2200">
                <a:latin typeface="Calibri" charset="0"/>
                <a:ea typeface="Calibri" charset="0"/>
                <a:cs typeface="Calibri" charset="0"/>
              </a:rPr>
              <a:t>Back pain, pelvic pain, gynecological disorders, gastrointestinal disorders, problem pregnancies, sexually transmitted diseases (STDs), headaches, central nervous system disorders, and heart or circulatory conditions.</a:t>
            </a:r>
          </a:p>
          <a:p>
            <a:pPr eaLnBrk="1" hangingPunct="1">
              <a:spcBef>
                <a:spcPts val="500"/>
              </a:spcBef>
              <a:buFontTx/>
              <a:buChar char="•"/>
            </a:pPr>
            <a:r>
              <a:rPr lang="en-US" altLang="en-US" sz="2200">
                <a:latin typeface="Calibri" charset="0"/>
                <a:ea typeface="Calibri" charset="0"/>
                <a:cs typeface="Calibri" charset="0"/>
              </a:rPr>
              <a:t>Mental health problems, including depression, anxiety, antisocial behavior, low self-esteem, inability to trust men, fear of intimacy, and PTSD (Dutton, 2009). Women who experience IPV also have an increased risk of substance abuse, suicide, and risky sexual activity (SOGC, 2005). </a:t>
            </a:r>
          </a:p>
        </p:txBody>
      </p:sp>
    </p:spTree>
  </p:cSld>
  <p:clrMapOvr>
    <a:masterClrMapping/>
  </p:clrMapOvr>
  <p:transition spd="slow">
    <p:circl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Effects of IPV on Pregnant Women</a:t>
            </a:r>
          </a:p>
        </p:txBody>
      </p:sp>
      <p:sp>
        <p:nvSpPr>
          <p:cNvPr id="38915" name="Rectangle 3"/>
          <p:cNvSpPr>
            <a:spLocks noGrp="1" noChangeArrowheads="1"/>
          </p:cNvSpPr>
          <p:nvPr>
            <p:ph type="body" idx="1"/>
          </p:nvPr>
        </p:nvSpPr>
        <p:spPr>
          <a:xfrm>
            <a:off x="914400" y="1524000"/>
            <a:ext cx="7315200" cy="4525963"/>
          </a:xfrm>
        </p:spPr>
        <p:txBody>
          <a:bodyPr/>
          <a:lstStyle/>
          <a:p>
            <a:pPr eaLnBrk="1" hangingPunct="1">
              <a:buFontTx/>
              <a:buChar char="•"/>
            </a:pPr>
            <a:r>
              <a:rPr lang="en-US" altLang="en-US" sz="2200">
                <a:latin typeface="Calibri" charset="0"/>
                <a:ea typeface="Calibri" charset="0"/>
                <a:cs typeface="Calibri" charset="0"/>
              </a:rPr>
              <a:t>High blood pressure or edema, </a:t>
            </a:r>
          </a:p>
          <a:p>
            <a:pPr eaLnBrk="1" hangingPunct="1">
              <a:buFontTx/>
              <a:buChar char="•"/>
            </a:pPr>
            <a:r>
              <a:rPr lang="en-US" altLang="en-US" sz="2200">
                <a:latin typeface="Calibri" charset="0"/>
                <a:ea typeface="Calibri" charset="0"/>
                <a:cs typeface="Calibri" charset="0"/>
              </a:rPr>
              <a:t>Vaginal bleeding, </a:t>
            </a:r>
          </a:p>
          <a:p>
            <a:pPr eaLnBrk="1" hangingPunct="1">
              <a:buFontTx/>
              <a:buChar char="•"/>
            </a:pPr>
            <a:r>
              <a:rPr lang="en-US" altLang="en-US" sz="2200">
                <a:latin typeface="Calibri" charset="0"/>
                <a:ea typeface="Calibri" charset="0"/>
                <a:cs typeface="Calibri" charset="0"/>
              </a:rPr>
              <a:t>Kidney or urinary tract infection,</a:t>
            </a:r>
          </a:p>
          <a:p>
            <a:pPr eaLnBrk="1" hangingPunct="1">
              <a:buFontTx/>
              <a:buChar char="•"/>
            </a:pPr>
            <a:r>
              <a:rPr lang="en-US" altLang="en-US" sz="2200">
                <a:latin typeface="Calibri" charset="0"/>
                <a:ea typeface="Calibri" charset="0"/>
                <a:cs typeface="Calibri" charset="0"/>
              </a:rPr>
              <a:t>Miscarriage, </a:t>
            </a:r>
          </a:p>
          <a:p>
            <a:pPr eaLnBrk="1" hangingPunct="1">
              <a:buFontTx/>
              <a:buChar char="•"/>
            </a:pPr>
            <a:r>
              <a:rPr lang="en-US" altLang="en-US" sz="2200">
                <a:latin typeface="Calibri" charset="0"/>
                <a:ea typeface="Calibri" charset="0"/>
                <a:cs typeface="Calibri" charset="0"/>
              </a:rPr>
              <a:t>Preterm labor, low birth weight, or other injury to the developing fetus (Silverman et al., 2006) </a:t>
            </a:r>
          </a:p>
          <a:p>
            <a:pPr eaLnBrk="1" hangingPunct="1">
              <a:buFontTx/>
              <a:buChar char="•"/>
            </a:pPr>
            <a:r>
              <a:rPr lang="en-US" altLang="en-US" sz="2200">
                <a:latin typeface="Calibri" charset="0"/>
                <a:ea typeface="Calibri" charset="0"/>
                <a:cs typeface="Calibri" charset="0"/>
              </a:rPr>
              <a:t>Posttraumatic stress disorder. </a:t>
            </a:r>
          </a:p>
          <a:p>
            <a:pPr eaLnBrk="1" hangingPunct="1">
              <a:buFontTx/>
              <a:buChar char="•"/>
            </a:pPr>
            <a:r>
              <a:rPr lang="en-US" altLang="en-US" sz="2200">
                <a:latin typeface="Calibri" charset="0"/>
                <a:ea typeface="Calibri" charset="0"/>
                <a:cs typeface="Calibri" charset="0"/>
              </a:rPr>
              <a:t>The stress of abuse may also cause pregnant women to continue such unhealthy habits as smoking and drug or alcohol use. </a:t>
            </a:r>
          </a:p>
          <a:p>
            <a:pPr eaLnBrk="1" hangingPunct="1">
              <a:buFontTx/>
              <a:buChar char="•"/>
            </a:pPr>
            <a:endParaRPr lang="en-US" altLang="en-US" sz="2400"/>
          </a:p>
        </p:txBody>
      </p:sp>
    </p:spTree>
  </p:cSld>
  <p:clrMapOvr>
    <a:masterClrMapping/>
  </p:clrMapOvr>
  <p:transition spd="slow">
    <p:circl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Effects of IPV on Pregnant Women</a:t>
            </a:r>
          </a:p>
        </p:txBody>
      </p:sp>
      <p:sp>
        <p:nvSpPr>
          <p:cNvPr id="39939" name="Rectangle 3"/>
          <p:cNvSpPr>
            <a:spLocks noGrp="1" noChangeArrowheads="1"/>
          </p:cNvSpPr>
          <p:nvPr>
            <p:ph type="body" idx="1"/>
          </p:nvPr>
        </p:nvSpPr>
        <p:spPr>
          <a:xfrm>
            <a:off x="914400" y="1600200"/>
            <a:ext cx="7315200" cy="4191000"/>
          </a:xfrm>
        </p:spPr>
        <p:txBody>
          <a:bodyPr/>
          <a:lstStyle/>
          <a:p>
            <a:pPr eaLnBrk="1" hangingPunct="1">
              <a:lnSpc>
                <a:spcPct val="90000"/>
              </a:lnSpc>
              <a:buFontTx/>
              <a:buChar char="•"/>
            </a:pPr>
            <a:r>
              <a:rPr lang="en-US" altLang="en-US" sz="2200">
                <a:latin typeface="Calibri" charset="0"/>
                <a:ea typeface="Calibri" charset="0"/>
                <a:cs typeface="Calibri" charset="0"/>
              </a:rPr>
              <a:t>Maternal mortality is 3 times as high for abused mothers</a:t>
            </a:r>
          </a:p>
          <a:p>
            <a:pPr eaLnBrk="1" hangingPunct="1">
              <a:lnSpc>
                <a:spcPct val="90000"/>
              </a:lnSpc>
              <a:buFontTx/>
              <a:buChar char="•"/>
            </a:pPr>
            <a:r>
              <a:rPr lang="en-US" altLang="en-US" sz="2200">
                <a:latin typeface="Calibri" charset="0"/>
                <a:ea typeface="Calibri" charset="0"/>
                <a:cs typeface="Calibri" charset="0"/>
              </a:rPr>
              <a:t>Abused African American mothers are 4 times as likely to die as their white counterparts</a:t>
            </a:r>
          </a:p>
          <a:p>
            <a:pPr eaLnBrk="1" hangingPunct="1">
              <a:lnSpc>
                <a:spcPct val="90000"/>
              </a:lnSpc>
              <a:buFontTx/>
              <a:buChar char="•"/>
            </a:pPr>
            <a:r>
              <a:rPr lang="en-US" altLang="en-US" sz="2200">
                <a:latin typeface="Calibri" charset="0"/>
                <a:ea typeface="Calibri" charset="0"/>
                <a:cs typeface="Calibri" charset="0"/>
              </a:rPr>
              <a:t>IPV also increases the risk of fetal death to approximately 16 per 1000 affected pregnancies</a:t>
            </a:r>
          </a:p>
          <a:p>
            <a:pPr eaLnBrk="1" hangingPunct="1">
              <a:lnSpc>
                <a:spcPct val="90000"/>
              </a:lnSpc>
              <a:buFontTx/>
              <a:buChar char="•"/>
            </a:pPr>
            <a:r>
              <a:rPr lang="en-US" altLang="en-US" sz="2200">
                <a:latin typeface="Calibri" charset="0"/>
                <a:ea typeface="Calibri" charset="0"/>
                <a:cs typeface="Calibri" charset="0"/>
              </a:rPr>
              <a:t>Abused women are also at high risk for postpartum depression, which can interfere with breastfeeding and affect their relationships with their babies and other children as well as with other adults   </a:t>
            </a:r>
          </a:p>
        </p:txBody>
      </p:sp>
    </p:spTree>
  </p:cSld>
  <p:clrMapOvr>
    <a:masterClrMapping/>
  </p:clrMapOvr>
  <p:transition spd="slow">
    <p:circl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427038"/>
            <a:ext cx="8229600" cy="868362"/>
          </a:xfrm>
        </p:spPr>
        <p:txBody>
          <a:bodyPr/>
          <a:lstStyle/>
          <a:p>
            <a:pPr eaLnBrk="1" hangingPunct="1"/>
            <a:r>
              <a:rPr lang="en-US" altLang="en-US">
                <a:solidFill>
                  <a:schemeClr val="tx1"/>
                </a:solidFill>
                <a:latin typeface="Calibri" charset="0"/>
                <a:ea typeface="Calibri" charset="0"/>
                <a:cs typeface="Calibri" charset="0"/>
              </a:rPr>
              <a:t>Effects Of IPV On Children</a:t>
            </a:r>
          </a:p>
        </p:txBody>
      </p:sp>
      <p:sp>
        <p:nvSpPr>
          <p:cNvPr id="40963" name="Rectangle 3"/>
          <p:cNvSpPr>
            <a:spLocks noGrp="1" noChangeArrowheads="1"/>
          </p:cNvSpPr>
          <p:nvPr>
            <p:ph type="body" idx="1"/>
          </p:nvPr>
        </p:nvSpPr>
        <p:spPr>
          <a:xfrm>
            <a:off x="914400" y="1524000"/>
            <a:ext cx="7315200" cy="4267200"/>
          </a:xfrm>
        </p:spPr>
        <p:txBody>
          <a:bodyPr/>
          <a:lstStyle/>
          <a:p>
            <a:pPr eaLnBrk="1" hangingPunct="1">
              <a:lnSpc>
                <a:spcPct val="90000"/>
              </a:lnSpc>
              <a:buFontTx/>
              <a:buChar char="•"/>
            </a:pPr>
            <a:r>
              <a:rPr lang="en-US" altLang="en-US" sz="2200">
                <a:latin typeface="Calibri" charset="0"/>
                <a:ea typeface="Calibri" charset="0"/>
                <a:cs typeface="Calibri" charset="0"/>
              </a:rPr>
              <a:t>Witnessing IPV in childhood can result in such effects as:</a:t>
            </a:r>
          </a:p>
          <a:p>
            <a:pPr lvl="1" eaLnBrk="1" hangingPunct="1">
              <a:lnSpc>
                <a:spcPct val="90000"/>
              </a:lnSpc>
              <a:buFont typeface="Courier New" charset="0"/>
              <a:buChar char="o"/>
            </a:pPr>
            <a:r>
              <a:rPr lang="en-US" altLang="en-US" sz="2000" b="0">
                <a:latin typeface="Calibri" charset="0"/>
                <a:ea typeface="Calibri" charset="0"/>
                <a:cs typeface="Calibri" charset="0"/>
              </a:rPr>
              <a:t>alcoholism</a:t>
            </a:r>
          </a:p>
          <a:p>
            <a:pPr lvl="1" eaLnBrk="1" hangingPunct="1">
              <a:lnSpc>
                <a:spcPct val="90000"/>
              </a:lnSpc>
              <a:buFont typeface="Courier New" charset="0"/>
              <a:buChar char="o"/>
            </a:pPr>
            <a:r>
              <a:rPr lang="en-US" altLang="en-US" sz="2000" b="0">
                <a:latin typeface="Calibri" charset="0"/>
                <a:ea typeface="Calibri" charset="0"/>
                <a:cs typeface="Calibri" charset="0"/>
              </a:rPr>
              <a:t>illicit drug use, IV drug use</a:t>
            </a:r>
          </a:p>
          <a:p>
            <a:pPr lvl="1" eaLnBrk="1" hangingPunct="1">
              <a:lnSpc>
                <a:spcPct val="90000"/>
              </a:lnSpc>
              <a:buFont typeface="Courier New" charset="0"/>
              <a:buChar char="o"/>
            </a:pPr>
            <a:r>
              <a:rPr lang="en-US" altLang="en-US" sz="2000" b="0">
                <a:latin typeface="Calibri" charset="0"/>
                <a:ea typeface="Calibri" charset="0"/>
                <a:cs typeface="Calibri" charset="0"/>
              </a:rPr>
              <a:t>depression during adulthood (Dube et al., 2002). </a:t>
            </a:r>
          </a:p>
          <a:p>
            <a:pPr lvl="1" eaLnBrk="1" hangingPunct="1">
              <a:lnSpc>
                <a:spcPct val="90000"/>
              </a:lnSpc>
              <a:buFont typeface="Courier New" charset="0"/>
              <a:buChar char="o"/>
            </a:pPr>
            <a:r>
              <a:rPr lang="en-US" altLang="en-US" sz="2000" b="0">
                <a:latin typeface="Calibri" charset="0"/>
                <a:ea typeface="Calibri" charset="0"/>
                <a:cs typeface="Calibri" charset="0"/>
              </a:rPr>
              <a:t>intergenerational transmission of violence, both physical and psychological perpetration and victimization. </a:t>
            </a:r>
          </a:p>
          <a:p>
            <a:pPr lvl="1" eaLnBrk="1" hangingPunct="1">
              <a:lnSpc>
                <a:spcPct val="90000"/>
              </a:lnSpc>
              <a:buFont typeface="Courier New" charset="0"/>
              <a:buChar char="o"/>
            </a:pPr>
            <a:r>
              <a:rPr lang="en-US" altLang="en-US" sz="2000" b="0">
                <a:latin typeface="Calibri" charset="0"/>
                <a:ea typeface="Calibri" charset="0"/>
                <a:cs typeface="Calibri" charset="0"/>
              </a:rPr>
              <a:t>Researchers write that "childhood exposure to violence is a consistent predictor of involvement in relationships characterized by violence for males and females" (Gover et al., 2008). </a:t>
            </a:r>
          </a:p>
          <a:p>
            <a:pPr lvl="1" eaLnBrk="1" hangingPunct="1">
              <a:lnSpc>
                <a:spcPct val="90000"/>
              </a:lnSpc>
              <a:buFont typeface="Courier New" charset="0"/>
              <a:buChar char="o"/>
            </a:pPr>
            <a:r>
              <a:rPr lang="en-US" altLang="en-US" sz="2000" b="0">
                <a:latin typeface="Calibri" charset="0"/>
                <a:ea typeface="Calibri" charset="0"/>
                <a:cs typeface="Calibri" charset="0"/>
              </a:rPr>
              <a:t>Child victims of violence, particularly boys, often grow up to become batterers themselves. </a:t>
            </a:r>
          </a:p>
        </p:txBody>
      </p:sp>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a:latin typeface="Calibri" charset="0"/>
              </a:rPr>
              <a:t>Crisis Intervention - Explanation</a:t>
            </a:r>
          </a:p>
        </p:txBody>
      </p:sp>
      <p:sp>
        <p:nvSpPr>
          <p:cNvPr id="5123" name="Content Placeholder 2"/>
          <p:cNvSpPr>
            <a:spLocks noGrp="1"/>
          </p:cNvSpPr>
          <p:nvPr>
            <p:ph idx="1"/>
          </p:nvPr>
        </p:nvSpPr>
        <p:spPr>
          <a:xfrm>
            <a:off x="914400" y="1371600"/>
            <a:ext cx="7315200" cy="4495800"/>
          </a:xfrm>
        </p:spPr>
        <p:txBody>
          <a:bodyPr/>
          <a:lstStyle/>
          <a:p>
            <a:pPr marL="0" indent="0">
              <a:buFontTx/>
              <a:buNone/>
            </a:pPr>
            <a:r>
              <a:rPr lang="en-US" altLang="en-US" sz="2200">
                <a:latin typeface="Calibri" charset="0"/>
              </a:rPr>
              <a:t>It is imperative that the counselor be able to identify the crises when they surface, attempt to mitigate or resolve the immediate problem and use negative events to enhance the treatment efforts, if possible.</a:t>
            </a:r>
          </a:p>
        </p:txBody>
      </p:sp>
    </p:spTree>
  </p:cSld>
  <p:clrMapOvr>
    <a:masterClrMapping/>
  </p:clrMapOvr>
  <p:transition spd="slow">
    <p:circl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Effects Of IPV On Children</a:t>
            </a:r>
          </a:p>
        </p:txBody>
      </p:sp>
      <p:sp>
        <p:nvSpPr>
          <p:cNvPr id="41987" name="Rectangle 3"/>
          <p:cNvSpPr>
            <a:spLocks noGrp="1" noChangeArrowheads="1"/>
          </p:cNvSpPr>
          <p:nvPr>
            <p:ph type="body" idx="1"/>
          </p:nvPr>
        </p:nvSpPr>
        <p:spPr>
          <a:xfrm>
            <a:off x="914400" y="1600200"/>
            <a:ext cx="7315200" cy="4267200"/>
          </a:xfrm>
        </p:spPr>
        <p:txBody>
          <a:bodyPr/>
          <a:lstStyle/>
          <a:p>
            <a:pPr eaLnBrk="1" hangingPunct="1">
              <a:buFontTx/>
              <a:buChar char="•"/>
            </a:pPr>
            <a:r>
              <a:rPr lang="en-US" altLang="en-US" sz="2200">
                <a:latin typeface="Calibri" charset="0"/>
                <a:ea typeface="Calibri" charset="0"/>
                <a:cs typeface="Calibri" charset="0"/>
              </a:rPr>
              <a:t>Women exposed to IPV as children were three times more likely to report IPV victimization as adults. </a:t>
            </a:r>
          </a:p>
          <a:p>
            <a:pPr eaLnBrk="1" hangingPunct="1">
              <a:buFontTx/>
              <a:buChar char="•"/>
            </a:pPr>
            <a:r>
              <a:rPr lang="en-US" altLang="en-US" sz="2200">
                <a:latin typeface="Calibri" charset="0"/>
                <a:ea typeface="Calibri" charset="0"/>
                <a:cs typeface="Calibri" charset="0"/>
              </a:rPr>
              <a:t>Men exposed to IPV in childhood were nearly four times more likely to report IPV perpetration as adults (Whitfield et al., 2003). </a:t>
            </a:r>
          </a:p>
          <a:p>
            <a:pPr eaLnBrk="1" hangingPunct="1">
              <a:buFontTx/>
              <a:buChar char="•"/>
            </a:pPr>
            <a:r>
              <a:rPr lang="en-US" altLang="en-US" sz="2200">
                <a:latin typeface="Calibri" charset="0"/>
                <a:ea typeface="Calibri" charset="0"/>
                <a:cs typeface="Calibri" charset="0"/>
              </a:rPr>
              <a:t>Both men and women were more likely to attempt suicide (Dube et al., 2001). </a:t>
            </a:r>
          </a:p>
        </p:txBody>
      </p:sp>
    </p:spTree>
  </p:cSld>
  <p:clrMapOvr>
    <a:masterClrMapping/>
  </p:clrMapOvr>
  <p:transition spd="slow">
    <p:circl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533400" y="381000"/>
            <a:ext cx="8077200" cy="990600"/>
          </a:xfrm>
        </p:spPr>
        <p:txBody>
          <a:bodyPr/>
          <a:lstStyle/>
          <a:p>
            <a:pPr eaLnBrk="1" hangingPunct="1"/>
            <a:r>
              <a:rPr lang="en-US" altLang="en-US" sz="3800">
                <a:solidFill>
                  <a:schemeClr val="tx1"/>
                </a:solidFill>
                <a:latin typeface="Calibri" charset="0"/>
                <a:ea typeface="Calibri" charset="0"/>
                <a:cs typeface="Calibri" charset="0"/>
              </a:rPr>
              <a:t>Signs And Symptoms Related To IPV</a:t>
            </a:r>
          </a:p>
        </p:txBody>
      </p:sp>
      <p:sp>
        <p:nvSpPr>
          <p:cNvPr id="43011" name="Rectangle 3"/>
          <p:cNvSpPr>
            <a:spLocks noGrp="1" noChangeArrowheads="1"/>
          </p:cNvSpPr>
          <p:nvPr>
            <p:ph type="body" idx="1"/>
          </p:nvPr>
        </p:nvSpPr>
        <p:spPr>
          <a:xfrm>
            <a:off x="914400" y="1600200"/>
            <a:ext cx="7315200" cy="4267200"/>
          </a:xfrm>
        </p:spPr>
        <p:txBody>
          <a:bodyPr/>
          <a:lstStyle/>
          <a:p>
            <a:pPr eaLnBrk="1" hangingPunct="1">
              <a:lnSpc>
                <a:spcPct val="90000"/>
              </a:lnSpc>
              <a:buFontTx/>
              <a:buChar char="•"/>
            </a:pPr>
            <a:r>
              <a:rPr lang="en-US" altLang="en-US" sz="2200">
                <a:latin typeface="Calibri" charset="0"/>
                <a:ea typeface="Calibri" charset="0"/>
                <a:cs typeface="Calibri" charset="0"/>
              </a:rPr>
              <a:t>Delay in seeking care</a:t>
            </a:r>
          </a:p>
          <a:p>
            <a:pPr eaLnBrk="1" hangingPunct="1">
              <a:lnSpc>
                <a:spcPct val="90000"/>
              </a:lnSpc>
              <a:buFontTx/>
              <a:buChar char="•"/>
            </a:pPr>
            <a:r>
              <a:rPr lang="en-US" altLang="en-US" sz="2200">
                <a:latin typeface="Calibri" charset="0"/>
                <a:ea typeface="Calibri" charset="0"/>
                <a:cs typeface="Calibri" charset="0"/>
              </a:rPr>
              <a:t>Missed appointments </a:t>
            </a:r>
          </a:p>
          <a:p>
            <a:pPr eaLnBrk="1" hangingPunct="1">
              <a:lnSpc>
                <a:spcPct val="90000"/>
              </a:lnSpc>
              <a:buFontTx/>
              <a:buChar char="•"/>
            </a:pPr>
            <a:r>
              <a:rPr lang="en-US" altLang="en-US" sz="2200">
                <a:latin typeface="Calibri" charset="0"/>
                <a:ea typeface="Calibri" charset="0"/>
                <a:cs typeface="Calibri" charset="0"/>
              </a:rPr>
              <a:t>Vague or inconsistent explanation of injuries or nonspecific somatic complaints should be noted. </a:t>
            </a:r>
          </a:p>
          <a:p>
            <a:pPr eaLnBrk="1" hangingPunct="1">
              <a:lnSpc>
                <a:spcPct val="90000"/>
              </a:lnSpc>
              <a:buFontTx/>
              <a:buChar char="•"/>
            </a:pPr>
            <a:r>
              <a:rPr lang="en-US" altLang="en-US" sz="2200">
                <a:latin typeface="Calibri" charset="0"/>
                <a:ea typeface="Calibri" charset="0"/>
                <a:cs typeface="Calibri" charset="0"/>
              </a:rPr>
              <a:t>Depression </a:t>
            </a:r>
          </a:p>
          <a:p>
            <a:pPr eaLnBrk="1" hangingPunct="1">
              <a:lnSpc>
                <a:spcPct val="90000"/>
              </a:lnSpc>
              <a:buFontTx/>
              <a:buChar char="•"/>
            </a:pPr>
            <a:r>
              <a:rPr lang="en-US" altLang="en-US" sz="2200">
                <a:latin typeface="Calibri" charset="0"/>
                <a:ea typeface="Calibri" charset="0"/>
                <a:cs typeface="Calibri" charset="0"/>
              </a:rPr>
              <a:t>Chronic pain</a:t>
            </a:r>
          </a:p>
          <a:p>
            <a:pPr eaLnBrk="1" hangingPunct="1">
              <a:lnSpc>
                <a:spcPct val="90000"/>
              </a:lnSpc>
              <a:buFontTx/>
              <a:buChar char="•"/>
            </a:pPr>
            <a:r>
              <a:rPr lang="en-US" altLang="en-US" sz="2200">
                <a:latin typeface="Calibri" charset="0"/>
                <a:ea typeface="Calibri" charset="0"/>
                <a:cs typeface="Calibri" charset="0"/>
              </a:rPr>
              <a:t>Social isolation </a:t>
            </a:r>
          </a:p>
          <a:p>
            <a:pPr eaLnBrk="1" hangingPunct="1">
              <a:lnSpc>
                <a:spcPct val="90000"/>
              </a:lnSpc>
              <a:buFontTx/>
              <a:buChar char="•"/>
            </a:pPr>
            <a:r>
              <a:rPr lang="en-US" altLang="en-US" sz="2200">
                <a:latin typeface="Calibri" charset="0"/>
                <a:ea typeface="Calibri" charset="0"/>
                <a:cs typeface="Calibri" charset="0"/>
              </a:rPr>
              <a:t>Substance abuse and use of alcohol or drugs.</a:t>
            </a:r>
          </a:p>
          <a:p>
            <a:pPr eaLnBrk="1" hangingPunct="1">
              <a:lnSpc>
                <a:spcPct val="90000"/>
              </a:lnSpc>
              <a:buFontTx/>
              <a:buChar char="•"/>
            </a:pPr>
            <a:r>
              <a:rPr lang="en-US" altLang="en-US" sz="2200">
                <a:latin typeface="Calibri" charset="0"/>
                <a:ea typeface="Calibri" charset="0"/>
                <a:cs typeface="Calibri" charset="0"/>
              </a:rPr>
              <a:t>In pregnant clients be aware because abuse often escalates during pregnancy. </a:t>
            </a:r>
          </a:p>
        </p:txBody>
      </p:sp>
    </p:spTree>
  </p:cSld>
  <p:clrMapOvr>
    <a:masterClrMapping/>
  </p:clrMapOvr>
  <p:transition spd="slow">
    <p:circl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 Documenting Suspected </a:t>
            </a:r>
            <a:br>
              <a:rPr lang="en-US" altLang="en-US">
                <a:solidFill>
                  <a:schemeClr val="tx1"/>
                </a:solidFill>
                <a:latin typeface="Calibri" charset="0"/>
                <a:ea typeface="Calibri" charset="0"/>
                <a:cs typeface="Calibri" charset="0"/>
              </a:rPr>
            </a:br>
            <a:r>
              <a:rPr lang="en-US" altLang="en-US">
                <a:solidFill>
                  <a:schemeClr val="tx1"/>
                </a:solidFill>
                <a:latin typeface="Calibri" charset="0"/>
                <a:ea typeface="Calibri" charset="0"/>
                <a:cs typeface="Calibri" charset="0"/>
              </a:rPr>
              <a:t>Domestic Violence </a:t>
            </a:r>
          </a:p>
        </p:txBody>
      </p:sp>
      <p:sp>
        <p:nvSpPr>
          <p:cNvPr id="44035" name="Rectangle 3"/>
          <p:cNvSpPr>
            <a:spLocks noGrp="1" noChangeArrowheads="1"/>
          </p:cNvSpPr>
          <p:nvPr>
            <p:ph type="body" idx="1"/>
          </p:nvPr>
        </p:nvSpPr>
        <p:spPr>
          <a:xfrm>
            <a:off x="914400" y="1600200"/>
            <a:ext cx="7315200" cy="4648200"/>
          </a:xfrm>
        </p:spPr>
        <p:txBody>
          <a:bodyPr/>
          <a:lstStyle/>
          <a:p>
            <a:pPr eaLnBrk="1" hangingPunct="1">
              <a:buFontTx/>
              <a:buChar char="•"/>
            </a:pPr>
            <a:r>
              <a:rPr lang="en-US" altLang="en-US" sz="2200">
                <a:latin typeface="Calibri" charset="0"/>
                <a:ea typeface="Calibri" charset="0"/>
                <a:cs typeface="Calibri" charset="0"/>
              </a:rPr>
              <a:t>To be admissible in a court of law, medical documentation should include the following:</a:t>
            </a:r>
          </a:p>
          <a:p>
            <a:pPr lvl="1" eaLnBrk="1" hangingPunct="1">
              <a:buFont typeface="Courier New" charset="0"/>
              <a:buChar char="o"/>
            </a:pPr>
            <a:r>
              <a:rPr lang="en-US" altLang="en-US" sz="2200" b="0">
                <a:latin typeface="Calibri" charset="0"/>
                <a:ea typeface="Calibri" charset="0"/>
                <a:cs typeface="Calibri" charset="0"/>
              </a:rPr>
              <a:t>Photographs of the injuries</a:t>
            </a:r>
            <a:r>
              <a:rPr lang="en-US" altLang="en-US" sz="2200">
                <a:latin typeface="Calibri" charset="0"/>
                <a:ea typeface="Calibri" charset="0"/>
                <a:cs typeface="Calibri" charset="0"/>
              </a:rPr>
              <a:t> </a:t>
            </a:r>
          </a:p>
          <a:p>
            <a:pPr lvl="1" eaLnBrk="1" hangingPunct="1">
              <a:buFont typeface="Courier New" charset="0"/>
              <a:buChar char="o"/>
            </a:pPr>
            <a:r>
              <a:rPr lang="en-US" altLang="en-US" sz="2200" b="0">
                <a:latin typeface="Calibri" charset="0"/>
                <a:ea typeface="Calibri" charset="0"/>
                <a:cs typeface="Calibri" charset="0"/>
              </a:rPr>
              <a:t>Body maps, which document the extent and location of the injuries</a:t>
            </a:r>
            <a:r>
              <a:rPr lang="en-US" altLang="en-US" sz="2200">
                <a:latin typeface="Calibri" charset="0"/>
                <a:ea typeface="Calibri" charset="0"/>
                <a:cs typeface="Calibri" charset="0"/>
              </a:rPr>
              <a:t> </a:t>
            </a:r>
          </a:p>
          <a:p>
            <a:pPr lvl="1" eaLnBrk="1" hangingPunct="1">
              <a:buFont typeface="Courier New" charset="0"/>
              <a:buChar char="o"/>
            </a:pPr>
            <a:r>
              <a:rPr lang="en-US" altLang="en-US" sz="2200" b="0">
                <a:latin typeface="Calibri" charset="0"/>
                <a:ea typeface="Calibri" charset="0"/>
                <a:cs typeface="Calibri" charset="0"/>
              </a:rPr>
              <a:t>Description of the patient's demeanor</a:t>
            </a:r>
            <a:r>
              <a:rPr lang="en-US" altLang="en-US" sz="2200">
                <a:latin typeface="Calibri" charset="0"/>
                <a:ea typeface="Calibri" charset="0"/>
                <a:cs typeface="Calibri" charset="0"/>
              </a:rPr>
              <a:t> </a:t>
            </a:r>
          </a:p>
          <a:p>
            <a:pPr lvl="1" eaLnBrk="1" hangingPunct="1">
              <a:buFont typeface="Courier New" charset="0"/>
              <a:buChar char="o"/>
            </a:pPr>
            <a:r>
              <a:rPr lang="en-US" altLang="en-US" sz="2200" b="0">
                <a:latin typeface="Calibri" charset="0"/>
                <a:ea typeface="Calibri" charset="0"/>
                <a:cs typeface="Calibri" charset="0"/>
              </a:rPr>
              <a:t>A record of the patient's comments about how the injuries occurred. The patient's own words should be set off in quotation marks or identified by such phrases as "the patient states" or "the patient reports."</a:t>
            </a:r>
            <a:r>
              <a:rPr lang="en-US" altLang="en-US" sz="2200">
                <a:latin typeface="Calibri" charset="0"/>
                <a:ea typeface="Calibri" charset="0"/>
                <a:cs typeface="Calibri" charset="0"/>
              </a:rPr>
              <a:t> </a:t>
            </a:r>
          </a:p>
          <a:p>
            <a:pPr lvl="1" eaLnBrk="1" hangingPunct="1">
              <a:buFontTx/>
              <a:buNone/>
            </a:pPr>
            <a:endParaRPr lang="en-US" altLang="en-US" sz="2200">
              <a:latin typeface="Calibri" charset="0"/>
              <a:ea typeface="Calibri" charset="0"/>
              <a:cs typeface="Calibri" charset="0"/>
            </a:endParaRPr>
          </a:p>
        </p:txBody>
      </p:sp>
    </p:spTree>
  </p:cSld>
  <p:clrMapOvr>
    <a:masterClrMapping/>
  </p:clrMapOvr>
  <p:transition spd="slow">
    <p:circl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Evaluate Immediate Safety Issues</a:t>
            </a:r>
          </a:p>
        </p:txBody>
      </p:sp>
      <p:sp>
        <p:nvSpPr>
          <p:cNvPr id="45059" name="Rectangle 3"/>
          <p:cNvSpPr>
            <a:spLocks noGrp="1" noChangeArrowheads="1"/>
          </p:cNvSpPr>
          <p:nvPr>
            <p:ph type="body" idx="1"/>
          </p:nvPr>
        </p:nvSpPr>
        <p:spPr>
          <a:xfrm>
            <a:off x="914400" y="1600200"/>
            <a:ext cx="7315200" cy="4343400"/>
          </a:xfrm>
        </p:spPr>
        <p:txBody>
          <a:bodyPr/>
          <a:lstStyle/>
          <a:p>
            <a:pPr lvl="1" eaLnBrk="1" hangingPunct="1">
              <a:buFont typeface="Courier New" charset="0"/>
              <a:buChar char="o"/>
            </a:pPr>
            <a:r>
              <a:rPr lang="en-US" altLang="en-US" sz="2200" b="0">
                <a:latin typeface="Calibri" charset="0"/>
                <a:ea typeface="Calibri" charset="0"/>
                <a:cs typeface="Calibri" charset="0"/>
              </a:rPr>
              <a:t>Where is the abuser now?</a:t>
            </a:r>
          </a:p>
          <a:p>
            <a:pPr lvl="1" eaLnBrk="1" hangingPunct="1">
              <a:buFont typeface="Courier New" charset="0"/>
              <a:buChar char="o"/>
            </a:pPr>
            <a:r>
              <a:rPr lang="en-US" altLang="en-US" sz="2200" b="0">
                <a:latin typeface="Calibri" charset="0"/>
                <a:ea typeface="Calibri" charset="0"/>
                <a:cs typeface="Calibri" charset="0"/>
              </a:rPr>
              <a:t>Does the abuser know where the client is now?</a:t>
            </a:r>
          </a:p>
          <a:p>
            <a:pPr lvl="1" eaLnBrk="1" hangingPunct="1">
              <a:buFont typeface="Courier New" charset="0"/>
              <a:buChar char="o"/>
            </a:pPr>
            <a:r>
              <a:rPr lang="en-US" altLang="en-US" sz="2200" b="0">
                <a:latin typeface="Calibri" charset="0"/>
                <a:ea typeface="Calibri" charset="0"/>
                <a:cs typeface="Calibri" charset="0"/>
              </a:rPr>
              <a:t>Has the abuser threatened to use weapons?</a:t>
            </a:r>
          </a:p>
          <a:p>
            <a:pPr lvl="1" eaLnBrk="1" hangingPunct="1">
              <a:buFont typeface="Courier New" charset="0"/>
              <a:buChar char="o"/>
            </a:pPr>
            <a:r>
              <a:rPr lang="en-US" altLang="en-US" sz="2200" b="0">
                <a:latin typeface="Calibri" charset="0"/>
                <a:ea typeface="Calibri" charset="0"/>
                <a:cs typeface="Calibri" charset="0"/>
              </a:rPr>
              <a:t>Are weapons available to the abuser?</a:t>
            </a:r>
          </a:p>
          <a:p>
            <a:pPr lvl="1" eaLnBrk="1" hangingPunct="1">
              <a:buFont typeface="Courier New" charset="0"/>
              <a:buChar char="o"/>
            </a:pPr>
            <a:r>
              <a:rPr lang="en-US" altLang="en-US" sz="2200" b="0">
                <a:latin typeface="Calibri" charset="0"/>
                <a:ea typeface="Calibri" charset="0"/>
                <a:cs typeface="Calibri" charset="0"/>
              </a:rPr>
              <a:t>Is the abuser intoxicated?</a:t>
            </a:r>
          </a:p>
          <a:p>
            <a:pPr lvl="1" eaLnBrk="1" hangingPunct="1">
              <a:buFont typeface="Courier New" charset="0"/>
              <a:buChar char="o"/>
            </a:pPr>
            <a:r>
              <a:rPr lang="en-US" altLang="en-US" sz="2200" b="0">
                <a:latin typeface="Calibri" charset="0"/>
                <a:ea typeface="Calibri" charset="0"/>
                <a:cs typeface="Calibri" charset="0"/>
              </a:rPr>
              <a:t>Does the abuser have a criminal record?</a:t>
            </a:r>
          </a:p>
          <a:p>
            <a:pPr lvl="1" eaLnBrk="1" hangingPunct="1">
              <a:buFont typeface="Courier New" charset="0"/>
              <a:buChar char="o"/>
            </a:pPr>
            <a:r>
              <a:rPr lang="en-US" altLang="en-US" sz="2200" b="0">
                <a:latin typeface="Calibri" charset="0"/>
                <a:ea typeface="Calibri" charset="0"/>
                <a:cs typeface="Calibri" charset="0"/>
              </a:rPr>
              <a:t>Are there children? Are they safe now?</a:t>
            </a:r>
          </a:p>
          <a:p>
            <a:pPr lvl="1" eaLnBrk="1" hangingPunct="1">
              <a:buFont typeface="Courier New" charset="0"/>
              <a:buChar char="o"/>
            </a:pPr>
            <a:r>
              <a:rPr lang="en-US" altLang="en-US" sz="2200" b="0">
                <a:latin typeface="Calibri" charset="0"/>
                <a:ea typeface="Calibri" charset="0"/>
                <a:cs typeface="Calibri" charset="0"/>
              </a:rPr>
              <a:t>Are they being abused?</a:t>
            </a:r>
          </a:p>
          <a:p>
            <a:pPr lvl="1" eaLnBrk="1" hangingPunct="1">
              <a:buFont typeface="Courier New" charset="0"/>
              <a:buChar char="o"/>
            </a:pPr>
            <a:r>
              <a:rPr lang="en-US" altLang="en-US" sz="2200" b="0">
                <a:latin typeface="Calibri" charset="0"/>
                <a:ea typeface="Calibri" charset="0"/>
                <a:cs typeface="Calibri" charset="0"/>
              </a:rPr>
              <a:t>Is the abuser verbally threatening the patient?</a:t>
            </a:r>
          </a:p>
          <a:p>
            <a:pPr lvl="1" eaLnBrk="1" hangingPunct="1">
              <a:buFont typeface="Courier New" charset="0"/>
              <a:buChar char="o"/>
            </a:pPr>
            <a:r>
              <a:rPr lang="en-US" altLang="en-US" sz="2200" b="0">
                <a:latin typeface="Calibri" charset="0"/>
                <a:ea typeface="Calibri" charset="0"/>
                <a:cs typeface="Calibri" charset="0"/>
              </a:rPr>
              <a:t>Is the abuser frightening relatives and friends?</a:t>
            </a:r>
          </a:p>
          <a:p>
            <a:pPr eaLnBrk="1" hangingPunct="1">
              <a:buFontTx/>
              <a:buChar char="•"/>
            </a:pPr>
            <a:endParaRPr lang="en-US" altLang="en-US" sz="2800"/>
          </a:p>
        </p:txBody>
      </p:sp>
    </p:spTree>
  </p:cSld>
  <p:clrMapOvr>
    <a:masterClrMapping/>
  </p:clrMapOvr>
  <p:transition spd="slow">
    <p:circl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Escaping Domestic Violence</a:t>
            </a:r>
          </a:p>
        </p:txBody>
      </p:sp>
      <p:sp>
        <p:nvSpPr>
          <p:cNvPr id="46083" name="Rectangle 3"/>
          <p:cNvSpPr>
            <a:spLocks noGrp="1" noChangeArrowheads="1"/>
          </p:cNvSpPr>
          <p:nvPr>
            <p:ph type="body" idx="1"/>
          </p:nvPr>
        </p:nvSpPr>
        <p:spPr>
          <a:xfrm>
            <a:off x="914400" y="1600200"/>
            <a:ext cx="7315200" cy="4343400"/>
          </a:xfrm>
        </p:spPr>
        <p:txBody>
          <a:bodyPr/>
          <a:lstStyle/>
          <a:p>
            <a:pPr>
              <a:spcBef>
                <a:spcPct val="0"/>
              </a:spcBef>
              <a:buFontTx/>
              <a:buChar char="•"/>
            </a:pPr>
            <a:r>
              <a:rPr lang="en-US" altLang="en-US" sz="2200">
                <a:latin typeface="Calibri" charset="0"/>
                <a:ea typeface="Calibri" charset="0"/>
                <a:cs typeface="Calibri" charset="0"/>
              </a:rPr>
              <a:t>If in immediate danger call 911.</a:t>
            </a:r>
          </a:p>
          <a:p>
            <a:pPr>
              <a:spcBef>
                <a:spcPct val="0"/>
              </a:spcBef>
              <a:buFontTx/>
              <a:buChar char="•"/>
            </a:pPr>
            <a:r>
              <a:rPr lang="en-US" altLang="en-US" sz="2200">
                <a:latin typeface="Calibri" charset="0"/>
                <a:ea typeface="Calibri" charset="0"/>
                <a:cs typeface="Calibri" charset="0"/>
              </a:rPr>
              <a:t>If hurt, go to the nearest hospital.</a:t>
            </a:r>
          </a:p>
          <a:p>
            <a:pPr>
              <a:spcBef>
                <a:spcPct val="0"/>
              </a:spcBef>
              <a:buFontTx/>
              <a:buChar char="•"/>
            </a:pPr>
            <a:r>
              <a:rPr lang="en-US" altLang="en-US" sz="2200">
                <a:latin typeface="Calibri" charset="0"/>
                <a:ea typeface="Calibri" charset="0"/>
                <a:cs typeface="Calibri" charset="0"/>
              </a:rPr>
              <a:t>Escaping can be made less difficult with planning:</a:t>
            </a:r>
          </a:p>
          <a:p>
            <a:pPr lvl="1">
              <a:spcBef>
                <a:spcPct val="0"/>
              </a:spcBef>
              <a:buFont typeface="Arial" charset="0"/>
              <a:buChar char="•"/>
            </a:pPr>
            <a:r>
              <a:rPr lang="en-US" altLang="en-US" sz="2200" b="0">
                <a:latin typeface="Calibri" charset="0"/>
                <a:ea typeface="Calibri" charset="0"/>
                <a:cs typeface="Calibri" charset="0"/>
              </a:rPr>
              <a:t>Using a code word to notify friends or relatives.</a:t>
            </a:r>
          </a:p>
          <a:p>
            <a:pPr lvl="1">
              <a:spcBef>
                <a:spcPct val="0"/>
              </a:spcBef>
              <a:buFont typeface="Arial" charset="0"/>
              <a:buChar char="•"/>
            </a:pPr>
            <a:r>
              <a:rPr lang="en-US" altLang="en-US" sz="2200" b="0">
                <a:latin typeface="Calibri" charset="0"/>
                <a:ea typeface="Calibri" charset="0"/>
                <a:cs typeface="Calibri" charset="0"/>
              </a:rPr>
              <a:t>Keep a pre-paid cellphone and do not use a home phone or shared cell phone when calling for help.</a:t>
            </a:r>
          </a:p>
          <a:p>
            <a:pPr lvl="1">
              <a:spcBef>
                <a:spcPct val="0"/>
              </a:spcBef>
              <a:buFont typeface="Arial" charset="0"/>
              <a:buChar char="•"/>
            </a:pPr>
            <a:r>
              <a:rPr lang="en-US" altLang="en-US" sz="2200" b="0">
                <a:latin typeface="Calibri" charset="0"/>
                <a:ea typeface="Calibri" charset="0"/>
                <a:cs typeface="Calibri" charset="0"/>
              </a:rPr>
              <a:t>Keep some cash hidden in case you need it.</a:t>
            </a:r>
          </a:p>
          <a:p>
            <a:pPr lvl="1">
              <a:spcBef>
                <a:spcPct val="0"/>
              </a:spcBef>
              <a:buFont typeface="Arial" charset="0"/>
              <a:buChar char="•"/>
            </a:pPr>
            <a:r>
              <a:rPr lang="en-US" altLang="en-US" sz="2200" b="0">
                <a:latin typeface="Calibri" charset="0"/>
                <a:ea typeface="Calibri" charset="0"/>
                <a:cs typeface="Calibri" charset="0"/>
              </a:rPr>
              <a:t>Develop a checklist to remind you of necessary items and documents for when you leave. </a:t>
            </a:r>
          </a:p>
          <a:p>
            <a:pPr lvl="1">
              <a:spcBef>
                <a:spcPct val="0"/>
              </a:spcBef>
              <a:buFont typeface="Arial" charset="0"/>
              <a:buChar char="•"/>
            </a:pPr>
            <a:r>
              <a:rPr lang="en-US" altLang="en-US" sz="2200" b="0">
                <a:latin typeface="Calibri" charset="0"/>
                <a:ea typeface="Calibri" charset="0"/>
                <a:cs typeface="Calibri" charset="0"/>
              </a:rPr>
              <a:t>Bring evidence of abuse with you.</a:t>
            </a:r>
          </a:p>
          <a:p>
            <a:pPr lvl="1">
              <a:spcBef>
                <a:spcPct val="0"/>
              </a:spcBef>
              <a:buFont typeface="Arial" charset="0"/>
              <a:buChar char="•"/>
            </a:pPr>
            <a:r>
              <a:rPr lang="en-US" altLang="en-US" sz="2200" b="0">
                <a:latin typeface="Calibri" charset="0"/>
                <a:ea typeface="Calibri" charset="0"/>
                <a:cs typeface="Calibri" charset="0"/>
              </a:rPr>
              <a:t>Keep an extra set of car keys.</a:t>
            </a:r>
          </a:p>
          <a:p>
            <a:pPr lvl="1">
              <a:spcBef>
                <a:spcPct val="0"/>
              </a:spcBef>
              <a:buFont typeface="Arial" charset="0"/>
              <a:buChar char="•"/>
            </a:pPr>
            <a:r>
              <a:rPr lang="en-US" altLang="en-US" sz="2200" b="0">
                <a:latin typeface="Calibri" charset="0"/>
                <a:ea typeface="Calibri" charset="0"/>
                <a:cs typeface="Calibri" charset="0"/>
              </a:rPr>
              <a:t>Learn more about filing protective orders in  court.</a:t>
            </a:r>
          </a:p>
        </p:txBody>
      </p:sp>
    </p:spTree>
  </p:cSld>
  <p:clrMapOvr>
    <a:masterClrMapping/>
  </p:clrMapOvr>
  <p:transition spd="slow">
    <p:circl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381000"/>
            <a:ext cx="8229600" cy="1143000"/>
          </a:xfrm>
        </p:spPr>
        <p:txBody>
          <a:bodyPr/>
          <a:lstStyle/>
          <a:p>
            <a:pPr eaLnBrk="1" hangingPunct="1"/>
            <a:r>
              <a:rPr lang="en-US" altLang="en-US" sz="3400">
                <a:solidFill>
                  <a:schemeClr val="tx1"/>
                </a:solidFill>
                <a:latin typeface="Calibri" charset="0"/>
                <a:ea typeface="Calibri" charset="0"/>
                <a:cs typeface="Calibri" charset="0"/>
              </a:rPr>
              <a:t>Legal Reporting Requirements In Florida</a:t>
            </a:r>
          </a:p>
        </p:txBody>
      </p:sp>
      <p:sp>
        <p:nvSpPr>
          <p:cNvPr id="47107" name="Rectangle 3"/>
          <p:cNvSpPr>
            <a:spLocks noGrp="1" noChangeArrowheads="1"/>
          </p:cNvSpPr>
          <p:nvPr>
            <p:ph type="body" idx="1"/>
          </p:nvPr>
        </p:nvSpPr>
        <p:spPr>
          <a:xfrm>
            <a:off x="914400" y="1600200"/>
            <a:ext cx="7315200" cy="4525963"/>
          </a:xfrm>
        </p:spPr>
        <p:txBody>
          <a:bodyPr/>
          <a:lstStyle/>
          <a:p>
            <a:pPr eaLnBrk="1" hangingPunct="1">
              <a:buFontTx/>
              <a:buChar char="•"/>
            </a:pPr>
            <a:r>
              <a:rPr lang="en-US" altLang="en-US" sz="2200">
                <a:latin typeface="Calibri" charset="0"/>
                <a:ea typeface="Calibri" charset="0"/>
                <a:cs typeface="Calibri" charset="0"/>
              </a:rPr>
              <a:t>Vulnerable Adult Abuse</a:t>
            </a:r>
          </a:p>
          <a:p>
            <a:pPr lvl="1" eaLnBrk="1" hangingPunct="1">
              <a:buFont typeface="Courier New" charset="0"/>
              <a:buChar char="o"/>
            </a:pPr>
            <a:r>
              <a:rPr lang="en-US" altLang="en-US" sz="2200">
                <a:latin typeface="Calibri" charset="0"/>
                <a:ea typeface="Calibri" charset="0"/>
                <a:cs typeface="Calibri" charset="0"/>
              </a:rPr>
              <a:t>Report suspected abuse of vulnerable adults to the Florida Abuse Hotline. </a:t>
            </a:r>
            <a:r>
              <a:rPr lang="en-US" altLang="en-US" sz="2200" i="1">
                <a:solidFill>
                  <a:srgbClr val="FF0000"/>
                </a:solidFill>
                <a:latin typeface="Calibri" charset="0"/>
                <a:ea typeface="Calibri" charset="0"/>
                <a:cs typeface="Calibri" charset="0"/>
              </a:rPr>
              <a:t>Abuse means any willful act or threatened act by a relative, caregiver, or household member which causes or is likely to cause significant impairment to a vulnerable adult's physical, mental, or emotional health. Abuse includes acts and omissions</a:t>
            </a:r>
            <a:r>
              <a:rPr lang="en-US" altLang="en-US" sz="2200">
                <a:latin typeface="Calibri" charset="0"/>
                <a:ea typeface="Calibri" charset="0"/>
                <a:cs typeface="Calibri" charset="0"/>
              </a:rPr>
              <a:t>  (415.102(1), F.S.) </a:t>
            </a:r>
          </a:p>
          <a:p>
            <a:pPr lvl="1" eaLnBrk="1" hangingPunct="1">
              <a:buFont typeface="Courier New" charset="0"/>
              <a:buChar char="o"/>
            </a:pPr>
            <a:r>
              <a:rPr lang="en-US" altLang="en-US" sz="2200" b="0">
                <a:latin typeface="Calibri" charset="0"/>
                <a:ea typeface="Calibri" charset="0"/>
                <a:cs typeface="Calibri" charset="0"/>
              </a:rPr>
              <a:t>All reports are confidential, including the name of the reporter.</a:t>
            </a:r>
            <a:r>
              <a:rPr lang="en-US" altLang="en-US" sz="2200">
                <a:latin typeface="Calibri" charset="0"/>
                <a:ea typeface="Calibri" charset="0"/>
                <a:cs typeface="Calibri" charset="0"/>
              </a:rPr>
              <a:t> </a:t>
            </a:r>
          </a:p>
          <a:p>
            <a:pPr lvl="1" eaLnBrk="1" hangingPunct="1">
              <a:buFont typeface="Arial" charset="0"/>
              <a:buChar char="•"/>
            </a:pPr>
            <a:endParaRPr lang="en-US" altLang="en-US" sz="2400"/>
          </a:p>
        </p:txBody>
      </p:sp>
    </p:spTree>
  </p:cSld>
  <p:clrMapOvr>
    <a:masterClrMapping/>
  </p:clrMapOvr>
  <p:transition spd="slow">
    <p:circl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381000"/>
            <a:ext cx="8229600" cy="1143000"/>
          </a:xfrm>
        </p:spPr>
        <p:txBody>
          <a:bodyPr/>
          <a:lstStyle/>
          <a:p>
            <a:pPr eaLnBrk="1" hangingPunct="1"/>
            <a:r>
              <a:rPr lang="en-US" altLang="en-US" sz="3400">
                <a:solidFill>
                  <a:schemeClr val="tx1"/>
                </a:solidFill>
                <a:latin typeface="Calibri" charset="0"/>
                <a:ea typeface="Calibri" charset="0"/>
                <a:cs typeface="Calibri" charset="0"/>
              </a:rPr>
              <a:t>Legal Reporting Requirements In Florida</a:t>
            </a:r>
          </a:p>
        </p:txBody>
      </p:sp>
      <p:sp>
        <p:nvSpPr>
          <p:cNvPr id="48131" name="Rectangle 3"/>
          <p:cNvSpPr>
            <a:spLocks noGrp="1" noChangeArrowheads="1"/>
          </p:cNvSpPr>
          <p:nvPr>
            <p:ph type="body" idx="1"/>
          </p:nvPr>
        </p:nvSpPr>
        <p:spPr>
          <a:xfrm>
            <a:off x="914400" y="1600200"/>
            <a:ext cx="7315200" cy="4525963"/>
          </a:xfrm>
        </p:spPr>
        <p:txBody>
          <a:bodyPr/>
          <a:lstStyle/>
          <a:p>
            <a:pPr eaLnBrk="1" hangingPunct="1">
              <a:lnSpc>
                <a:spcPct val="80000"/>
              </a:lnSpc>
              <a:buFontTx/>
              <a:buChar char="•"/>
            </a:pPr>
            <a:r>
              <a:rPr lang="en-US" altLang="en-US" sz="2200">
                <a:latin typeface="Calibri" charset="0"/>
                <a:ea typeface="Calibri" charset="0"/>
                <a:cs typeface="Calibri" charset="0"/>
              </a:rPr>
              <a:t>The person reporting abuse should be prepared to describe:</a:t>
            </a:r>
          </a:p>
          <a:p>
            <a:pPr eaLnBrk="1" hangingPunct="1">
              <a:lnSpc>
                <a:spcPct val="80000"/>
              </a:lnSpc>
              <a:buFontTx/>
              <a:buChar char="•"/>
            </a:pPr>
            <a:r>
              <a:rPr lang="en-US" altLang="en-US" sz="2200">
                <a:latin typeface="Calibri" charset="0"/>
                <a:ea typeface="Calibri" charset="0"/>
                <a:cs typeface="Calibri" charset="0"/>
              </a:rPr>
              <a:t>Victim name, address or location, approximate age, race, and sex</a:t>
            </a:r>
          </a:p>
          <a:p>
            <a:pPr eaLnBrk="1" hangingPunct="1">
              <a:lnSpc>
                <a:spcPct val="80000"/>
              </a:lnSpc>
              <a:buFontTx/>
              <a:buChar char="•"/>
            </a:pPr>
            <a:r>
              <a:rPr lang="en-US" altLang="en-US" sz="2200">
                <a:latin typeface="Calibri" charset="0"/>
                <a:ea typeface="Calibri" charset="0"/>
                <a:cs typeface="Calibri" charset="0"/>
              </a:rPr>
              <a:t>Signs or indications of harm or injury, including a physical description if possible</a:t>
            </a:r>
          </a:p>
          <a:p>
            <a:pPr eaLnBrk="1" hangingPunct="1">
              <a:lnSpc>
                <a:spcPct val="80000"/>
              </a:lnSpc>
              <a:buFontTx/>
              <a:buChar char="•"/>
            </a:pPr>
            <a:r>
              <a:rPr lang="en-US" altLang="en-US" sz="2200">
                <a:latin typeface="Calibri" charset="0"/>
                <a:ea typeface="Calibri" charset="0"/>
                <a:cs typeface="Calibri" charset="0"/>
              </a:rPr>
              <a:t>Relationship of the alleged perpetrator to the victim, if possible. If the relationship is unknown, a report will still be taken if other reporting criteria are met.</a:t>
            </a:r>
          </a:p>
          <a:p>
            <a:pPr eaLnBrk="1" hangingPunct="1">
              <a:lnSpc>
                <a:spcPct val="80000"/>
              </a:lnSpc>
              <a:buFontTx/>
              <a:buChar char="•"/>
            </a:pPr>
            <a:endParaRPr lang="en-US" altLang="en-US" sz="2800"/>
          </a:p>
        </p:txBody>
      </p:sp>
    </p:spTree>
  </p:cSld>
  <p:clrMapOvr>
    <a:masterClrMapping/>
  </p:clrMapOvr>
  <p:transition spd="slow">
    <p:circl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304800"/>
            <a:ext cx="8229600" cy="1143000"/>
          </a:xfrm>
        </p:spPr>
        <p:txBody>
          <a:bodyPr/>
          <a:lstStyle/>
          <a:p>
            <a:pPr eaLnBrk="1" hangingPunct="1"/>
            <a:r>
              <a:rPr lang="en-US" altLang="en-US">
                <a:solidFill>
                  <a:schemeClr val="tx1"/>
                </a:solidFill>
                <a:latin typeface="Calibri" charset="0"/>
                <a:ea typeface="Calibri" charset="0"/>
                <a:cs typeface="Calibri" charset="0"/>
              </a:rPr>
              <a:t>Intimate Partner Abuse</a:t>
            </a:r>
          </a:p>
        </p:txBody>
      </p:sp>
      <p:sp>
        <p:nvSpPr>
          <p:cNvPr id="49155" name="Rectangle 3"/>
          <p:cNvSpPr>
            <a:spLocks noGrp="1" noChangeArrowheads="1"/>
          </p:cNvSpPr>
          <p:nvPr>
            <p:ph type="body" idx="1"/>
          </p:nvPr>
        </p:nvSpPr>
        <p:spPr>
          <a:xfrm>
            <a:off x="914400" y="1600200"/>
            <a:ext cx="7315200" cy="4525963"/>
          </a:xfrm>
        </p:spPr>
        <p:txBody>
          <a:bodyPr/>
          <a:lstStyle/>
          <a:p>
            <a:pPr eaLnBrk="1" hangingPunct="1">
              <a:lnSpc>
                <a:spcPct val="90000"/>
              </a:lnSpc>
              <a:buFontTx/>
              <a:buChar char="•"/>
            </a:pPr>
            <a:r>
              <a:rPr lang="en-US" altLang="en-US" sz="2200">
                <a:latin typeface="Calibri" charset="0"/>
                <a:ea typeface="Calibri" charset="0"/>
                <a:cs typeface="Calibri" charset="0"/>
              </a:rPr>
              <a:t>Florida statute 790.24 requires healthcare providers to report gunshot or life-threatening wounds or injuries. this does not cover the majority of injuries sustained in IPV. </a:t>
            </a:r>
          </a:p>
          <a:p>
            <a:pPr eaLnBrk="1" hangingPunct="1">
              <a:lnSpc>
                <a:spcPct val="90000"/>
              </a:lnSpc>
              <a:buFontTx/>
              <a:buChar char="•"/>
            </a:pPr>
            <a:r>
              <a:rPr lang="en-US" altLang="en-US" sz="2200" i="1">
                <a:latin typeface="Calibri" charset="0"/>
                <a:ea typeface="Calibri" charset="0"/>
                <a:cs typeface="Calibri" charset="0"/>
              </a:rPr>
              <a:t>Reporting suspected domestic violence without the informed consent of the victim is unethical and may cause the abuser to retaliate. </a:t>
            </a:r>
          </a:p>
          <a:p>
            <a:pPr eaLnBrk="1" hangingPunct="1">
              <a:lnSpc>
                <a:spcPct val="90000"/>
              </a:lnSpc>
              <a:buFontTx/>
              <a:buChar char="•"/>
            </a:pPr>
            <a:r>
              <a:rPr lang="en-US" altLang="en-US" sz="2200">
                <a:latin typeface="Calibri" charset="0"/>
                <a:ea typeface="Calibri" charset="0"/>
                <a:cs typeface="Calibri" charset="0"/>
              </a:rPr>
              <a:t>When it is appropriate to report domestic violence, call </a:t>
            </a:r>
            <a:br>
              <a:rPr lang="en-US" altLang="en-US" sz="2200">
                <a:latin typeface="Calibri" charset="0"/>
                <a:ea typeface="Calibri" charset="0"/>
                <a:cs typeface="Calibri" charset="0"/>
              </a:rPr>
            </a:br>
            <a:r>
              <a:rPr lang="en-US" altLang="en-US" sz="2200">
                <a:latin typeface="Calibri" charset="0"/>
                <a:ea typeface="Calibri" charset="0"/>
                <a:cs typeface="Calibri" charset="0"/>
              </a:rPr>
              <a:t>1-800-500-1119</a:t>
            </a:r>
            <a:r>
              <a:rPr lang="en-US" altLang="en-US" sz="2800"/>
              <a:t>. </a:t>
            </a:r>
          </a:p>
        </p:txBody>
      </p:sp>
    </p:spTree>
  </p:cSld>
  <p:clrMapOvr>
    <a:masterClrMapping/>
  </p:clrMapOvr>
  <p:transition spd="slow">
    <p:circl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Elder Abuse</a:t>
            </a:r>
          </a:p>
        </p:txBody>
      </p:sp>
      <p:sp>
        <p:nvSpPr>
          <p:cNvPr id="50179" name="Rectangle 3"/>
          <p:cNvSpPr>
            <a:spLocks noGrp="1" noChangeArrowheads="1"/>
          </p:cNvSpPr>
          <p:nvPr>
            <p:ph type="body" idx="1"/>
          </p:nvPr>
        </p:nvSpPr>
        <p:spPr>
          <a:xfrm>
            <a:off x="914400" y="1600200"/>
            <a:ext cx="7315200" cy="4191000"/>
          </a:xfrm>
        </p:spPr>
        <p:txBody>
          <a:bodyPr/>
          <a:lstStyle/>
          <a:p>
            <a:pPr eaLnBrk="1" hangingPunct="1">
              <a:lnSpc>
                <a:spcPct val="90000"/>
              </a:lnSpc>
              <a:buFontTx/>
              <a:buChar char="•"/>
            </a:pPr>
            <a:r>
              <a:rPr lang="en-US" altLang="en-US" sz="2200">
                <a:latin typeface="Calibri" charset="0"/>
                <a:ea typeface="Calibri" charset="0"/>
                <a:cs typeface="Calibri" charset="0"/>
              </a:rPr>
              <a:t>If the abuse was perpetrated by the spouse/partner or other person known to the victim, it constitutes domestic violence. </a:t>
            </a:r>
          </a:p>
          <a:p>
            <a:pPr eaLnBrk="1" hangingPunct="1">
              <a:lnSpc>
                <a:spcPct val="90000"/>
              </a:lnSpc>
              <a:buFontTx/>
              <a:buChar char="•"/>
            </a:pPr>
            <a:r>
              <a:rPr lang="en-US" altLang="en-US" sz="2200">
                <a:latin typeface="Calibri" charset="0"/>
                <a:ea typeface="Calibri" charset="0"/>
                <a:cs typeface="Calibri" charset="0"/>
              </a:rPr>
              <a:t>The National Center on Elder Abuse (2006) encourages health professionals not to try to answer, "Is this domestic violence?" or "Is this elder abuse?" Instead, efforts should be made to maximize both the domestic violence and aging networks services by partnering to meet the unique needs of older victims. </a:t>
            </a:r>
          </a:p>
        </p:txBody>
      </p:sp>
    </p:spTree>
  </p:cSld>
  <p:clrMapOvr>
    <a:masterClrMapping/>
  </p:clrMapOvr>
  <p:transition spd="slow">
    <p:circl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381000"/>
            <a:ext cx="8229600" cy="1143000"/>
          </a:xfrm>
        </p:spPr>
        <p:txBody>
          <a:bodyPr/>
          <a:lstStyle/>
          <a:p>
            <a:pPr eaLnBrk="1" hangingPunct="1"/>
            <a:r>
              <a:rPr lang="en-US" altLang="en-US" sz="3400">
                <a:solidFill>
                  <a:schemeClr val="tx1"/>
                </a:solidFill>
                <a:latin typeface="Calibri" charset="0"/>
                <a:ea typeface="Calibri" charset="0"/>
                <a:cs typeface="Calibri" charset="0"/>
              </a:rPr>
              <a:t>Domestic Violence Resources In Florida</a:t>
            </a:r>
          </a:p>
        </p:txBody>
      </p:sp>
      <p:sp>
        <p:nvSpPr>
          <p:cNvPr id="51203" name="Rectangle 3"/>
          <p:cNvSpPr>
            <a:spLocks noGrp="1" noChangeArrowheads="1"/>
          </p:cNvSpPr>
          <p:nvPr>
            <p:ph type="body" idx="1"/>
          </p:nvPr>
        </p:nvSpPr>
        <p:spPr>
          <a:xfrm>
            <a:off x="914400" y="1493838"/>
            <a:ext cx="7315200" cy="4525962"/>
          </a:xfrm>
        </p:spPr>
        <p:txBody>
          <a:bodyPr/>
          <a:lstStyle/>
          <a:p>
            <a:pPr eaLnBrk="1" hangingPunct="1">
              <a:lnSpc>
                <a:spcPct val="80000"/>
              </a:lnSpc>
              <a:buFontTx/>
              <a:buChar char="•"/>
            </a:pPr>
            <a:r>
              <a:rPr lang="en-US" altLang="en-US" sz="2200">
                <a:latin typeface="Calibri" charset="0"/>
                <a:ea typeface="Calibri" charset="0"/>
                <a:cs typeface="Calibri" charset="0"/>
              </a:rPr>
              <a:t>As of 2010, there are 42 certified domestic violence centers that provide crisis intervention and support services to adult victims of domestic violence and their children free of charge, 24 hours a day, 7 days a week. </a:t>
            </a:r>
          </a:p>
          <a:p>
            <a:pPr eaLnBrk="1" hangingPunct="1">
              <a:lnSpc>
                <a:spcPct val="80000"/>
              </a:lnSpc>
              <a:buFontTx/>
              <a:buChar char="•"/>
            </a:pPr>
            <a:r>
              <a:rPr lang="en-US" altLang="en-US" sz="2200">
                <a:latin typeface="Calibri" charset="0"/>
                <a:ea typeface="Calibri" charset="0"/>
                <a:cs typeface="Calibri" charset="0"/>
              </a:rPr>
              <a:t>Florida law has established </a:t>
            </a:r>
            <a:r>
              <a:rPr lang="en-US" altLang="en-US" sz="2200" b="1">
                <a:latin typeface="Calibri" charset="0"/>
                <a:ea typeface="Calibri" charset="0"/>
                <a:cs typeface="Calibri" charset="0"/>
              </a:rPr>
              <a:t>batterers intervention programs</a:t>
            </a:r>
            <a:r>
              <a:rPr lang="en-US" altLang="en-US" sz="2200">
                <a:latin typeface="Calibri" charset="0"/>
                <a:ea typeface="Calibri" charset="0"/>
                <a:cs typeface="Calibri" charset="0"/>
              </a:rPr>
              <a:t> for perpetrators of domestic violence.</a:t>
            </a:r>
          </a:p>
          <a:p>
            <a:pPr eaLnBrk="1" hangingPunct="1">
              <a:lnSpc>
                <a:spcPct val="80000"/>
              </a:lnSpc>
              <a:buFontTx/>
              <a:buChar char="•"/>
            </a:pPr>
            <a:r>
              <a:rPr lang="en-US" altLang="en-US" sz="2200">
                <a:latin typeface="Calibri" charset="0"/>
                <a:ea typeface="Calibri" charset="0"/>
                <a:cs typeface="Calibri" charset="0"/>
              </a:rPr>
              <a:t>Attendance at a batterers intervention program is usually imposed by the court as a condition of probation.</a:t>
            </a:r>
          </a:p>
          <a:p>
            <a:pPr eaLnBrk="1" hangingPunct="1">
              <a:lnSpc>
                <a:spcPct val="80000"/>
              </a:lnSpc>
              <a:buFontTx/>
              <a:buChar char="•"/>
            </a:pPr>
            <a:r>
              <a:rPr lang="en-US" altLang="en-US" sz="2200">
                <a:latin typeface="Calibri" charset="0"/>
                <a:ea typeface="Calibri" charset="0"/>
                <a:cs typeface="Calibri" charset="0"/>
              </a:rPr>
              <a:t>According to the Florida Department of Law Enforcement (FDLE, 2010), 75% of those who perpetrate domestic violence are male.</a:t>
            </a:r>
          </a:p>
          <a:p>
            <a:pPr eaLnBrk="1" hangingPunct="1">
              <a:lnSpc>
                <a:spcPct val="80000"/>
              </a:lnSpc>
              <a:buFontTx/>
              <a:buChar char="•"/>
            </a:pPr>
            <a:r>
              <a:rPr lang="en-US" altLang="en-US" sz="2200">
                <a:latin typeface="Calibri" charset="0"/>
                <a:ea typeface="Calibri" charset="0"/>
                <a:cs typeface="Calibri" charset="0"/>
              </a:rPr>
              <a:t>And therefore its efforts at certification of and setting standards for these programs has focused on programs designed for men who commit acts of domestic violence. </a:t>
            </a:r>
          </a:p>
        </p:txBody>
      </p:sp>
    </p:spTree>
  </p:cSld>
  <p:clrMapOvr>
    <a:masterClrMapping/>
  </p:clrMapOvr>
  <p:transition spd="slow">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381000"/>
            <a:ext cx="8229600" cy="1143000"/>
          </a:xfrm>
        </p:spPr>
        <p:txBody>
          <a:bodyPr/>
          <a:lstStyle/>
          <a:p>
            <a:r>
              <a:rPr lang="en-US" altLang="en-US" dirty="0">
                <a:latin typeface="Calibri" charset="0"/>
              </a:rPr>
              <a:t>What is a </a:t>
            </a:r>
            <a:r>
              <a:rPr lang="en-US" altLang="en-US" dirty="0" smtClean="0">
                <a:latin typeface="Calibri" charset="0"/>
              </a:rPr>
              <a:t>Crisis</a:t>
            </a:r>
            <a:r>
              <a:rPr lang="en-US" altLang="en-US" dirty="0">
                <a:latin typeface="Calibri" charset="0"/>
              </a:rPr>
              <a:t>?</a:t>
            </a:r>
          </a:p>
        </p:txBody>
      </p:sp>
      <p:sp>
        <p:nvSpPr>
          <p:cNvPr id="6147"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"psychological disequilibrium in a person who confronts a hazardous circumstance that for him constitutes an important problem which he can, for the time being, neither escape nor solve with his customary problem solving resources"  Caplan (1964)</a:t>
            </a:r>
          </a:p>
          <a:p>
            <a:pPr>
              <a:buFontTx/>
              <a:buChar char="•"/>
            </a:pPr>
            <a:r>
              <a:rPr lang="en-US" altLang="en-US" sz="2200">
                <a:latin typeface="Calibri" charset="0"/>
              </a:rPr>
              <a:t>Roberts (2005)  - a crisis has 5 components: a stressful or traumatic event, a vulnerable or unbalanced state, a precipitating factor, an active crisis state based on the person's perception, and the resolution of the crisis.</a:t>
            </a:r>
          </a:p>
          <a:p>
            <a:pPr>
              <a:buFontTx/>
              <a:buChar char="•"/>
            </a:pPr>
            <a:r>
              <a:rPr lang="en-US" altLang="en-US" sz="2200">
                <a:latin typeface="Calibri" charset="0"/>
              </a:rPr>
              <a:t>Short and long term consequences of a crisis can include personal growth or deterioration.</a:t>
            </a:r>
          </a:p>
          <a:p>
            <a:pPr>
              <a:buFontTx/>
              <a:buChar char="•"/>
            </a:pPr>
            <a:r>
              <a:rPr lang="en-US" altLang="en-US" sz="2200">
                <a:latin typeface="Calibri" charset="0"/>
              </a:rPr>
              <a:t>Remember it is a turning point – not necessarily bad.</a:t>
            </a:r>
          </a:p>
        </p:txBody>
      </p:sp>
    </p:spTree>
  </p:cSld>
  <p:clrMapOvr>
    <a:masterClrMapping/>
  </p:clrMapOvr>
  <p:transition spd="slow">
    <p:circl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438400"/>
            <a:ext cx="8229600" cy="1143000"/>
          </a:xfrm>
        </p:spPr>
        <p:txBody>
          <a:bodyPr/>
          <a:lstStyle/>
          <a:p>
            <a:pPr eaLnBrk="1" hangingPunct="1"/>
            <a:r>
              <a:rPr lang="en-US" altLang="en-US" sz="4800">
                <a:latin typeface="Calibri" charset="0"/>
              </a:rPr>
              <a:t>INFECTION CONTROL</a:t>
            </a:r>
          </a:p>
        </p:txBody>
      </p:sp>
    </p:spTree>
  </p:cSld>
  <p:clrMapOvr>
    <a:masterClrMapping/>
  </p:clrMapOvr>
  <p:transition spd="slow">
    <p:circl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altLang="en-US">
                <a:latin typeface="Calibri" charset="0"/>
              </a:rPr>
              <a:t>Infection Control Defined</a:t>
            </a:r>
          </a:p>
        </p:txBody>
      </p:sp>
      <p:sp>
        <p:nvSpPr>
          <p:cNvPr id="3075" name="Rectangle 3"/>
          <p:cNvSpPr>
            <a:spLocks noGrp="1" noChangeArrowheads="1"/>
          </p:cNvSpPr>
          <p:nvPr>
            <p:ph idx="1"/>
          </p:nvPr>
        </p:nvSpPr>
        <p:spPr>
          <a:xfrm>
            <a:off x="914400" y="1447800"/>
            <a:ext cx="7315200" cy="4449763"/>
          </a:xfrm>
        </p:spPr>
        <p:txBody>
          <a:bodyPr>
            <a:normAutofit/>
          </a:bodyPr>
          <a:lstStyle/>
          <a:p>
            <a:pPr marL="0" indent="0" algn="ctr" eaLnBrk="1" hangingPunct="1">
              <a:buFont typeface="Arial" pitchFamily="34" charset="0"/>
              <a:buNone/>
              <a:defRPr/>
            </a:pPr>
            <a:r>
              <a:rPr lang="en-US" sz="3000" dirty="0" smtClean="0">
                <a:latin typeface="+mj-lt"/>
              </a:rPr>
              <a:t>Infection control is the discipline concerned with reducing the risks of acquiring infections</a:t>
            </a:r>
          </a:p>
        </p:txBody>
      </p:sp>
    </p:spTree>
  </p:cSld>
  <p:clrMapOvr>
    <a:masterClrMapping/>
  </p:clrMapOvr>
  <p:transition spd="slow">
    <p:circl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ltLang="en-US">
                <a:latin typeface="Calibri" charset="0"/>
              </a:rPr>
              <a:t>Importance</a:t>
            </a:r>
          </a:p>
        </p:txBody>
      </p:sp>
      <p:sp>
        <p:nvSpPr>
          <p:cNvPr id="54275" name="Rectangle 3"/>
          <p:cNvSpPr>
            <a:spLocks noGrp="1" noChangeArrowheads="1"/>
          </p:cNvSpPr>
          <p:nvPr>
            <p:ph idx="1"/>
          </p:nvPr>
        </p:nvSpPr>
        <p:spPr>
          <a:xfrm>
            <a:off x="914400" y="1371600"/>
            <a:ext cx="7315200" cy="4525963"/>
          </a:xfrm>
        </p:spPr>
        <p:txBody>
          <a:bodyPr/>
          <a:lstStyle/>
          <a:p>
            <a:pPr eaLnBrk="1" hangingPunct="1">
              <a:buFontTx/>
              <a:buChar char="•"/>
            </a:pPr>
            <a:r>
              <a:rPr lang="en-US" altLang="en-US" sz="2200">
                <a:latin typeface="Calibri" charset="0"/>
              </a:rPr>
              <a:t>Determines the exposure risk of staff and clients</a:t>
            </a:r>
          </a:p>
          <a:p>
            <a:pPr eaLnBrk="1" hangingPunct="1">
              <a:buFontTx/>
              <a:buChar char="•"/>
            </a:pPr>
            <a:r>
              <a:rPr lang="en-US" altLang="en-US" sz="2200">
                <a:latin typeface="Calibri" charset="0"/>
              </a:rPr>
              <a:t>Early detection to prevent spread of infection</a:t>
            </a:r>
          </a:p>
          <a:p>
            <a:pPr eaLnBrk="1" hangingPunct="1">
              <a:buFontTx/>
              <a:buChar char="•"/>
            </a:pPr>
            <a:r>
              <a:rPr lang="en-US" altLang="en-US" sz="2200">
                <a:latin typeface="Calibri" charset="0"/>
              </a:rPr>
              <a:t>Prevent internal communicable disease outbreak</a:t>
            </a:r>
          </a:p>
          <a:p>
            <a:pPr eaLnBrk="1" hangingPunct="1">
              <a:buFontTx/>
              <a:buChar char="•"/>
            </a:pPr>
            <a:r>
              <a:rPr lang="en-US" altLang="en-US" sz="2200">
                <a:latin typeface="Calibri" charset="0"/>
              </a:rPr>
              <a:t>Prevent external communicable disease outbreak</a:t>
            </a:r>
          </a:p>
        </p:txBody>
      </p:sp>
    </p:spTree>
  </p:cSld>
  <p:clrMapOvr>
    <a:masterClrMapping/>
  </p:clrMapOvr>
  <p:transition spd="slow">
    <p:circl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831850" y="744538"/>
            <a:ext cx="165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Blip>
                <a:blip r:embed="rId3"/>
              </a:buBlip>
              <a:defRPr sz="3200">
                <a:solidFill>
                  <a:schemeClr val="tx1"/>
                </a:solidFill>
                <a:latin typeface="Tahoma Small Cap" charset="0"/>
              </a:defRPr>
            </a:lvl1pPr>
            <a:lvl2pPr marL="742950" indent="-285750" eaLnBrk="0" hangingPunct="0">
              <a:spcBef>
                <a:spcPct val="20000"/>
              </a:spcBef>
              <a:buBlip>
                <a:blip r:embed="rId4"/>
              </a:buBlip>
              <a:defRPr sz="2800" b="1">
                <a:solidFill>
                  <a:schemeClr val="tx1"/>
                </a:solidFill>
                <a:latin typeface="Arial" charset="0"/>
              </a:defRPr>
            </a:lvl2pPr>
            <a:lvl3pPr marL="1143000" indent="-228600" eaLnBrk="0" hangingPunct="0">
              <a:spcBef>
                <a:spcPct val="20000"/>
              </a:spcBef>
              <a:buBlip>
                <a:blip r:embed="rId5"/>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2400" b="1"/>
          </a:p>
        </p:txBody>
      </p:sp>
      <p:sp>
        <p:nvSpPr>
          <p:cNvPr id="55299" name="Text Box 3"/>
          <p:cNvSpPr txBox="1">
            <a:spLocks noChangeArrowheads="1"/>
          </p:cNvSpPr>
          <p:nvPr/>
        </p:nvSpPr>
        <p:spPr bwMode="auto">
          <a:xfrm>
            <a:off x="1425575" y="1506538"/>
            <a:ext cx="163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Blip>
                <a:blip r:embed="rId3"/>
              </a:buBlip>
              <a:defRPr sz="3200">
                <a:solidFill>
                  <a:schemeClr val="tx1"/>
                </a:solidFill>
                <a:latin typeface="Tahoma Small Cap" charset="0"/>
              </a:defRPr>
            </a:lvl1pPr>
            <a:lvl2pPr marL="742950" indent="-285750" eaLnBrk="0" hangingPunct="0">
              <a:spcBef>
                <a:spcPct val="20000"/>
              </a:spcBef>
              <a:buBlip>
                <a:blip r:embed="rId4"/>
              </a:buBlip>
              <a:defRPr sz="2800" b="1">
                <a:solidFill>
                  <a:schemeClr val="tx1"/>
                </a:solidFill>
                <a:latin typeface="Arial" charset="0"/>
              </a:defRPr>
            </a:lvl2pPr>
            <a:lvl3pPr marL="1143000" indent="-228600" eaLnBrk="0" hangingPunct="0">
              <a:spcBef>
                <a:spcPct val="20000"/>
              </a:spcBef>
              <a:buBlip>
                <a:blip r:embed="rId5"/>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2400" b="1"/>
          </a:p>
        </p:txBody>
      </p:sp>
      <p:sp>
        <p:nvSpPr>
          <p:cNvPr id="8196" name="Rectangle 4"/>
          <p:cNvSpPr>
            <a:spLocks noChangeArrowheads="1"/>
          </p:cNvSpPr>
          <p:nvPr/>
        </p:nvSpPr>
        <p:spPr bwMode="auto">
          <a:xfrm>
            <a:off x="901700" y="401638"/>
            <a:ext cx="7315200" cy="1143000"/>
          </a:xfrm>
          <a:prstGeom prst="rect">
            <a:avLst/>
          </a:prstGeom>
          <a:noFill/>
          <a:ln w="9525">
            <a:noFill/>
            <a:miter lim="800000"/>
            <a:headEnd/>
            <a:tailEnd/>
          </a:ln>
          <a:effectLst/>
        </p:spPr>
        <p:txBody>
          <a:bodyPr anchor="ctr"/>
          <a:lstStyle/>
          <a:p>
            <a:pPr algn="ctr">
              <a:defRPr/>
            </a:pPr>
            <a:r>
              <a:rPr lang="en-US" sz="4000" b="1" dirty="0">
                <a:latin typeface="+mj-lt"/>
              </a:rPr>
              <a:t>Routes Of Transmission</a:t>
            </a:r>
          </a:p>
        </p:txBody>
      </p:sp>
      <p:sp>
        <p:nvSpPr>
          <p:cNvPr id="55301" name="Rectangle 5"/>
          <p:cNvSpPr>
            <a:spLocks noChangeArrowheads="1"/>
          </p:cNvSpPr>
          <p:nvPr/>
        </p:nvSpPr>
        <p:spPr bwMode="auto">
          <a:xfrm>
            <a:off x="914400" y="1544638"/>
            <a:ext cx="73025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spcBef>
                <a:spcPct val="20000"/>
              </a:spcBef>
              <a:buBlip>
                <a:blip r:embed="rId3"/>
              </a:buBlip>
              <a:defRPr sz="3200">
                <a:solidFill>
                  <a:schemeClr val="tx1"/>
                </a:solidFill>
                <a:latin typeface="Tahoma Small Cap" charset="0"/>
              </a:defRPr>
            </a:lvl1pPr>
            <a:lvl2pPr marL="742950" indent="-285750" eaLnBrk="0" hangingPunct="0">
              <a:spcBef>
                <a:spcPct val="20000"/>
              </a:spcBef>
              <a:buBlip>
                <a:blip r:embed="rId4"/>
              </a:buBlip>
              <a:defRPr sz="2800" b="1">
                <a:solidFill>
                  <a:schemeClr val="tx1"/>
                </a:solidFill>
                <a:latin typeface="Arial" charset="0"/>
              </a:defRPr>
            </a:lvl2pPr>
            <a:lvl3pPr marL="1143000" indent="-228600" eaLnBrk="0" hangingPunct="0">
              <a:spcBef>
                <a:spcPct val="20000"/>
              </a:spcBef>
              <a:buBlip>
                <a:blip r:embed="rId5"/>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buFontTx/>
              <a:buChar char="•"/>
            </a:pPr>
            <a:r>
              <a:rPr lang="en-US" altLang="en-US" sz="2200" b="1" i="1">
                <a:latin typeface="Calibri" charset="0"/>
              </a:rPr>
              <a:t>Contact</a:t>
            </a:r>
            <a:r>
              <a:rPr lang="en-US" altLang="en-US" sz="2200">
                <a:latin typeface="Calibri" charset="0"/>
              </a:rPr>
              <a:t>: Infections spread by direct or indirect contact with patients or the patient-care environment</a:t>
            </a:r>
            <a:r>
              <a:rPr lang="en-US" altLang="en-US" sz="2200" i="1">
                <a:latin typeface="Calibri" charset="0"/>
              </a:rPr>
              <a:t>         </a:t>
            </a:r>
          </a:p>
          <a:p>
            <a:pPr eaLnBrk="1" hangingPunct="1">
              <a:buFontTx/>
              <a:buChar char="•"/>
            </a:pPr>
            <a:r>
              <a:rPr lang="en-US" altLang="en-US" sz="2200" b="1" i="1">
                <a:latin typeface="Calibri" charset="0"/>
              </a:rPr>
              <a:t>Droplet:</a:t>
            </a:r>
            <a:r>
              <a:rPr lang="en-US" altLang="en-US" sz="2200">
                <a:latin typeface="Calibri" charset="0"/>
              </a:rPr>
              <a:t> Infections spread by large droplets generated by coughs, sneezes, etc</a:t>
            </a:r>
            <a:r>
              <a:rPr lang="en-US" altLang="en-US" sz="2200" i="1">
                <a:latin typeface="Calibri" charset="0"/>
              </a:rPr>
              <a:t>. </a:t>
            </a:r>
          </a:p>
          <a:p>
            <a:pPr eaLnBrk="1" hangingPunct="1">
              <a:buFontTx/>
              <a:buChar char="•"/>
            </a:pPr>
            <a:r>
              <a:rPr lang="en-US" altLang="en-US" sz="2200" b="1" i="1">
                <a:latin typeface="Calibri" charset="0"/>
              </a:rPr>
              <a:t>Airborne</a:t>
            </a:r>
            <a:r>
              <a:rPr lang="en-US" altLang="en-US" sz="2200">
                <a:latin typeface="Calibri" charset="0"/>
              </a:rPr>
              <a:t>: Infections spread by particles that </a:t>
            </a:r>
            <a:r>
              <a:rPr lang="en-US" altLang="en-US" sz="2200" u="sng">
                <a:latin typeface="Calibri" charset="0"/>
              </a:rPr>
              <a:t>remain infectious</a:t>
            </a:r>
            <a:r>
              <a:rPr lang="en-US" altLang="en-US" sz="2200">
                <a:latin typeface="Calibri" charset="0"/>
              </a:rPr>
              <a:t> while suspended in the air</a:t>
            </a:r>
          </a:p>
        </p:txBody>
      </p:sp>
    </p:spTree>
  </p:cSld>
  <p:clrMapOvr>
    <a:masterClrMapping/>
  </p:clrMapOvr>
  <p:transition spd="slow">
    <p:circl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a:latin typeface="Calibri" charset="0"/>
              </a:rPr>
              <a:t>Contact</a:t>
            </a:r>
          </a:p>
        </p:txBody>
      </p:sp>
      <p:sp>
        <p:nvSpPr>
          <p:cNvPr id="9219" name="Rectangle 3"/>
          <p:cNvSpPr>
            <a:spLocks noGrp="1" noChangeArrowheads="1"/>
          </p:cNvSpPr>
          <p:nvPr>
            <p:ph idx="1"/>
          </p:nvPr>
        </p:nvSpPr>
        <p:spPr>
          <a:xfrm>
            <a:off x="914400" y="1371600"/>
            <a:ext cx="7315200" cy="4525963"/>
          </a:xfrm>
        </p:spPr>
        <p:txBody>
          <a:bodyPr>
            <a:normAutofit fontScale="70000" lnSpcReduction="20000"/>
          </a:bodyPr>
          <a:lstStyle/>
          <a:p>
            <a:pPr eaLnBrk="1" hangingPunct="1">
              <a:defRPr/>
            </a:pPr>
            <a:r>
              <a:rPr lang="en-US" dirty="0" smtClean="0">
                <a:latin typeface="Calibri" pitchFamily="34" charset="0"/>
              </a:rPr>
              <a:t>Contact transmission is the most common form of transmitting diseases and virus. There are two types of contact transmission: direct and indirect</a:t>
            </a:r>
          </a:p>
          <a:p>
            <a:pPr>
              <a:defRPr/>
            </a:pPr>
            <a:r>
              <a:rPr lang="en-US" b="1" i="1" u="sng" dirty="0" smtClean="0">
                <a:latin typeface="Calibri" pitchFamily="34" charset="0"/>
              </a:rPr>
              <a:t>Direct </a:t>
            </a:r>
            <a:r>
              <a:rPr lang="en-US" b="1" i="1" u="sng" dirty="0">
                <a:latin typeface="Calibri" pitchFamily="34" charset="0"/>
              </a:rPr>
              <a:t>contact infections </a:t>
            </a:r>
            <a:r>
              <a:rPr lang="en-US" dirty="0">
                <a:latin typeface="Calibri" pitchFamily="34" charset="0"/>
              </a:rPr>
              <a:t>spread when disease-causing microorganisms pass from the infected person to the healthy person via direct physical contact with blood or body fluids. Examples of direct contact are touching, kissing, sexual contact, contact with oral secretions, or contact with body lesions. </a:t>
            </a:r>
          </a:p>
          <a:p>
            <a:pPr>
              <a:defRPr/>
            </a:pPr>
            <a:r>
              <a:rPr lang="en-US" b="1" i="1" u="sng" dirty="0" smtClean="0">
                <a:latin typeface="Calibri" pitchFamily="34" charset="0"/>
              </a:rPr>
              <a:t>Indirect </a:t>
            </a:r>
            <a:r>
              <a:rPr lang="en-US" b="1" i="1" u="sng" dirty="0">
                <a:latin typeface="Calibri" pitchFamily="34" charset="0"/>
              </a:rPr>
              <a:t>contact infections </a:t>
            </a:r>
            <a:r>
              <a:rPr lang="en-US" dirty="0">
                <a:latin typeface="Calibri" pitchFamily="34" charset="0"/>
              </a:rPr>
              <a:t>spread when an infected person sneezes or coughs, sending infectious droplets into the air. If healthy people inhale the infectious droplets, or if the contaminated droplets land directly in their eyes, noses or mouths, they risk becoming ill. </a:t>
            </a:r>
            <a:r>
              <a:rPr lang="en-US" dirty="0" smtClean="0">
                <a:latin typeface="Calibri" pitchFamily="34" charset="0"/>
              </a:rPr>
              <a:t> </a:t>
            </a:r>
            <a:endParaRPr lang="en-US" dirty="0">
              <a:latin typeface="Calibri" pitchFamily="34" charset="0"/>
            </a:endParaRPr>
          </a:p>
        </p:txBody>
      </p:sp>
    </p:spTree>
  </p:cSld>
  <p:clrMapOvr>
    <a:masterClrMapping/>
  </p:clrMapOvr>
  <p:transition spd="slow">
    <p:circl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457200"/>
            <a:ext cx="8229600" cy="1143000"/>
          </a:xfrm>
        </p:spPr>
        <p:txBody>
          <a:bodyPr/>
          <a:lstStyle/>
          <a:p>
            <a:pPr eaLnBrk="1" hangingPunct="1"/>
            <a:r>
              <a:rPr lang="en-US" altLang="en-US">
                <a:latin typeface="Calibri" charset="0"/>
              </a:rPr>
              <a:t>What Illnesses Are </a:t>
            </a:r>
            <a:br>
              <a:rPr lang="en-US" altLang="en-US">
                <a:latin typeface="Calibri" charset="0"/>
              </a:rPr>
            </a:br>
            <a:r>
              <a:rPr lang="en-US" altLang="en-US">
                <a:latin typeface="Calibri" charset="0"/>
              </a:rPr>
              <a:t>Spread This Way?</a:t>
            </a:r>
          </a:p>
        </p:txBody>
      </p:sp>
      <p:sp>
        <p:nvSpPr>
          <p:cNvPr id="57347" name="Rectangle 3"/>
          <p:cNvSpPr>
            <a:spLocks noGrp="1" noChangeArrowheads="1"/>
          </p:cNvSpPr>
          <p:nvPr>
            <p:ph idx="1"/>
          </p:nvPr>
        </p:nvSpPr>
        <p:spPr>
          <a:xfrm>
            <a:off x="914400" y="1752600"/>
            <a:ext cx="7315200" cy="4144963"/>
          </a:xfrm>
        </p:spPr>
        <p:txBody>
          <a:bodyPr/>
          <a:lstStyle/>
          <a:p>
            <a:pPr eaLnBrk="1" hangingPunct="1">
              <a:lnSpc>
                <a:spcPct val="90000"/>
              </a:lnSpc>
              <a:buFontTx/>
              <a:buChar char="•"/>
            </a:pPr>
            <a:r>
              <a:rPr lang="en-US" altLang="en-US" sz="2200">
                <a:latin typeface="Calibri" charset="0"/>
              </a:rPr>
              <a:t>Many illnesses spread through contact transmission. Examples are </a:t>
            </a:r>
            <a:r>
              <a:rPr lang="en-US" altLang="en-US" sz="2200" b="1">
                <a:latin typeface="Calibri" charset="0"/>
              </a:rPr>
              <a:t>chicken pox</a:t>
            </a:r>
            <a:r>
              <a:rPr lang="en-US" altLang="en-US" sz="2200">
                <a:latin typeface="Calibri" charset="0"/>
              </a:rPr>
              <a:t>, </a:t>
            </a:r>
            <a:r>
              <a:rPr lang="en-US" altLang="en-US" sz="2200" b="1">
                <a:latin typeface="Calibri" charset="0"/>
              </a:rPr>
              <a:t>common cold</a:t>
            </a:r>
            <a:r>
              <a:rPr lang="en-US" altLang="en-US" sz="2200">
                <a:latin typeface="Calibri" charset="0"/>
              </a:rPr>
              <a:t>, </a:t>
            </a:r>
            <a:r>
              <a:rPr lang="en-US" altLang="en-US" sz="2200" b="1">
                <a:latin typeface="Calibri" charset="0"/>
              </a:rPr>
              <a:t>conjunctivitis</a:t>
            </a:r>
            <a:r>
              <a:rPr lang="en-US" altLang="en-US" sz="2200">
                <a:latin typeface="Calibri" charset="0"/>
              </a:rPr>
              <a:t> (pinkeye), </a:t>
            </a:r>
            <a:r>
              <a:rPr lang="en-US" altLang="en-US" sz="2200" b="1">
                <a:latin typeface="Calibri" charset="0"/>
              </a:rPr>
              <a:t>Hepatitis A and B</a:t>
            </a:r>
            <a:r>
              <a:rPr lang="en-US" altLang="en-US" sz="2200">
                <a:latin typeface="Calibri" charset="0"/>
              </a:rPr>
              <a:t>, </a:t>
            </a:r>
            <a:r>
              <a:rPr lang="en-US" altLang="en-US" sz="2200" b="1">
                <a:latin typeface="Calibri" charset="0"/>
              </a:rPr>
              <a:t>herpes simplex</a:t>
            </a:r>
            <a:r>
              <a:rPr lang="en-US" altLang="en-US" sz="2200">
                <a:latin typeface="Calibri" charset="0"/>
              </a:rPr>
              <a:t> (cold sores), </a:t>
            </a:r>
            <a:r>
              <a:rPr lang="en-US" altLang="en-US" sz="2200" b="1">
                <a:latin typeface="Calibri" charset="0"/>
              </a:rPr>
              <a:t>influenza</a:t>
            </a:r>
            <a:r>
              <a:rPr lang="en-US" altLang="en-US" sz="2200">
                <a:latin typeface="Calibri" charset="0"/>
              </a:rPr>
              <a:t>, </a:t>
            </a:r>
            <a:r>
              <a:rPr lang="en-US" altLang="en-US" sz="2200" b="1">
                <a:latin typeface="Calibri" charset="0"/>
              </a:rPr>
              <a:t>measles</a:t>
            </a:r>
            <a:r>
              <a:rPr lang="en-US" altLang="en-US" sz="2200">
                <a:latin typeface="Calibri" charset="0"/>
              </a:rPr>
              <a:t>, </a:t>
            </a:r>
            <a:r>
              <a:rPr lang="en-US" altLang="en-US" sz="2200" b="1">
                <a:latin typeface="Calibri" charset="0"/>
              </a:rPr>
              <a:t>mononucleosis</a:t>
            </a:r>
            <a:r>
              <a:rPr lang="en-US" altLang="en-US" sz="2200">
                <a:latin typeface="Calibri" charset="0"/>
              </a:rPr>
              <a:t>, Fifth disease, pertussis, adeno/rhino viruses, </a:t>
            </a:r>
            <a:r>
              <a:rPr lang="en-US" altLang="en-US" sz="2200" i="1">
                <a:latin typeface="Calibri" charset="0"/>
              </a:rPr>
              <a:t>Neisseria meningitidis </a:t>
            </a:r>
            <a:r>
              <a:rPr lang="en-US" altLang="en-US" sz="2200">
                <a:latin typeface="Calibri" charset="0"/>
              </a:rPr>
              <a:t>and  mycoplasma pneumoniae </a:t>
            </a:r>
          </a:p>
        </p:txBody>
      </p:sp>
    </p:spTree>
  </p:cSld>
  <p:clrMapOvr>
    <a:masterClrMapping/>
  </p:clrMapOvr>
  <p:transition spd="slow">
    <p:circl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altLang="en-US">
                <a:latin typeface="Calibri" charset="0"/>
              </a:rPr>
              <a:t>Droplet</a:t>
            </a:r>
          </a:p>
        </p:txBody>
      </p:sp>
      <p:sp>
        <p:nvSpPr>
          <p:cNvPr id="58371" name="Rectangle 3"/>
          <p:cNvSpPr>
            <a:spLocks noGrp="1" noChangeArrowheads="1"/>
          </p:cNvSpPr>
          <p:nvPr>
            <p:ph idx="1"/>
          </p:nvPr>
        </p:nvSpPr>
        <p:spPr>
          <a:xfrm>
            <a:off x="914400" y="1371600"/>
            <a:ext cx="7315200" cy="4678363"/>
          </a:xfrm>
        </p:spPr>
        <p:txBody>
          <a:bodyPr/>
          <a:lstStyle/>
          <a:p>
            <a:pPr eaLnBrk="1" hangingPunct="1">
              <a:buFontTx/>
              <a:buChar char="•"/>
            </a:pPr>
            <a:r>
              <a:rPr lang="en-US" altLang="en-US" sz="2200" b="1">
                <a:latin typeface="Calibri" charset="0"/>
              </a:rPr>
              <a:t>Droplet:</a:t>
            </a:r>
          </a:p>
          <a:p>
            <a:pPr lvl="1">
              <a:buFont typeface="Arial" charset="0"/>
              <a:buChar char="•"/>
            </a:pPr>
            <a:r>
              <a:rPr lang="en-US" altLang="en-US" sz="2200">
                <a:latin typeface="Calibri" charset="0"/>
              </a:rPr>
              <a:t>infection due to inhalation of respiratory pathogens suspended on liquid particles exhaled by someone already infected </a:t>
            </a:r>
            <a:r>
              <a:rPr lang="en-US" altLang="en-US" sz="2200" i="1">
                <a:latin typeface="Calibri" charset="0"/>
              </a:rPr>
              <a:t>(droplet nuclei)</a:t>
            </a:r>
            <a:r>
              <a:rPr lang="en-US" altLang="en-US" sz="2200">
                <a:latin typeface="Calibri" charset="0"/>
              </a:rPr>
              <a:t> . </a:t>
            </a:r>
          </a:p>
          <a:p>
            <a:pPr lvl="2">
              <a:buFontTx/>
              <a:buChar char="•"/>
            </a:pPr>
            <a:r>
              <a:rPr lang="en-US" altLang="en-US" sz="2200">
                <a:latin typeface="Calibri" charset="0"/>
              </a:rPr>
              <a:t>Particles heavy</a:t>
            </a:r>
          </a:p>
          <a:p>
            <a:pPr lvl="2">
              <a:buFontTx/>
              <a:buChar char="•"/>
            </a:pPr>
            <a:r>
              <a:rPr lang="en-US" altLang="en-US" sz="2200">
                <a:latin typeface="Calibri" charset="0"/>
              </a:rPr>
              <a:t>Coughing, sneezing, talking</a:t>
            </a:r>
          </a:p>
          <a:p>
            <a:pPr lvl="2">
              <a:buFontTx/>
              <a:buChar char="•"/>
            </a:pPr>
            <a:r>
              <a:rPr lang="en-US" altLang="en-US" sz="2200">
                <a:latin typeface="Calibri" charset="0"/>
              </a:rPr>
              <a:t>Example: flu</a:t>
            </a:r>
          </a:p>
          <a:p>
            <a:pPr lvl="2">
              <a:buFontTx/>
              <a:buChar char="•"/>
            </a:pPr>
            <a:r>
              <a:rPr lang="en-US" altLang="en-US" sz="2200">
                <a:latin typeface="Calibri" charset="0"/>
              </a:rPr>
              <a:t>3 foot rule</a:t>
            </a:r>
          </a:p>
        </p:txBody>
      </p:sp>
    </p:spTree>
  </p:cSld>
  <p:clrMapOvr>
    <a:masterClrMapping/>
  </p:clrMapOvr>
  <p:transition spd="slow">
    <p:circl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a:latin typeface="Calibri" charset="0"/>
              </a:rPr>
              <a:t>Airborne</a:t>
            </a:r>
          </a:p>
        </p:txBody>
      </p:sp>
      <p:sp>
        <p:nvSpPr>
          <p:cNvPr id="59395" name="Rectangle 3"/>
          <p:cNvSpPr>
            <a:spLocks noGrp="1" noChangeArrowheads="1"/>
          </p:cNvSpPr>
          <p:nvPr>
            <p:ph idx="1"/>
          </p:nvPr>
        </p:nvSpPr>
        <p:spPr>
          <a:xfrm>
            <a:off x="914400" y="1371600"/>
            <a:ext cx="7315200" cy="4525963"/>
          </a:xfrm>
        </p:spPr>
        <p:txBody>
          <a:bodyPr/>
          <a:lstStyle/>
          <a:p>
            <a:pPr eaLnBrk="1" hangingPunct="1">
              <a:lnSpc>
                <a:spcPct val="80000"/>
              </a:lnSpc>
              <a:buFontTx/>
              <a:buChar char="•"/>
            </a:pPr>
            <a:r>
              <a:rPr lang="en-US" altLang="en-US" sz="2200" b="1">
                <a:latin typeface="Calibri" charset="0"/>
              </a:rPr>
              <a:t>Airborne infection:</a:t>
            </a:r>
            <a:r>
              <a:rPr lang="en-US" altLang="en-US" sz="2200">
                <a:latin typeface="Calibri" charset="0"/>
              </a:rPr>
              <a:t>  </a:t>
            </a:r>
          </a:p>
          <a:p>
            <a:pPr eaLnBrk="1" hangingPunct="1">
              <a:lnSpc>
                <a:spcPct val="80000"/>
              </a:lnSpc>
              <a:buFontTx/>
              <a:buChar char="•"/>
            </a:pPr>
            <a:r>
              <a:rPr lang="en-US" altLang="en-US" sz="2200">
                <a:latin typeface="Calibri" charset="0"/>
              </a:rPr>
              <a:t> One that is contracted by inhalation of microorganisms or spores suspended in air on water droplets or dust particles. </a:t>
            </a:r>
          </a:p>
          <a:p>
            <a:pPr eaLnBrk="1" hangingPunct="1">
              <a:lnSpc>
                <a:spcPct val="80000"/>
              </a:lnSpc>
              <a:buFontTx/>
              <a:buChar char="•"/>
            </a:pPr>
            <a:r>
              <a:rPr lang="en-US" altLang="en-US" sz="2200">
                <a:latin typeface="Calibri" charset="0"/>
              </a:rPr>
              <a:t>Remain in air for a long time</a:t>
            </a:r>
          </a:p>
          <a:p>
            <a:pPr eaLnBrk="1" hangingPunct="1">
              <a:lnSpc>
                <a:spcPct val="80000"/>
              </a:lnSpc>
              <a:buFontTx/>
              <a:buChar char="•"/>
            </a:pPr>
            <a:r>
              <a:rPr lang="en-US" altLang="en-US" sz="2200">
                <a:latin typeface="Calibri" charset="0"/>
              </a:rPr>
              <a:t>Small particles that contain infectious agent</a:t>
            </a:r>
          </a:p>
          <a:p>
            <a:pPr eaLnBrk="1" hangingPunct="1">
              <a:lnSpc>
                <a:spcPct val="80000"/>
              </a:lnSpc>
              <a:buFontTx/>
              <a:buChar char="•"/>
            </a:pPr>
            <a:r>
              <a:rPr lang="en-US" altLang="en-US" sz="2200">
                <a:latin typeface="Calibri" charset="0"/>
              </a:rPr>
              <a:t>Can carry long distances with air currents</a:t>
            </a:r>
          </a:p>
          <a:p>
            <a:pPr eaLnBrk="1" hangingPunct="1">
              <a:lnSpc>
                <a:spcPct val="80000"/>
              </a:lnSpc>
              <a:buFontTx/>
              <a:buChar char="•"/>
            </a:pPr>
            <a:r>
              <a:rPr lang="en-US" altLang="en-US" sz="2200">
                <a:latin typeface="Calibri" charset="0"/>
              </a:rPr>
              <a:t>May be inhaled without face-to-face contact.</a:t>
            </a:r>
          </a:p>
          <a:p>
            <a:pPr lvl="1">
              <a:lnSpc>
                <a:spcPct val="80000"/>
              </a:lnSpc>
              <a:buFont typeface="Arial" charset="0"/>
              <a:buChar char="•"/>
            </a:pPr>
            <a:r>
              <a:rPr lang="en-US" altLang="en-US" sz="2200">
                <a:latin typeface="Calibri" charset="0"/>
              </a:rPr>
              <a:t>Example-TB </a:t>
            </a:r>
          </a:p>
          <a:p>
            <a:pPr lvl="1">
              <a:lnSpc>
                <a:spcPct val="80000"/>
              </a:lnSpc>
              <a:buFont typeface="Arial" charset="0"/>
              <a:buChar char="•"/>
            </a:pPr>
            <a:r>
              <a:rPr lang="en-US" altLang="en-US" sz="2200">
                <a:latin typeface="Calibri" charset="0"/>
              </a:rPr>
              <a:t>Measles (Rubeola)</a:t>
            </a:r>
          </a:p>
        </p:txBody>
      </p:sp>
    </p:spTree>
  </p:cSld>
  <p:clrMapOvr>
    <a:masterClrMapping/>
  </p:clrMapOvr>
  <p:transition spd="slow">
    <p:circl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381000"/>
            <a:ext cx="8229600" cy="1143000"/>
          </a:xfrm>
        </p:spPr>
        <p:txBody>
          <a:bodyPr/>
          <a:lstStyle/>
          <a:p>
            <a:pPr eaLnBrk="1" hangingPunct="1"/>
            <a:r>
              <a:rPr lang="en-US" altLang="en-US">
                <a:latin typeface="Calibri" charset="0"/>
              </a:rPr>
              <a:t>Organisms Requiring Airborne</a:t>
            </a:r>
            <a:br>
              <a:rPr lang="en-US" altLang="en-US">
                <a:latin typeface="Calibri" charset="0"/>
              </a:rPr>
            </a:br>
            <a:r>
              <a:rPr lang="en-US" altLang="en-US">
                <a:latin typeface="Calibri" charset="0"/>
              </a:rPr>
              <a:t>Infection Isolation</a:t>
            </a:r>
          </a:p>
        </p:txBody>
      </p:sp>
      <p:sp>
        <p:nvSpPr>
          <p:cNvPr id="60419" name="Rectangle 3"/>
          <p:cNvSpPr>
            <a:spLocks noGrp="1" noChangeArrowheads="1"/>
          </p:cNvSpPr>
          <p:nvPr>
            <p:ph idx="1"/>
          </p:nvPr>
        </p:nvSpPr>
        <p:spPr>
          <a:xfrm>
            <a:off x="914400" y="1676400"/>
            <a:ext cx="7391400" cy="4419600"/>
          </a:xfrm>
        </p:spPr>
        <p:txBody>
          <a:bodyPr/>
          <a:lstStyle/>
          <a:p>
            <a:pPr eaLnBrk="1" hangingPunct="1">
              <a:buFontTx/>
              <a:buChar char="•"/>
            </a:pPr>
            <a:r>
              <a:rPr lang="en-US" altLang="en-US" sz="2200">
                <a:latin typeface="Calibri" charset="0"/>
              </a:rPr>
              <a:t>Tuberculosis (pulmonary or laryngeal suspected or confirmed)</a:t>
            </a:r>
          </a:p>
          <a:p>
            <a:pPr eaLnBrk="1" hangingPunct="1">
              <a:buFontTx/>
              <a:buChar char="•"/>
            </a:pPr>
            <a:r>
              <a:rPr lang="en-US" altLang="en-US" sz="2200">
                <a:latin typeface="Calibri" charset="0"/>
              </a:rPr>
              <a:t>Varicella: also requires contact precautions</a:t>
            </a:r>
          </a:p>
          <a:p>
            <a:pPr eaLnBrk="1" hangingPunct="1">
              <a:buFontTx/>
              <a:buChar char="•"/>
            </a:pPr>
            <a:r>
              <a:rPr lang="en-US" altLang="en-US" sz="2200">
                <a:latin typeface="Calibri" charset="0"/>
              </a:rPr>
              <a:t>Herpes zoster (shingles) in an immuno-compromised patient: also requires contact precautions</a:t>
            </a:r>
          </a:p>
          <a:p>
            <a:pPr eaLnBrk="1" hangingPunct="1">
              <a:buFontTx/>
              <a:buChar char="•"/>
            </a:pPr>
            <a:r>
              <a:rPr lang="en-US" altLang="en-US" sz="2200">
                <a:latin typeface="Calibri" charset="0"/>
              </a:rPr>
              <a:t>Measles (rubeola)</a:t>
            </a:r>
          </a:p>
        </p:txBody>
      </p:sp>
    </p:spTree>
  </p:cSld>
  <p:clrMapOvr>
    <a:masterClrMapping/>
  </p:clrMapOvr>
  <p:transition spd="slow">
    <p:circl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7997825" y="576263"/>
            <a:ext cx="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42988" eaLnBrk="0" hangingPunct="0">
              <a:spcBef>
                <a:spcPct val="20000"/>
              </a:spcBef>
              <a:buBlip>
                <a:blip r:embed="rId3"/>
              </a:buBlip>
              <a:defRPr sz="3200">
                <a:solidFill>
                  <a:schemeClr val="tx1"/>
                </a:solidFill>
                <a:latin typeface="Tahoma Small Cap" charset="0"/>
              </a:defRPr>
            </a:lvl1pPr>
            <a:lvl2pPr marL="742950" indent="-285750" defTabSz="1042988" eaLnBrk="0" hangingPunct="0">
              <a:spcBef>
                <a:spcPct val="20000"/>
              </a:spcBef>
              <a:buBlip>
                <a:blip r:embed="rId4"/>
              </a:buBlip>
              <a:defRPr sz="2800" b="1">
                <a:solidFill>
                  <a:schemeClr val="tx1"/>
                </a:solidFill>
                <a:latin typeface="Arial" charset="0"/>
              </a:defRPr>
            </a:lvl2pPr>
            <a:lvl3pPr marL="1143000" indent="-228600" defTabSz="1042988" eaLnBrk="0" hangingPunct="0">
              <a:spcBef>
                <a:spcPct val="20000"/>
              </a:spcBef>
              <a:buBlip>
                <a:blip r:embed="rId5"/>
              </a:buBlip>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GB" altLang="en-US" sz="1800" b="1">
              <a:latin typeface="Arial Narrow" charset="0"/>
              <a:ea typeface="Arial" charset="0"/>
              <a:cs typeface="Arial" charset="0"/>
            </a:endParaRPr>
          </a:p>
        </p:txBody>
      </p:sp>
      <p:sp>
        <p:nvSpPr>
          <p:cNvPr id="61443" name="Rectangle 4"/>
          <p:cNvSpPr>
            <a:spLocks noChangeArrowheads="1"/>
          </p:cNvSpPr>
          <p:nvPr/>
        </p:nvSpPr>
        <p:spPr bwMode="auto">
          <a:xfrm>
            <a:off x="914400" y="1371600"/>
            <a:ext cx="72390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Blip>
                <a:blip r:embed="rId3"/>
              </a:buBlip>
              <a:defRPr sz="3200">
                <a:solidFill>
                  <a:schemeClr val="tx1"/>
                </a:solidFill>
                <a:latin typeface="Tahoma Small Cap" charset="0"/>
              </a:defRPr>
            </a:lvl1pPr>
            <a:lvl2pPr marL="800100" indent="-342900" eaLnBrk="0" hangingPunct="0">
              <a:spcBef>
                <a:spcPct val="20000"/>
              </a:spcBef>
              <a:buBlip>
                <a:blip r:embed="rId4"/>
              </a:buBlip>
              <a:defRPr sz="2800" b="1">
                <a:solidFill>
                  <a:schemeClr val="tx1"/>
                </a:solidFill>
                <a:latin typeface="Arial" charset="0"/>
              </a:defRPr>
            </a:lvl2pPr>
            <a:lvl3pPr marL="1143000" indent="-228600" eaLnBrk="0" hangingPunct="0">
              <a:spcBef>
                <a:spcPct val="20000"/>
              </a:spcBef>
              <a:buBlip>
                <a:blip r:embed="rId5"/>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Char char="•"/>
            </a:pPr>
            <a:r>
              <a:rPr lang="en-GB" altLang="en-US" sz="2200">
                <a:latin typeface="Calibri" charset="0"/>
              </a:rPr>
              <a:t>Source control measures</a:t>
            </a:r>
          </a:p>
          <a:p>
            <a:pPr lvl="1" eaLnBrk="1" hangingPunct="1">
              <a:spcBef>
                <a:spcPct val="0"/>
              </a:spcBef>
              <a:buFont typeface="Arial" charset="0"/>
              <a:buChar char="•"/>
            </a:pPr>
            <a:r>
              <a:rPr lang="en-GB" altLang="en-US" sz="2200" b="0">
                <a:latin typeface="Calibri" charset="0"/>
              </a:rPr>
              <a:t>Cough etiquette, cleaning, disinfection</a:t>
            </a:r>
          </a:p>
          <a:p>
            <a:pPr eaLnBrk="1" hangingPunct="1">
              <a:spcBef>
                <a:spcPct val="0"/>
              </a:spcBef>
              <a:buFontTx/>
              <a:buChar char="•"/>
            </a:pPr>
            <a:r>
              <a:rPr lang="en-GB" altLang="en-US" sz="2200">
                <a:latin typeface="Calibri" charset="0"/>
              </a:rPr>
              <a:t>Modes of transmission</a:t>
            </a:r>
          </a:p>
          <a:p>
            <a:pPr lvl="1" eaLnBrk="1" hangingPunct="1">
              <a:spcBef>
                <a:spcPct val="0"/>
              </a:spcBef>
              <a:buFont typeface="Arial" charset="0"/>
              <a:buChar char="•"/>
            </a:pPr>
            <a:r>
              <a:rPr lang="en-GB" altLang="en-US" sz="2200" b="0">
                <a:latin typeface="Calibri" charset="0"/>
              </a:rPr>
              <a:t>Contact: hand hygiene</a:t>
            </a:r>
          </a:p>
          <a:p>
            <a:pPr lvl="1" eaLnBrk="1" hangingPunct="1">
              <a:spcBef>
                <a:spcPct val="0"/>
              </a:spcBef>
              <a:buFont typeface="Arial" charset="0"/>
              <a:buChar char="•"/>
            </a:pPr>
            <a:r>
              <a:rPr lang="en-GB" altLang="en-US" sz="2200" b="0">
                <a:latin typeface="Calibri" charset="0"/>
              </a:rPr>
              <a:t>Droplet: distance from source &gt;1 </a:t>
            </a:r>
          </a:p>
          <a:p>
            <a:pPr lvl="1" eaLnBrk="1" hangingPunct="1">
              <a:spcBef>
                <a:spcPct val="0"/>
              </a:spcBef>
              <a:buFont typeface="Arial" charset="0"/>
              <a:buChar char="•"/>
            </a:pPr>
            <a:r>
              <a:rPr lang="en-GB" altLang="en-US" sz="2200" b="0">
                <a:latin typeface="Calibri" charset="0"/>
              </a:rPr>
              <a:t>Airborne: ventilation</a:t>
            </a:r>
          </a:p>
          <a:p>
            <a:pPr eaLnBrk="1" hangingPunct="1">
              <a:spcBef>
                <a:spcPct val="0"/>
              </a:spcBef>
              <a:buFontTx/>
              <a:buChar char="•"/>
            </a:pPr>
            <a:r>
              <a:rPr lang="en-GB" altLang="en-US" sz="2200">
                <a:latin typeface="Calibri" charset="0"/>
              </a:rPr>
              <a:t>Portal of entry into the host</a:t>
            </a:r>
          </a:p>
          <a:p>
            <a:pPr lvl="1" eaLnBrk="1" hangingPunct="1">
              <a:spcBef>
                <a:spcPct val="0"/>
              </a:spcBef>
              <a:buFont typeface="Arial" charset="0"/>
              <a:buChar char="•"/>
            </a:pPr>
            <a:r>
              <a:rPr lang="en-GB" altLang="en-US" sz="2200" b="0">
                <a:latin typeface="Calibri" charset="0"/>
              </a:rPr>
              <a:t>Adding barriers, e.g., PPE</a:t>
            </a:r>
          </a:p>
          <a:p>
            <a:pPr eaLnBrk="1" hangingPunct="1">
              <a:spcBef>
                <a:spcPct val="0"/>
              </a:spcBef>
              <a:buFontTx/>
              <a:buChar char="•"/>
            </a:pPr>
            <a:r>
              <a:rPr lang="en-GB" altLang="en-US" sz="2200">
                <a:latin typeface="Calibri" charset="0"/>
              </a:rPr>
              <a:t>Host </a:t>
            </a:r>
          </a:p>
          <a:p>
            <a:pPr lvl="1" eaLnBrk="1" hangingPunct="1">
              <a:spcBef>
                <a:spcPct val="0"/>
              </a:spcBef>
              <a:buFont typeface="Arial" charset="0"/>
              <a:buChar char="•"/>
            </a:pPr>
            <a:r>
              <a:rPr lang="en-GB" altLang="en-US" sz="2200" b="0">
                <a:latin typeface="Calibri" charset="0"/>
              </a:rPr>
              <a:t>Strengthen host defences, e.g., vaccination </a:t>
            </a:r>
          </a:p>
        </p:txBody>
      </p:sp>
      <p:sp>
        <p:nvSpPr>
          <p:cNvPr id="61444" name="Title 1"/>
          <p:cNvSpPr>
            <a:spLocks noGrp="1"/>
          </p:cNvSpPr>
          <p:nvPr>
            <p:ph type="title"/>
          </p:nvPr>
        </p:nvSpPr>
        <p:spPr>
          <a:xfrm>
            <a:off x="452438" y="381000"/>
            <a:ext cx="8229600" cy="1143000"/>
          </a:xfrm>
        </p:spPr>
        <p:txBody>
          <a:bodyPr/>
          <a:lstStyle/>
          <a:p>
            <a:r>
              <a:rPr lang="en-GB" altLang="en-US">
                <a:latin typeface="Calibri" charset="0"/>
              </a:rPr>
              <a:t>Breaking The Chain Of Infection</a:t>
            </a:r>
            <a:endParaRPr lang="en-US" altLang="en-US">
              <a:latin typeface="Calibri" charset="0"/>
            </a:endParaRPr>
          </a:p>
        </p:txBody>
      </p:sp>
    </p:spTree>
  </p:cSld>
  <p:clrMapOvr>
    <a:masterClrMapping/>
  </p:clrMapOvr>
  <p:transition spd="slow">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a:latin typeface="Calibri" charset="0"/>
              </a:rPr>
              <a:t>Factors that May Lead to Crises</a:t>
            </a:r>
          </a:p>
        </p:txBody>
      </p:sp>
      <p:sp>
        <p:nvSpPr>
          <p:cNvPr id="3" name="Content Placeholder 2"/>
          <p:cNvSpPr>
            <a:spLocks noGrp="1"/>
          </p:cNvSpPr>
          <p:nvPr>
            <p:ph idx="1"/>
          </p:nvPr>
        </p:nvSpPr>
        <p:spPr>
          <a:xfrm>
            <a:off x="914400" y="1371601"/>
            <a:ext cx="7315200" cy="2667000"/>
          </a:xfrm>
          <a:extLst/>
        </p:spPr>
        <p:txBody>
          <a:bodyPr numCol="2">
            <a:noAutofit/>
          </a:bodyPr>
          <a:lstStyle/>
          <a:p>
            <a:pPr lvl="1">
              <a:defRPr/>
            </a:pPr>
            <a:r>
              <a:rPr lang="en-US" sz="2200" b="0" dirty="0" smtClean="0">
                <a:latin typeface="Calibri" pitchFamily="34" charset="0"/>
              </a:rPr>
              <a:t>Acute illness</a:t>
            </a:r>
          </a:p>
          <a:p>
            <a:pPr lvl="1">
              <a:defRPr/>
            </a:pPr>
            <a:r>
              <a:rPr lang="en-US" sz="2200" b="0" dirty="0" smtClean="0">
                <a:latin typeface="Calibri" pitchFamily="34" charset="0"/>
              </a:rPr>
              <a:t>Chronic illness or pain</a:t>
            </a:r>
          </a:p>
          <a:p>
            <a:pPr lvl="1">
              <a:defRPr/>
            </a:pPr>
            <a:r>
              <a:rPr lang="en-US" sz="2200" b="0" dirty="0" smtClean="0">
                <a:latin typeface="Calibri" pitchFamily="34" charset="0"/>
              </a:rPr>
              <a:t>Health deterioration</a:t>
            </a:r>
          </a:p>
          <a:p>
            <a:pPr lvl="1">
              <a:defRPr/>
            </a:pPr>
            <a:r>
              <a:rPr lang="en-US" sz="2200" b="0" dirty="0" smtClean="0">
                <a:latin typeface="Calibri" pitchFamily="34" charset="0"/>
              </a:rPr>
              <a:t>Hunger</a:t>
            </a:r>
          </a:p>
          <a:p>
            <a:pPr lvl="1">
              <a:defRPr/>
            </a:pPr>
            <a:r>
              <a:rPr lang="en-US" sz="2200" b="0" dirty="0" smtClean="0">
                <a:latin typeface="Calibri" pitchFamily="34" charset="0"/>
              </a:rPr>
              <a:t>Fatigue</a:t>
            </a:r>
          </a:p>
          <a:p>
            <a:pPr lvl="1">
              <a:defRPr/>
            </a:pPr>
            <a:r>
              <a:rPr lang="en-US" sz="2200" b="0" dirty="0" smtClean="0">
                <a:latin typeface="Calibri" pitchFamily="34" charset="0"/>
              </a:rPr>
              <a:t>Loneliness</a:t>
            </a:r>
          </a:p>
          <a:p>
            <a:pPr lvl="1">
              <a:defRPr/>
            </a:pPr>
            <a:r>
              <a:rPr lang="en-US" sz="2200" b="0" dirty="0" smtClean="0">
                <a:latin typeface="Calibri" pitchFamily="34" charset="0"/>
              </a:rPr>
              <a:t>Life stress</a:t>
            </a:r>
          </a:p>
          <a:p>
            <a:pPr lvl="1">
              <a:defRPr/>
            </a:pPr>
            <a:r>
              <a:rPr lang="en-US" sz="2200" b="0" dirty="0" smtClean="0">
                <a:latin typeface="Calibri" pitchFamily="34" charset="0"/>
              </a:rPr>
              <a:t>Substance abuse</a:t>
            </a:r>
          </a:p>
          <a:p>
            <a:pPr lvl="1">
              <a:defRPr/>
            </a:pPr>
            <a:r>
              <a:rPr lang="en-US" sz="2200" b="0" dirty="0" smtClean="0">
                <a:latin typeface="Calibri" pitchFamily="34" charset="0"/>
              </a:rPr>
              <a:t>Poor impulse control</a:t>
            </a:r>
          </a:p>
          <a:p>
            <a:pPr lvl="1">
              <a:defRPr/>
            </a:pPr>
            <a:r>
              <a:rPr lang="en-US" sz="2200" b="0" dirty="0" smtClean="0">
                <a:latin typeface="Calibri" pitchFamily="34" charset="0"/>
              </a:rPr>
              <a:t>Anger</a:t>
            </a:r>
          </a:p>
          <a:p>
            <a:pPr lvl="1">
              <a:defRPr/>
            </a:pPr>
            <a:r>
              <a:rPr lang="en-US" sz="2200" b="0" dirty="0" smtClean="0">
                <a:latin typeface="Calibri" pitchFamily="34" charset="0"/>
              </a:rPr>
              <a:t>New Life Circumstances</a:t>
            </a:r>
          </a:p>
        </p:txBody>
      </p:sp>
      <p:sp>
        <p:nvSpPr>
          <p:cNvPr id="7172" name="Rectangle 5"/>
          <p:cNvSpPr>
            <a:spLocks noChangeArrowheads="1"/>
          </p:cNvSpPr>
          <p:nvPr/>
        </p:nvSpPr>
        <p:spPr bwMode="auto">
          <a:xfrm>
            <a:off x="2286000" y="4038600"/>
            <a:ext cx="457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Blip>
                <a:blip r:embed="rId2"/>
              </a:buBlip>
              <a:defRPr sz="3200">
                <a:solidFill>
                  <a:schemeClr val="tx1"/>
                </a:solidFill>
                <a:latin typeface="Tahoma Small Cap" charset="0"/>
              </a:defRPr>
            </a:lvl1pPr>
            <a:lvl2pPr marL="742950" indent="-285750" eaLnBrk="0" hangingPunct="0">
              <a:spcBef>
                <a:spcPct val="20000"/>
              </a:spcBef>
              <a:buBlip>
                <a:blip r:embed="rId3"/>
              </a:buBlip>
              <a:defRPr sz="2800" b="1">
                <a:solidFill>
                  <a:schemeClr val="tx1"/>
                </a:solidFill>
                <a:latin typeface="Arial" charset="0"/>
              </a:defRPr>
            </a:lvl2pPr>
            <a:lvl3pPr marL="1143000" indent="-228600" eaLnBrk="0" hangingPunct="0">
              <a:spcBef>
                <a:spcPct val="20000"/>
              </a:spcBef>
              <a:buBlip>
                <a:blip r:embed="rId4"/>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400" i="1"/>
              <a:t>Cognitive-Behavioral Strategies in Crisis Intervention, </a:t>
            </a:r>
            <a:r>
              <a:rPr lang="en-US" altLang="en-US" sz="2400"/>
              <a:t>by Dattilio and Freeman (1994) </a:t>
            </a:r>
          </a:p>
        </p:txBody>
      </p:sp>
    </p:spTree>
  </p:cSld>
  <p:clrMapOvr>
    <a:masterClrMapping/>
  </p:clrMapOvr>
  <p:transition spd="slow">
    <p:circl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a:latin typeface="Calibri" charset="0"/>
              </a:rPr>
              <a:t>Infection Control Precautions</a:t>
            </a:r>
          </a:p>
        </p:txBody>
      </p:sp>
      <p:sp>
        <p:nvSpPr>
          <p:cNvPr id="62467" name="Rectangle 3"/>
          <p:cNvSpPr>
            <a:spLocks noGrp="1" noChangeArrowheads="1"/>
          </p:cNvSpPr>
          <p:nvPr>
            <p:ph idx="1"/>
          </p:nvPr>
        </p:nvSpPr>
        <p:spPr>
          <a:xfrm>
            <a:off x="914400" y="1371600"/>
            <a:ext cx="7315200" cy="4525963"/>
          </a:xfrm>
        </p:spPr>
        <p:txBody>
          <a:bodyPr/>
          <a:lstStyle/>
          <a:p>
            <a:pPr defTabSz="979488">
              <a:lnSpc>
                <a:spcPct val="90000"/>
              </a:lnSpc>
              <a:buFontTx/>
              <a:buChar char="•"/>
            </a:pPr>
            <a:r>
              <a:rPr lang="en-US" altLang="en-US" sz="2200">
                <a:latin typeface="Calibri" charset="0"/>
              </a:rPr>
              <a:t>Standard precautions</a:t>
            </a:r>
          </a:p>
          <a:p>
            <a:pPr marL="990600" lvl="1" indent="-430213" defTabSz="979488" eaLnBrk="1" hangingPunct="1">
              <a:lnSpc>
                <a:spcPct val="90000"/>
              </a:lnSpc>
              <a:buFont typeface="Arial" charset="0"/>
              <a:buChar char="•"/>
            </a:pPr>
            <a:r>
              <a:rPr lang="en-US" altLang="en-US" sz="2200">
                <a:latin typeface="Calibri" charset="0"/>
              </a:rPr>
              <a:t>Should be applied for ALL patients</a:t>
            </a:r>
          </a:p>
          <a:p>
            <a:pPr defTabSz="979488">
              <a:lnSpc>
                <a:spcPct val="90000"/>
              </a:lnSpc>
              <a:buFontTx/>
              <a:buChar char="•"/>
            </a:pPr>
            <a:r>
              <a:rPr lang="en-US" altLang="en-US" sz="2200">
                <a:latin typeface="Calibri" charset="0"/>
              </a:rPr>
              <a:t>Transmission-based precautions* </a:t>
            </a:r>
          </a:p>
          <a:p>
            <a:pPr marL="990600" lvl="1" indent="-430213" defTabSz="979488" eaLnBrk="1" hangingPunct="1">
              <a:lnSpc>
                <a:spcPct val="90000"/>
              </a:lnSpc>
              <a:buFont typeface="Arial" charset="0"/>
              <a:buChar char="•"/>
            </a:pPr>
            <a:r>
              <a:rPr lang="en-US" altLang="en-US" sz="2200">
                <a:latin typeface="Calibri" charset="0"/>
              </a:rPr>
              <a:t>Contact </a:t>
            </a:r>
          </a:p>
          <a:p>
            <a:pPr marL="990600" lvl="1" indent="-430213" defTabSz="979488" eaLnBrk="1" hangingPunct="1">
              <a:lnSpc>
                <a:spcPct val="90000"/>
              </a:lnSpc>
              <a:buFont typeface="Arial" charset="0"/>
              <a:buChar char="•"/>
            </a:pPr>
            <a:r>
              <a:rPr lang="en-US" altLang="en-US" sz="2200">
                <a:latin typeface="Calibri" charset="0"/>
              </a:rPr>
              <a:t>Droplet </a:t>
            </a:r>
          </a:p>
          <a:p>
            <a:pPr marL="990600" lvl="1" indent="-430213" defTabSz="979488" eaLnBrk="1" hangingPunct="1">
              <a:lnSpc>
                <a:spcPct val="90000"/>
              </a:lnSpc>
              <a:buFont typeface="Arial" charset="0"/>
              <a:buChar char="•"/>
            </a:pPr>
            <a:r>
              <a:rPr lang="en-US" altLang="en-US" sz="2200">
                <a:latin typeface="Calibri" charset="0"/>
              </a:rPr>
              <a:t>Airborne </a:t>
            </a:r>
          </a:p>
        </p:txBody>
      </p:sp>
    </p:spTree>
  </p:cSld>
  <p:clrMapOvr>
    <a:masterClrMapping/>
  </p:clrMapOvr>
  <p:transition spd="slow">
    <p:circl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en-US">
                <a:latin typeface="Calibri" charset="0"/>
              </a:rPr>
              <a:t>Preventing The Spread Of Infection</a:t>
            </a:r>
          </a:p>
        </p:txBody>
      </p:sp>
      <p:sp>
        <p:nvSpPr>
          <p:cNvPr id="19459" name="Rectangle 3"/>
          <p:cNvSpPr>
            <a:spLocks noGrp="1" noChangeArrowheads="1"/>
          </p:cNvSpPr>
          <p:nvPr>
            <p:ph idx="1"/>
          </p:nvPr>
        </p:nvSpPr>
        <p:spPr>
          <a:xfrm>
            <a:off x="914400" y="1371600"/>
            <a:ext cx="7315200" cy="4525963"/>
          </a:xfrm>
        </p:spPr>
        <p:txBody>
          <a:bodyPr/>
          <a:lstStyle/>
          <a:p>
            <a:pPr eaLnBrk="1" hangingPunct="1">
              <a:defRPr/>
            </a:pPr>
            <a:r>
              <a:rPr lang="en-US" sz="2200" dirty="0" smtClean="0">
                <a:latin typeface="Calibri" pitchFamily="34" charset="0"/>
              </a:rPr>
              <a:t>Good hand washing</a:t>
            </a:r>
          </a:p>
          <a:p>
            <a:pPr eaLnBrk="1" hangingPunct="1">
              <a:defRPr/>
            </a:pPr>
            <a:r>
              <a:rPr lang="en-US" sz="2200" dirty="0" smtClean="0">
                <a:latin typeface="Calibri" pitchFamily="34" charset="0"/>
              </a:rPr>
              <a:t>3 foot rule</a:t>
            </a:r>
          </a:p>
          <a:p>
            <a:pPr eaLnBrk="1" hangingPunct="1">
              <a:defRPr/>
            </a:pPr>
            <a:r>
              <a:rPr lang="en-US" sz="2200" dirty="0" smtClean="0">
                <a:latin typeface="Calibri" pitchFamily="34" charset="0"/>
              </a:rPr>
              <a:t>PPE</a:t>
            </a:r>
          </a:p>
          <a:p>
            <a:pPr eaLnBrk="1" hangingPunct="1">
              <a:defRPr/>
            </a:pPr>
            <a:r>
              <a:rPr lang="en-US" sz="2200" dirty="0" smtClean="0">
                <a:latin typeface="Calibri" pitchFamily="34" charset="0"/>
              </a:rPr>
              <a:t>Mask</a:t>
            </a:r>
          </a:p>
          <a:p>
            <a:pPr eaLnBrk="1" hangingPunct="1">
              <a:defRPr/>
            </a:pPr>
            <a:r>
              <a:rPr lang="en-US" sz="2200" dirty="0" smtClean="0">
                <a:latin typeface="Calibri" pitchFamily="34" charset="0"/>
              </a:rPr>
              <a:t>Gloves</a:t>
            </a:r>
          </a:p>
          <a:p>
            <a:pPr eaLnBrk="1" hangingPunct="1">
              <a:defRPr/>
            </a:pPr>
            <a:r>
              <a:rPr lang="en-US" sz="2200" dirty="0" smtClean="0">
                <a:latin typeface="Calibri" pitchFamily="34" charset="0"/>
              </a:rPr>
              <a:t>Non-capping of sharps</a:t>
            </a:r>
          </a:p>
          <a:p>
            <a:pPr eaLnBrk="1" hangingPunct="1">
              <a:buFont typeface="Wingdings" pitchFamily="2" charset="2"/>
              <a:buNone/>
              <a:defRPr/>
            </a:pPr>
            <a:endParaRPr lang="en-US" dirty="0" smtClean="0">
              <a:latin typeface="+mj-lt"/>
            </a:endParaRPr>
          </a:p>
        </p:txBody>
      </p:sp>
    </p:spTree>
  </p:cSld>
  <p:clrMapOvr>
    <a:masterClrMapping/>
  </p:clrMapOvr>
  <p:transition spd="slow">
    <p:circl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lnSpc>
                <a:spcPct val="95000"/>
              </a:lnSpc>
            </a:pPr>
            <a:r>
              <a:rPr lang="en-US" altLang="en-US">
                <a:latin typeface="Calibri" charset="0"/>
              </a:rPr>
              <a:t>Personal Protective Equipment</a:t>
            </a:r>
            <a:endParaRPr lang="en-US" altLang="en-US" u="sng">
              <a:latin typeface="Calibri" charset="0"/>
            </a:endParaRPr>
          </a:p>
        </p:txBody>
      </p:sp>
      <p:sp>
        <p:nvSpPr>
          <p:cNvPr id="2" name="Content Placeholder 1"/>
          <p:cNvSpPr>
            <a:spLocks noGrp="1"/>
          </p:cNvSpPr>
          <p:nvPr>
            <p:ph idx="1"/>
          </p:nvPr>
        </p:nvSpPr>
        <p:spPr>
          <a:xfrm>
            <a:off x="914400" y="1371600"/>
            <a:ext cx="7315200" cy="4525963"/>
          </a:xfrm>
        </p:spPr>
        <p:txBody>
          <a:bodyPr>
            <a:normAutofit/>
          </a:bodyPr>
          <a:lstStyle/>
          <a:p>
            <a:pPr>
              <a:defRPr/>
            </a:pPr>
            <a:r>
              <a:rPr lang="en-US" sz="2400" dirty="0">
                <a:latin typeface="Calibri" pitchFamily="34" charset="0"/>
              </a:rPr>
              <a:t>Gloves – protect hands</a:t>
            </a:r>
          </a:p>
          <a:p>
            <a:pPr>
              <a:defRPr/>
            </a:pPr>
            <a:r>
              <a:rPr lang="en-US" sz="2400" dirty="0">
                <a:latin typeface="Calibri" pitchFamily="34" charset="0"/>
              </a:rPr>
              <a:t>Gowns/aprons – protect skin and/or clothing </a:t>
            </a:r>
          </a:p>
          <a:p>
            <a:pPr>
              <a:defRPr/>
            </a:pPr>
            <a:r>
              <a:rPr lang="en-US" sz="2400" dirty="0">
                <a:latin typeface="Calibri" pitchFamily="34" charset="0"/>
              </a:rPr>
              <a:t>Masks and respirators– protect </a:t>
            </a:r>
            <a:r>
              <a:rPr lang="en-US" sz="2400" dirty="0" smtClean="0">
                <a:latin typeface="Calibri" pitchFamily="34" charset="0"/>
              </a:rPr>
              <a:t>mouth/nose</a:t>
            </a:r>
          </a:p>
          <a:p>
            <a:pPr lvl="1">
              <a:defRPr/>
            </a:pPr>
            <a:r>
              <a:rPr lang="en-US" sz="2400" dirty="0" smtClean="0">
                <a:latin typeface="Calibri" pitchFamily="34" charset="0"/>
              </a:rPr>
              <a:t>Respirators </a:t>
            </a:r>
            <a:r>
              <a:rPr lang="en-US" sz="2400" dirty="0">
                <a:latin typeface="Calibri" pitchFamily="34" charset="0"/>
              </a:rPr>
              <a:t>– protect respiratory tract from airborne infectious agents</a:t>
            </a:r>
          </a:p>
          <a:p>
            <a:pPr>
              <a:defRPr/>
            </a:pPr>
            <a:r>
              <a:rPr lang="en-US" sz="2400" dirty="0">
                <a:latin typeface="Calibri" pitchFamily="34" charset="0"/>
              </a:rPr>
              <a:t>Goggles – protect eyes</a:t>
            </a:r>
          </a:p>
          <a:p>
            <a:pPr>
              <a:defRPr/>
            </a:pPr>
            <a:r>
              <a:rPr lang="en-US" sz="2400" dirty="0">
                <a:latin typeface="Calibri" pitchFamily="34" charset="0"/>
              </a:rPr>
              <a:t>Face shields – protect face, mouth, nose, and eyes</a:t>
            </a:r>
          </a:p>
          <a:p>
            <a:pPr>
              <a:defRPr/>
            </a:pPr>
            <a:endParaRPr lang="en-US" dirty="0">
              <a:latin typeface="+mj-lt"/>
            </a:endParaRPr>
          </a:p>
        </p:txBody>
      </p:sp>
    </p:spTree>
  </p:cSld>
  <p:clrMapOvr>
    <a:masterClrMapping/>
  </p:clrMapOvr>
  <p:transition spd="slow">
    <p:circl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a:latin typeface="Calibri" charset="0"/>
              </a:rPr>
              <a:t>Common Infections</a:t>
            </a:r>
          </a:p>
        </p:txBody>
      </p:sp>
      <p:sp>
        <p:nvSpPr>
          <p:cNvPr id="65539" name="Rectangle 3"/>
          <p:cNvSpPr>
            <a:spLocks noGrp="1" noChangeArrowheads="1"/>
          </p:cNvSpPr>
          <p:nvPr>
            <p:ph idx="1"/>
          </p:nvPr>
        </p:nvSpPr>
        <p:spPr>
          <a:xfrm>
            <a:off x="914400" y="1371600"/>
            <a:ext cx="7315200" cy="4525963"/>
          </a:xfrm>
        </p:spPr>
        <p:txBody>
          <a:bodyPr/>
          <a:lstStyle/>
          <a:p>
            <a:pPr eaLnBrk="1" hangingPunct="1">
              <a:buFontTx/>
              <a:buChar char="•"/>
            </a:pPr>
            <a:r>
              <a:rPr lang="en-US" altLang="en-US" sz="2200">
                <a:latin typeface="Calibri" charset="0"/>
              </a:rPr>
              <a:t>Conjunctivitis</a:t>
            </a:r>
          </a:p>
          <a:p>
            <a:pPr eaLnBrk="1" hangingPunct="1">
              <a:buFontTx/>
              <a:buChar char="•"/>
            </a:pPr>
            <a:r>
              <a:rPr lang="en-US" altLang="en-US" sz="2200">
                <a:latin typeface="Calibri" charset="0"/>
              </a:rPr>
              <a:t>Influenza virus</a:t>
            </a:r>
          </a:p>
          <a:p>
            <a:pPr eaLnBrk="1" hangingPunct="1">
              <a:buFontTx/>
              <a:buChar char="•"/>
            </a:pPr>
            <a:r>
              <a:rPr lang="en-US" altLang="en-US" sz="2200">
                <a:latin typeface="Calibri" charset="0"/>
              </a:rPr>
              <a:t>GI virus</a:t>
            </a:r>
          </a:p>
          <a:p>
            <a:pPr eaLnBrk="1" hangingPunct="1">
              <a:buFontTx/>
              <a:buChar char="•"/>
            </a:pPr>
            <a:r>
              <a:rPr lang="en-US" altLang="en-US" sz="2200">
                <a:latin typeface="Calibri" charset="0"/>
              </a:rPr>
              <a:t>Hepatitis A</a:t>
            </a:r>
          </a:p>
          <a:p>
            <a:pPr eaLnBrk="1" hangingPunct="1">
              <a:buFontTx/>
              <a:buChar char="•"/>
            </a:pPr>
            <a:r>
              <a:rPr lang="en-US" altLang="en-US" sz="2200">
                <a:latin typeface="Calibri" charset="0"/>
              </a:rPr>
              <a:t>Lice/scabies</a:t>
            </a:r>
          </a:p>
          <a:p>
            <a:pPr eaLnBrk="1" hangingPunct="1">
              <a:buFontTx/>
              <a:buChar char="•"/>
            </a:pPr>
            <a:r>
              <a:rPr lang="en-US" altLang="en-US" sz="2200">
                <a:latin typeface="Calibri" charset="0"/>
              </a:rPr>
              <a:t>Rash and sores/MRSA</a:t>
            </a:r>
          </a:p>
          <a:p>
            <a:pPr eaLnBrk="1" hangingPunct="1">
              <a:buFontTx/>
              <a:buChar char="•"/>
            </a:pPr>
            <a:r>
              <a:rPr lang="en-US" altLang="en-US" sz="2200">
                <a:latin typeface="Calibri" charset="0"/>
              </a:rPr>
              <a:t>Bed bugs</a:t>
            </a:r>
          </a:p>
        </p:txBody>
      </p:sp>
    </p:spTree>
  </p:cSld>
  <p:clrMapOvr>
    <a:masterClrMapping/>
  </p:clrMapOvr>
  <p:transition spd="slow">
    <p:circl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a:latin typeface="Calibri" charset="0"/>
              </a:rPr>
              <a:t>Conjunctivitis</a:t>
            </a:r>
          </a:p>
        </p:txBody>
      </p:sp>
      <p:sp>
        <p:nvSpPr>
          <p:cNvPr id="66563" name="Rectangle 3"/>
          <p:cNvSpPr>
            <a:spLocks noGrp="1" noChangeArrowheads="1"/>
          </p:cNvSpPr>
          <p:nvPr>
            <p:ph idx="1"/>
          </p:nvPr>
        </p:nvSpPr>
        <p:spPr>
          <a:xfrm>
            <a:off x="914400" y="1371600"/>
            <a:ext cx="7315200" cy="4525963"/>
          </a:xfrm>
        </p:spPr>
        <p:txBody>
          <a:bodyPr/>
          <a:lstStyle/>
          <a:p>
            <a:pPr eaLnBrk="1" hangingPunct="1">
              <a:buFontTx/>
              <a:buChar char="•"/>
            </a:pPr>
            <a:r>
              <a:rPr lang="en-US" altLang="en-US" sz="2200">
                <a:latin typeface="Calibri" charset="0"/>
              </a:rPr>
              <a:t>Definition: An infection of the eyes most often caused by a virus, but can also be caused by bacteria.</a:t>
            </a:r>
          </a:p>
          <a:p>
            <a:pPr eaLnBrk="1" hangingPunct="1">
              <a:buFontTx/>
              <a:buChar char="•"/>
            </a:pPr>
            <a:r>
              <a:rPr lang="en-US" altLang="en-US" sz="2200">
                <a:latin typeface="Calibri" charset="0"/>
              </a:rPr>
              <a:t>Symptoms:</a:t>
            </a:r>
          </a:p>
          <a:p>
            <a:pPr lvl="1" eaLnBrk="1" hangingPunct="1">
              <a:buFont typeface="Arial" charset="0"/>
              <a:buChar char="•"/>
            </a:pPr>
            <a:r>
              <a:rPr lang="en-US" altLang="en-US" sz="2200">
                <a:latin typeface="Calibri" charset="0"/>
              </a:rPr>
              <a:t>Redness, irritation, itchiness, teary eyed</a:t>
            </a:r>
          </a:p>
          <a:p>
            <a:pPr lvl="1" eaLnBrk="1" hangingPunct="1">
              <a:buFont typeface="Arial" charset="0"/>
              <a:buChar char="•"/>
            </a:pPr>
            <a:r>
              <a:rPr lang="en-US" altLang="en-US" sz="2200">
                <a:latin typeface="Calibri" charset="0"/>
              </a:rPr>
              <a:t>Clear or yellow discharge that may make the eyelids stick together, especially in the morning.</a:t>
            </a:r>
          </a:p>
          <a:p>
            <a:pPr lvl="1" eaLnBrk="1" hangingPunct="1">
              <a:buFont typeface="Arial" charset="0"/>
              <a:buChar char="•"/>
            </a:pPr>
            <a:r>
              <a:rPr lang="en-US" altLang="en-US" sz="2200">
                <a:latin typeface="Calibri" charset="0"/>
              </a:rPr>
              <a:t>Swelling of eyelids</a:t>
            </a:r>
          </a:p>
          <a:p>
            <a:pPr lvl="1" eaLnBrk="1" hangingPunct="1">
              <a:buFont typeface="Arial" charset="0"/>
              <a:buChar char="•"/>
            </a:pPr>
            <a:r>
              <a:rPr lang="en-US" altLang="en-US" sz="2200">
                <a:latin typeface="Calibri" charset="0"/>
              </a:rPr>
              <a:t>Viral conjunctivitis will resolve by itself in 1-6 weeks</a:t>
            </a:r>
          </a:p>
        </p:txBody>
      </p:sp>
    </p:spTree>
  </p:cSld>
  <p:clrMapOvr>
    <a:masterClrMapping/>
  </p:clrMapOvr>
  <p:transition spd="slow">
    <p:circl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ltLang="en-US">
                <a:latin typeface="Calibri" charset="0"/>
              </a:rPr>
              <a:t>Intervention &amp; Prevention</a:t>
            </a:r>
          </a:p>
        </p:txBody>
      </p:sp>
      <p:sp>
        <p:nvSpPr>
          <p:cNvPr id="67587" name="Rectangle 3"/>
          <p:cNvSpPr>
            <a:spLocks noGrp="1" noChangeArrowheads="1"/>
          </p:cNvSpPr>
          <p:nvPr>
            <p:ph idx="1"/>
          </p:nvPr>
        </p:nvSpPr>
        <p:spPr>
          <a:xfrm>
            <a:off x="914400" y="1371600"/>
            <a:ext cx="7315200" cy="4525963"/>
          </a:xfrm>
        </p:spPr>
        <p:txBody>
          <a:bodyPr/>
          <a:lstStyle/>
          <a:p>
            <a:pPr eaLnBrk="1" hangingPunct="1">
              <a:lnSpc>
                <a:spcPct val="90000"/>
              </a:lnSpc>
              <a:buFontTx/>
              <a:buChar char="•"/>
            </a:pPr>
            <a:r>
              <a:rPr lang="en-US" altLang="en-US" sz="2200">
                <a:latin typeface="Calibri" charset="0"/>
              </a:rPr>
              <a:t>Wash hands after touching or wiping eyes</a:t>
            </a:r>
          </a:p>
          <a:p>
            <a:pPr eaLnBrk="1" hangingPunct="1">
              <a:lnSpc>
                <a:spcPct val="90000"/>
              </a:lnSpc>
              <a:buFontTx/>
              <a:buChar char="•"/>
            </a:pPr>
            <a:r>
              <a:rPr lang="en-US" altLang="en-US" sz="2200">
                <a:latin typeface="Calibri" charset="0"/>
              </a:rPr>
              <a:t>Avoid touching other people or objects unless hands are washed</a:t>
            </a:r>
          </a:p>
          <a:p>
            <a:pPr eaLnBrk="1" hangingPunct="1">
              <a:lnSpc>
                <a:spcPct val="90000"/>
              </a:lnSpc>
              <a:buFontTx/>
              <a:buChar char="•"/>
            </a:pPr>
            <a:r>
              <a:rPr lang="en-US" altLang="en-US" sz="2200">
                <a:latin typeface="Calibri" charset="0"/>
              </a:rPr>
              <a:t>Throw away or carefully wash items that touch eyes</a:t>
            </a:r>
          </a:p>
          <a:p>
            <a:pPr eaLnBrk="1" hangingPunct="1">
              <a:lnSpc>
                <a:spcPct val="90000"/>
              </a:lnSpc>
              <a:buFontTx/>
              <a:buChar char="•"/>
            </a:pPr>
            <a:r>
              <a:rPr lang="en-US" altLang="en-US" sz="2200">
                <a:latin typeface="Calibri" charset="0"/>
              </a:rPr>
              <a:t>Do not share makeup OR any items that touch eyes</a:t>
            </a:r>
          </a:p>
          <a:p>
            <a:pPr eaLnBrk="1" hangingPunct="1">
              <a:lnSpc>
                <a:spcPct val="90000"/>
              </a:lnSpc>
              <a:buFontTx/>
              <a:buChar char="•"/>
            </a:pPr>
            <a:r>
              <a:rPr lang="en-US" altLang="en-US" sz="2200">
                <a:latin typeface="Calibri" charset="0"/>
              </a:rPr>
              <a:t>Cover your mouth and nose when coughing or sneezing</a:t>
            </a:r>
          </a:p>
          <a:p>
            <a:pPr eaLnBrk="1" hangingPunct="1">
              <a:lnSpc>
                <a:spcPct val="90000"/>
              </a:lnSpc>
              <a:buFontTx/>
              <a:buChar char="•"/>
            </a:pPr>
            <a:r>
              <a:rPr lang="en-US" altLang="en-US" sz="2200">
                <a:latin typeface="Calibri" charset="0"/>
              </a:rPr>
              <a:t>See your doctor if discharge is yellow (bacteria), if eye is red, or if symptoms do not start to improve in 2-3 days</a:t>
            </a:r>
          </a:p>
        </p:txBody>
      </p:sp>
    </p:spTree>
  </p:cSld>
  <p:clrMapOvr>
    <a:masterClrMapping/>
  </p:clrMapOvr>
  <p:transition spd="slow">
    <p:circl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altLang="en-US">
                <a:latin typeface="Calibri" charset="0"/>
              </a:rPr>
              <a:t>Head Lice</a:t>
            </a:r>
          </a:p>
        </p:txBody>
      </p:sp>
      <p:sp>
        <p:nvSpPr>
          <p:cNvPr id="68611" name="Rectangle 3"/>
          <p:cNvSpPr>
            <a:spLocks noGrp="1" noChangeArrowheads="1"/>
          </p:cNvSpPr>
          <p:nvPr>
            <p:ph idx="1"/>
          </p:nvPr>
        </p:nvSpPr>
        <p:spPr>
          <a:xfrm>
            <a:off x="914400" y="1295400"/>
            <a:ext cx="7315200" cy="4525963"/>
          </a:xfrm>
        </p:spPr>
        <p:txBody>
          <a:bodyPr/>
          <a:lstStyle/>
          <a:p>
            <a:pPr eaLnBrk="1" hangingPunct="1">
              <a:buFontTx/>
              <a:buChar char="•"/>
            </a:pPr>
            <a:r>
              <a:rPr lang="en-US" altLang="en-US" sz="2200">
                <a:latin typeface="Calibri" charset="0"/>
              </a:rPr>
              <a:t>One female louse plus 30 days Equals 100 baby lice   </a:t>
            </a:r>
          </a:p>
          <a:p>
            <a:pPr eaLnBrk="1" hangingPunct="1">
              <a:buFontTx/>
              <a:buChar char="•"/>
            </a:pPr>
            <a:r>
              <a:rPr lang="en-US" altLang="en-US" sz="2200">
                <a:latin typeface="Calibri" charset="0"/>
              </a:rPr>
              <a:t>Head lice are parasites.</a:t>
            </a:r>
          </a:p>
          <a:p>
            <a:pPr eaLnBrk="1" hangingPunct="1">
              <a:buFontTx/>
              <a:buChar char="•"/>
            </a:pPr>
            <a:r>
              <a:rPr lang="en-US" altLang="en-US" sz="2200">
                <a:latin typeface="Calibri" charset="0"/>
              </a:rPr>
              <a:t>They are most commonly found on the scalp behind the ears and near the neckline at the back of the neck.</a:t>
            </a:r>
          </a:p>
          <a:p>
            <a:pPr eaLnBrk="1" hangingPunct="1">
              <a:buFontTx/>
              <a:buChar char="•"/>
            </a:pPr>
            <a:r>
              <a:rPr lang="en-US" altLang="en-US" sz="2200">
                <a:latin typeface="Calibri" charset="0"/>
              </a:rPr>
              <a:t>Head lice hold onto the hair with hook-like claws found at the end of each of their six legs.  Head lice are rarely found on the body, eyelashes or eyebrows.</a:t>
            </a:r>
          </a:p>
          <a:p>
            <a:pPr>
              <a:buFontTx/>
              <a:buChar char="•"/>
            </a:pPr>
            <a:r>
              <a:rPr lang="en-US" altLang="en-US" sz="2200">
                <a:latin typeface="Calibri" charset="0"/>
              </a:rPr>
              <a:t>Head lice are tiny six-legged insects that cling to the scalp and neck and feed on human blood. Each louse is about the size of a sesame seed and can be hard to spot. Lice eggs, called nits, are glued onto hairs near the scalp and can be even more difficult to see. When a large number of lice live in a person's hair, it is called an infestation.</a:t>
            </a:r>
          </a:p>
        </p:txBody>
      </p:sp>
    </p:spTree>
  </p:cSld>
  <p:clrMapOvr>
    <a:masterClrMapping/>
  </p:clrMapOvr>
  <p:transition spd="slow">
    <p:circl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a:latin typeface="Calibri" charset="0"/>
              </a:rPr>
              <a:t>Contact</a:t>
            </a:r>
          </a:p>
        </p:txBody>
      </p:sp>
      <p:sp>
        <p:nvSpPr>
          <p:cNvPr id="69635" name="Rectangle 3"/>
          <p:cNvSpPr>
            <a:spLocks noGrp="1" noChangeArrowheads="1"/>
          </p:cNvSpPr>
          <p:nvPr>
            <p:ph idx="1"/>
          </p:nvPr>
        </p:nvSpPr>
        <p:spPr>
          <a:xfrm>
            <a:off x="914400" y="1371600"/>
            <a:ext cx="7315200" cy="4525963"/>
          </a:xfrm>
        </p:spPr>
        <p:txBody>
          <a:bodyPr/>
          <a:lstStyle/>
          <a:p>
            <a:pPr eaLnBrk="1" hangingPunct="1">
              <a:buFontTx/>
              <a:buChar char="•"/>
            </a:pPr>
            <a:r>
              <a:rPr lang="en-US" altLang="en-US" sz="2200">
                <a:latin typeface="Calibri" charset="0"/>
              </a:rPr>
              <a:t>Lice usually spread through direct head-to-head contact that allows the pests to crawl from one person's hair into another's. Lice can also survive for a short period on clothing or other personal items, so a shared hairbrush can help a louse find a new host. Lice cannot jump or fly from one person to another.</a:t>
            </a:r>
          </a:p>
        </p:txBody>
      </p:sp>
    </p:spTree>
  </p:cSld>
  <p:clrMapOvr>
    <a:masterClrMapping/>
  </p:clrMapOvr>
  <p:transition spd="slow">
    <p:circl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altLang="en-US">
                <a:latin typeface="Calibri" charset="0"/>
              </a:rPr>
              <a:t>Scabies</a:t>
            </a:r>
          </a:p>
        </p:txBody>
      </p:sp>
      <p:sp>
        <p:nvSpPr>
          <p:cNvPr id="70659" name="Rectangle 3"/>
          <p:cNvSpPr>
            <a:spLocks noGrp="1" noChangeArrowheads="1"/>
          </p:cNvSpPr>
          <p:nvPr>
            <p:ph idx="1"/>
          </p:nvPr>
        </p:nvSpPr>
        <p:spPr>
          <a:xfrm>
            <a:off x="914400" y="1371600"/>
            <a:ext cx="7315200" cy="4525963"/>
          </a:xfrm>
        </p:spPr>
        <p:txBody>
          <a:bodyPr/>
          <a:lstStyle/>
          <a:p>
            <a:pPr eaLnBrk="1" hangingPunct="1">
              <a:buFontTx/>
              <a:buChar char="•"/>
            </a:pPr>
            <a:r>
              <a:rPr lang="en-US" altLang="en-US" sz="2100" b="1">
                <a:latin typeface="Calibri" charset="0"/>
              </a:rPr>
              <a:t>Scabies:</a:t>
            </a:r>
            <a:r>
              <a:rPr lang="en-US" altLang="en-US" sz="2100">
                <a:latin typeface="Calibri" charset="0"/>
              </a:rPr>
              <a:t> Infestation of the skin by the human itch mite, Sarcaptes. </a:t>
            </a:r>
          </a:p>
          <a:p>
            <a:pPr eaLnBrk="1" hangingPunct="1">
              <a:buFontTx/>
              <a:buChar char="•"/>
            </a:pPr>
            <a:r>
              <a:rPr lang="en-US" altLang="en-US" sz="2100">
                <a:latin typeface="Calibri" charset="0"/>
              </a:rPr>
              <a:t>The initial symptom of scabies are red, raised bumps that are intensely itchy. A magnifying glass will reveal short, wavy lines of red skin; the burrows made by the mites. </a:t>
            </a:r>
          </a:p>
          <a:p>
            <a:pPr eaLnBrk="1" hangingPunct="1">
              <a:buFontTx/>
              <a:buChar char="•"/>
            </a:pPr>
            <a:r>
              <a:rPr lang="en-US" altLang="en-US" sz="2100">
                <a:latin typeface="Calibri" charset="0"/>
              </a:rPr>
              <a:t>Treatment is with any of several scabicide medications. </a:t>
            </a:r>
          </a:p>
          <a:p>
            <a:pPr>
              <a:buFontTx/>
              <a:buChar char="•"/>
            </a:pPr>
            <a:r>
              <a:rPr lang="en-US" altLang="en-US" sz="2100">
                <a:latin typeface="Calibri" charset="0"/>
              </a:rPr>
              <a:t>The burrows or tracks typically appear in folds of your skin. Though almost any part of your body may be involved, in adults scabies is most often found:</a:t>
            </a:r>
          </a:p>
          <a:p>
            <a:pPr>
              <a:buFontTx/>
              <a:buChar char="•"/>
            </a:pPr>
            <a:r>
              <a:rPr lang="en-US" altLang="en-US" sz="2100">
                <a:latin typeface="Calibri" charset="0"/>
              </a:rPr>
              <a:t>Between fingers, In armpits, around your waist</a:t>
            </a:r>
          </a:p>
          <a:p>
            <a:pPr>
              <a:buFontTx/>
              <a:buChar char="•"/>
            </a:pPr>
            <a:r>
              <a:rPr lang="en-US" altLang="en-US" sz="2100">
                <a:latin typeface="Calibri" charset="0"/>
              </a:rPr>
              <a:t>along the insides of wrists, on your inner elbow</a:t>
            </a:r>
          </a:p>
          <a:p>
            <a:pPr>
              <a:buFontTx/>
              <a:buChar char="•"/>
            </a:pPr>
            <a:r>
              <a:rPr lang="en-US" altLang="en-US" sz="2100">
                <a:latin typeface="Calibri" charset="0"/>
              </a:rPr>
              <a:t>on the soles of your feet. around breasts, around the male genital area, on buttocks, on knees, on shoulder blades</a:t>
            </a:r>
          </a:p>
        </p:txBody>
      </p:sp>
    </p:spTree>
  </p:cSld>
  <p:clrMapOvr>
    <a:masterClrMapping/>
  </p:clrMapOvr>
  <p:transition spd="slow">
    <p:circl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en-US">
                <a:latin typeface="Calibri" charset="0"/>
              </a:rPr>
              <a:t>Bed Bugs</a:t>
            </a:r>
          </a:p>
        </p:txBody>
      </p:sp>
      <p:sp>
        <p:nvSpPr>
          <p:cNvPr id="71683" name="Rectangle 3"/>
          <p:cNvSpPr>
            <a:spLocks noGrp="1" noChangeArrowheads="1"/>
          </p:cNvSpPr>
          <p:nvPr>
            <p:ph idx="1"/>
          </p:nvPr>
        </p:nvSpPr>
        <p:spPr>
          <a:xfrm>
            <a:off x="914400" y="1493838"/>
            <a:ext cx="7315200" cy="4525962"/>
          </a:xfrm>
        </p:spPr>
        <p:txBody>
          <a:bodyPr/>
          <a:lstStyle/>
          <a:p>
            <a:pPr eaLnBrk="1" hangingPunct="1">
              <a:lnSpc>
                <a:spcPct val="120000"/>
              </a:lnSpc>
              <a:spcBef>
                <a:spcPts val="500"/>
              </a:spcBef>
              <a:buFontTx/>
              <a:buChar char="•"/>
            </a:pPr>
            <a:r>
              <a:rPr lang="en-US" altLang="en-US" sz="2200">
                <a:latin typeface="Calibri" charset="0"/>
              </a:rPr>
              <a:t>Small, elusive, parasitic insects of the family </a:t>
            </a:r>
            <a:r>
              <a:rPr lang="en-US" altLang="en-US" sz="2200" b="1">
                <a:latin typeface="Calibri" charset="0"/>
              </a:rPr>
              <a:t>Cimicidae</a:t>
            </a:r>
            <a:r>
              <a:rPr lang="en-US" altLang="en-US" sz="2200">
                <a:latin typeface="Calibri" charset="0"/>
              </a:rPr>
              <a:t>. The term usually refers to species that feed preferentially on human blood; all insects in this family live by feeding exclusively on the blood of warm blooded animals. </a:t>
            </a:r>
          </a:p>
          <a:p>
            <a:pPr>
              <a:lnSpc>
                <a:spcPct val="120000"/>
              </a:lnSpc>
              <a:spcBef>
                <a:spcPts val="500"/>
              </a:spcBef>
              <a:buFontTx/>
              <a:buChar char="•"/>
            </a:pPr>
            <a:r>
              <a:rPr lang="en-US" altLang="en-US" sz="2200">
                <a:latin typeface="Calibri" charset="0"/>
              </a:rPr>
              <a:t>Small, oval, wingless insects of the family </a:t>
            </a:r>
            <a:r>
              <a:rPr lang="en-US" altLang="en-US" sz="2200" i="1">
                <a:latin typeface="Calibri" charset="0"/>
              </a:rPr>
              <a:t>Cimicidae,</a:t>
            </a:r>
          </a:p>
          <a:p>
            <a:pPr>
              <a:lnSpc>
                <a:spcPct val="120000"/>
              </a:lnSpc>
              <a:spcBef>
                <a:spcPts val="500"/>
              </a:spcBef>
              <a:buFontTx/>
              <a:buChar char="•"/>
            </a:pPr>
            <a:r>
              <a:rPr lang="en-US" altLang="en-US" sz="2200">
                <a:latin typeface="Calibri" charset="0"/>
              </a:rPr>
              <a:t>Have a flat, reddish-brown body and feed on human and animal blood. </a:t>
            </a:r>
          </a:p>
          <a:p>
            <a:pPr>
              <a:lnSpc>
                <a:spcPct val="120000"/>
              </a:lnSpc>
              <a:spcBef>
                <a:spcPts val="500"/>
              </a:spcBef>
              <a:buFontTx/>
              <a:buChar char="•"/>
            </a:pPr>
            <a:r>
              <a:rPr lang="en-US" altLang="en-US" sz="2200">
                <a:latin typeface="Calibri" charset="0"/>
              </a:rPr>
              <a:t>Bed bugs are active at night and bite any areas of exposed skin. </a:t>
            </a:r>
          </a:p>
        </p:txBody>
      </p:sp>
      <p:sp>
        <p:nvSpPr>
          <p:cNvPr id="71684" name="Rectangle 6"/>
          <p:cNvSpPr>
            <a:spLocks noChangeArrowheads="1"/>
          </p:cNvSpPr>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Blip>
                <a:blip r:embed="rId2"/>
              </a:buBlip>
              <a:defRPr sz="3200">
                <a:solidFill>
                  <a:schemeClr val="tx1"/>
                </a:solidFill>
                <a:latin typeface="Tahoma Small Cap" charset="0"/>
              </a:defRPr>
            </a:lvl1pPr>
            <a:lvl2pPr marL="742950" indent="-285750" eaLnBrk="0" hangingPunct="0">
              <a:spcBef>
                <a:spcPct val="20000"/>
              </a:spcBef>
              <a:buBlip>
                <a:blip r:embed="rId3"/>
              </a:buBlip>
              <a:defRPr sz="2800" b="1">
                <a:solidFill>
                  <a:schemeClr val="tx1"/>
                </a:solidFill>
                <a:latin typeface="Arial" charset="0"/>
              </a:defRPr>
            </a:lvl2pPr>
            <a:lvl3pPr marL="1143000" indent="-228600" eaLnBrk="0" hangingPunct="0">
              <a:spcBef>
                <a:spcPct val="20000"/>
              </a:spcBef>
              <a:buBlip>
                <a:blip r:embed="rId4"/>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buClr>
                <a:schemeClr val="accent1"/>
              </a:buClr>
              <a:buFont typeface="Wingdings" charset="2"/>
              <a:buChar char="l"/>
            </a:pPr>
            <a:endParaRPr lang="en-US" altLang="en-US" sz="2800"/>
          </a:p>
        </p:txBody>
      </p:sp>
    </p:spTree>
  </p:cSld>
  <p:clrMapOvr>
    <a:masterClrMapping/>
  </p:clrMapOvr>
  <p:transition spd="slow">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a:latin typeface="Calibri" charset="0"/>
              </a:rPr>
              <a:t>Crisis Prevention Models</a:t>
            </a:r>
          </a:p>
        </p:txBody>
      </p:sp>
      <p:sp>
        <p:nvSpPr>
          <p:cNvPr id="8195"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Baldwin (1979) – a 4-step model using catharsis/assessment, focusing/contracting, intervention/resolution, and termination/integration.</a:t>
            </a:r>
          </a:p>
          <a:p>
            <a:pPr>
              <a:buFontTx/>
              <a:buChar char="•"/>
            </a:pPr>
            <a:r>
              <a:rPr lang="en-US" altLang="en-US" sz="2200">
                <a:latin typeface="Calibri" charset="0"/>
              </a:rPr>
              <a:t>Roberts (1991, 2005a) – a 7-step  to facilitate positive change time sensitive goals: assessing the crisis, establishing rapport, identifying major problems, dealing with feelings/emotions, generating alternatives, formulating an action plan, and follow-up/agreement.</a:t>
            </a:r>
          </a:p>
        </p:txBody>
      </p:sp>
    </p:spTree>
  </p:cSld>
  <p:clrMapOvr>
    <a:masterClrMapping/>
  </p:clrMapOvr>
  <p:transition spd="slow">
    <p:circl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en-US">
                <a:latin typeface="Calibri" charset="0"/>
              </a:rPr>
              <a:t>Bed Bugs</a:t>
            </a:r>
          </a:p>
        </p:txBody>
      </p:sp>
      <p:sp>
        <p:nvSpPr>
          <p:cNvPr id="72707" name="Rectangle 3"/>
          <p:cNvSpPr>
            <a:spLocks noGrp="1" noChangeArrowheads="1"/>
          </p:cNvSpPr>
          <p:nvPr>
            <p:ph idx="1"/>
          </p:nvPr>
        </p:nvSpPr>
        <p:spPr>
          <a:xfrm>
            <a:off x="914400" y="1493838"/>
            <a:ext cx="7315200" cy="4525962"/>
          </a:xfrm>
        </p:spPr>
        <p:txBody>
          <a:bodyPr/>
          <a:lstStyle/>
          <a:p>
            <a:pPr>
              <a:lnSpc>
                <a:spcPct val="120000"/>
              </a:lnSpc>
              <a:spcBef>
                <a:spcPts val="500"/>
              </a:spcBef>
              <a:buFontTx/>
              <a:buChar char="•"/>
            </a:pPr>
            <a:r>
              <a:rPr lang="en-US" altLang="en-US" sz="2200">
                <a:latin typeface="Calibri" charset="0"/>
              </a:rPr>
              <a:t>Bed bugs can infest a home and hide in crevices or cracks around beds or furniture.</a:t>
            </a:r>
          </a:p>
          <a:p>
            <a:pPr>
              <a:lnSpc>
                <a:spcPct val="120000"/>
              </a:lnSpc>
              <a:spcBef>
                <a:spcPts val="500"/>
              </a:spcBef>
              <a:buFontTx/>
              <a:buChar char="•"/>
            </a:pPr>
            <a:r>
              <a:rPr lang="en-US" altLang="en-US" sz="2200">
                <a:latin typeface="Calibri" charset="0"/>
              </a:rPr>
              <a:t>While some bites may go unnoticed, bed bug bites may also result in localized swelling and itching, and the areas may become inflamed or infected when scratched</a:t>
            </a:r>
          </a:p>
          <a:p>
            <a:pPr>
              <a:lnSpc>
                <a:spcPct val="120000"/>
              </a:lnSpc>
              <a:spcBef>
                <a:spcPts val="500"/>
              </a:spcBef>
              <a:buFontTx/>
              <a:buChar char="•"/>
            </a:pPr>
            <a:r>
              <a:rPr lang="en-US" altLang="en-US" sz="2200">
                <a:latin typeface="Calibri" charset="0"/>
              </a:rPr>
              <a:t>Bed bugs are not believed to transmit diseases to humans. </a:t>
            </a:r>
          </a:p>
        </p:txBody>
      </p:sp>
      <p:sp>
        <p:nvSpPr>
          <p:cNvPr id="72708" name="Rectangle 6"/>
          <p:cNvSpPr>
            <a:spLocks noChangeArrowheads="1"/>
          </p:cNvSpPr>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Blip>
                <a:blip r:embed="rId2"/>
              </a:buBlip>
              <a:defRPr sz="3200">
                <a:solidFill>
                  <a:schemeClr val="tx1"/>
                </a:solidFill>
                <a:latin typeface="Tahoma Small Cap" charset="0"/>
              </a:defRPr>
            </a:lvl1pPr>
            <a:lvl2pPr marL="742950" indent="-285750" eaLnBrk="0" hangingPunct="0">
              <a:spcBef>
                <a:spcPct val="20000"/>
              </a:spcBef>
              <a:buBlip>
                <a:blip r:embed="rId3"/>
              </a:buBlip>
              <a:defRPr sz="2800" b="1">
                <a:solidFill>
                  <a:schemeClr val="tx1"/>
                </a:solidFill>
                <a:latin typeface="Arial" charset="0"/>
              </a:defRPr>
            </a:lvl2pPr>
            <a:lvl3pPr marL="1143000" indent="-228600" eaLnBrk="0" hangingPunct="0">
              <a:spcBef>
                <a:spcPct val="20000"/>
              </a:spcBef>
              <a:buBlip>
                <a:blip r:embed="rId4"/>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buClr>
                <a:schemeClr val="accent1"/>
              </a:buClr>
              <a:buFont typeface="Wingdings" charset="2"/>
              <a:buChar char="l"/>
            </a:pPr>
            <a:endParaRPr lang="en-US" altLang="en-US" sz="2800"/>
          </a:p>
        </p:txBody>
      </p:sp>
    </p:spTree>
  </p:cSld>
  <p:clrMapOvr>
    <a:masterClrMapping/>
  </p:clrMapOvr>
  <p:transition spd="slow">
    <p:circl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en-US">
                <a:latin typeface="Calibri" charset="0"/>
              </a:rPr>
              <a:t>Blood Borne Pathogens</a:t>
            </a:r>
          </a:p>
        </p:txBody>
      </p:sp>
      <p:sp>
        <p:nvSpPr>
          <p:cNvPr id="73731" name="Rectangle 3"/>
          <p:cNvSpPr>
            <a:spLocks noGrp="1" noChangeArrowheads="1"/>
          </p:cNvSpPr>
          <p:nvPr>
            <p:ph idx="1"/>
          </p:nvPr>
        </p:nvSpPr>
        <p:spPr>
          <a:xfrm>
            <a:off x="914400" y="1600200"/>
            <a:ext cx="7315200" cy="4525963"/>
          </a:xfrm>
        </p:spPr>
        <p:txBody>
          <a:bodyPr/>
          <a:lstStyle/>
          <a:p>
            <a:pPr eaLnBrk="1" hangingPunct="1">
              <a:buFontTx/>
              <a:buChar char="•"/>
            </a:pPr>
            <a:r>
              <a:rPr lang="en-US" altLang="en-US" sz="2200">
                <a:latin typeface="Calibri" charset="0"/>
              </a:rPr>
              <a:t>Includes bacteria, viruses, parasites, and other microorganisms that can be carried in the blood and can cause disease in humans.  These pathogens can be spread by contact with body and other body fluids.</a:t>
            </a:r>
          </a:p>
          <a:p>
            <a:pPr eaLnBrk="1" hangingPunct="1">
              <a:buFontTx/>
              <a:buChar char="•"/>
            </a:pPr>
            <a:r>
              <a:rPr lang="en-US" altLang="en-US" sz="2200">
                <a:latin typeface="Calibri" charset="0"/>
              </a:rPr>
              <a:t>The very nature of the duties performed by health care workers allows the possibility of exposure and the inherent risk of infection.</a:t>
            </a:r>
          </a:p>
        </p:txBody>
      </p:sp>
    </p:spTree>
  </p:cSld>
  <p:clrMapOvr>
    <a:masterClrMapping/>
  </p:clrMapOvr>
  <p:transition spd="slow">
    <p:circl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altLang="en-US">
                <a:latin typeface="Calibri" charset="0"/>
              </a:rPr>
              <a:t>Hepatitis B &amp; C</a:t>
            </a:r>
          </a:p>
        </p:txBody>
      </p:sp>
      <p:sp>
        <p:nvSpPr>
          <p:cNvPr id="74755" name="Rectangle 3"/>
          <p:cNvSpPr>
            <a:spLocks noGrp="1" noChangeArrowheads="1"/>
          </p:cNvSpPr>
          <p:nvPr>
            <p:ph idx="1"/>
          </p:nvPr>
        </p:nvSpPr>
        <p:spPr>
          <a:xfrm>
            <a:off x="914400" y="1371600"/>
            <a:ext cx="7315200" cy="4525963"/>
          </a:xfrm>
        </p:spPr>
        <p:txBody>
          <a:bodyPr/>
          <a:lstStyle/>
          <a:p>
            <a:pPr eaLnBrk="1" hangingPunct="1">
              <a:spcAft>
                <a:spcPct val="35000"/>
              </a:spcAft>
              <a:buFontTx/>
              <a:buChar char="•"/>
            </a:pPr>
            <a:r>
              <a:rPr lang="en-US" altLang="en-US" sz="2200">
                <a:latin typeface="Calibri" charset="0"/>
              </a:rPr>
              <a:t>Inflammation of the liver</a:t>
            </a:r>
          </a:p>
          <a:p>
            <a:pPr eaLnBrk="1" hangingPunct="1">
              <a:spcAft>
                <a:spcPct val="35000"/>
              </a:spcAft>
              <a:buFontTx/>
              <a:buChar char="•"/>
            </a:pPr>
            <a:r>
              <a:rPr lang="en-US" altLang="en-US" sz="2200">
                <a:latin typeface="Calibri" charset="0"/>
              </a:rPr>
              <a:t>Causes liver damage ranging from mild to fatal</a:t>
            </a:r>
          </a:p>
          <a:p>
            <a:pPr eaLnBrk="1" hangingPunct="1">
              <a:spcAft>
                <a:spcPct val="35000"/>
              </a:spcAft>
              <a:buFontTx/>
              <a:buChar char="•"/>
            </a:pPr>
            <a:r>
              <a:rPr lang="en-US" altLang="en-US" sz="2200">
                <a:latin typeface="Calibri" charset="0"/>
              </a:rPr>
              <a:t>Can live in a dry environment for at least 7 days</a:t>
            </a:r>
          </a:p>
        </p:txBody>
      </p:sp>
    </p:spTree>
  </p:cSld>
  <p:clrMapOvr>
    <a:masterClrMapping/>
  </p:clrMapOvr>
  <p:transition spd="slow">
    <p:circl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altLang="en-US">
                <a:latin typeface="Calibri" charset="0"/>
              </a:rPr>
              <a:t>Hepatitis B</a:t>
            </a:r>
          </a:p>
        </p:txBody>
      </p:sp>
      <p:sp>
        <p:nvSpPr>
          <p:cNvPr id="75779" name="Rectangle 3"/>
          <p:cNvSpPr>
            <a:spLocks noGrp="1" noChangeArrowheads="1"/>
          </p:cNvSpPr>
          <p:nvPr>
            <p:ph idx="1"/>
          </p:nvPr>
        </p:nvSpPr>
        <p:spPr>
          <a:xfrm>
            <a:off x="914400" y="1371600"/>
            <a:ext cx="7315200" cy="4525963"/>
          </a:xfrm>
        </p:spPr>
        <p:txBody>
          <a:bodyPr/>
          <a:lstStyle/>
          <a:p>
            <a:pPr eaLnBrk="1" hangingPunct="1">
              <a:lnSpc>
                <a:spcPct val="80000"/>
              </a:lnSpc>
              <a:spcAft>
                <a:spcPct val="35000"/>
              </a:spcAft>
              <a:buFontTx/>
              <a:buChar char="•"/>
            </a:pPr>
            <a:r>
              <a:rPr lang="en-US" altLang="en-US" sz="2200">
                <a:latin typeface="Calibri" charset="0"/>
              </a:rPr>
              <a:t>Very infectious</a:t>
            </a:r>
          </a:p>
          <a:p>
            <a:pPr lvl="1" eaLnBrk="1" hangingPunct="1">
              <a:lnSpc>
                <a:spcPct val="80000"/>
              </a:lnSpc>
              <a:buFont typeface="Arial" charset="0"/>
              <a:buChar char="•"/>
            </a:pPr>
            <a:r>
              <a:rPr lang="en-US" altLang="en-US" sz="2200" b="0">
                <a:latin typeface="Calibri" charset="0"/>
              </a:rPr>
              <a:t> 1/3 no symptoms, 1/3 flu-like, 1/3 severe</a:t>
            </a:r>
          </a:p>
          <a:p>
            <a:pPr lvl="1" eaLnBrk="1" hangingPunct="1">
              <a:lnSpc>
                <a:spcPct val="80000"/>
              </a:lnSpc>
              <a:buFont typeface="Arial" charset="0"/>
              <a:buChar char="•"/>
            </a:pPr>
            <a:r>
              <a:rPr lang="en-US" altLang="en-US" sz="2200" b="0">
                <a:latin typeface="Calibri" charset="0"/>
              </a:rPr>
              <a:t> 6 to 10% of cases infectious for life (carrier state)</a:t>
            </a:r>
          </a:p>
          <a:p>
            <a:pPr eaLnBrk="1" hangingPunct="1">
              <a:lnSpc>
                <a:spcPct val="80000"/>
              </a:lnSpc>
              <a:spcBef>
                <a:spcPct val="50000"/>
              </a:spcBef>
              <a:spcAft>
                <a:spcPct val="35000"/>
              </a:spcAft>
              <a:buFontTx/>
              <a:buChar char="•"/>
            </a:pPr>
            <a:r>
              <a:rPr lang="en-US" altLang="en-US" sz="2200">
                <a:latin typeface="Calibri" charset="0"/>
              </a:rPr>
              <a:t>In the past, 140,000-300,000 new infections per year </a:t>
            </a:r>
          </a:p>
          <a:p>
            <a:pPr lvl="1" eaLnBrk="1" hangingPunct="1">
              <a:lnSpc>
                <a:spcPct val="80000"/>
              </a:lnSpc>
              <a:spcBef>
                <a:spcPct val="50000"/>
              </a:spcBef>
              <a:spcAft>
                <a:spcPct val="35000"/>
              </a:spcAft>
              <a:buFont typeface="Arial" charset="0"/>
              <a:buChar char="•"/>
            </a:pPr>
            <a:r>
              <a:rPr lang="en-US" altLang="en-US" sz="2200" b="0">
                <a:latin typeface="Calibri" charset="0"/>
              </a:rPr>
              <a:t>5,000-6,000 deaths/yr from chronic liver disease</a:t>
            </a:r>
          </a:p>
          <a:p>
            <a:pPr eaLnBrk="1" hangingPunct="1">
              <a:lnSpc>
                <a:spcPct val="80000"/>
              </a:lnSpc>
              <a:spcAft>
                <a:spcPct val="35000"/>
              </a:spcAft>
              <a:buFontTx/>
              <a:buChar char="•"/>
            </a:pPr>
            <a:r>
              <a:rPr lang="en-US" altLang="en-US" sz="2200">
                <a:latin typeface="Calibri" charset="0"/>
              </a:rPr>
              <a:t>Safe and effective vaccine is now available </a:t>
            </a:r>
          </a:p>
          <a:p>
            <a:pPr lvl="1" eaLnBrk="1" hangingPunct="1">
              <a:lnSpc>
                <a:spcPct val="80000"/>
              </a:lnSpc>
              <a:spcAft>
                <a:spcPct val="35000"/>
              </a:spcAft>
              <a:buFont typeface="Arial" charset="0"/>
              <a:buChar char="•"/>
            </a:pPr>
            <a:r>
              <a:rPr lang="en-US" altLang="en-US" sz="2200" b="0">
                <a:latin typeface="Calibri" charset="0"/>
              </a:rPr>
              <a:t> Many HCW are not  vaccinated</a:t>
            </a:r>
          </a:p>
        </p:txBody>
      </p:sp>
    </p:spTree>
  </p:cSld>
  <p:clrMapOvr>
    <a:masterClrMapping/>
  </p:clrMapOvr>
  <p:transition spd="slow">
    <p:circl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altLang="en-US">
                <a:latin typeface="Calibri" charset="0"/>
              </a:rPr>
              <a:t>Hepatitis C</a:t>
            </a:r>
          </a:p>
        </p:txBody>
      </p:sp>
      <p:sp>
        <p:nvSpPr>
          <p:cNvPr id="76803" name="Rectangle 3"/>
          <p:cNvSpPr>
            <a:spLocks noGrp="1" noChangeArrowheads="1"/>
          </p:cNvSpPr>
          <p:nvPr>
            <p:ph idx="1"/>
          </p:nvPr>
        </p:nvSpPr>
        <p:spPr>
          <a:xfrm>
            <a:off x="914400" y="1371600"/>
            <a:ext cx="7315200" cy="4525963"/>
          </a:xfrm>
        </p:spPr>
        <p:txBody>
          <a:bodyPr/>
          <a:lstStyle/>
          <a:p>
            <a:pPr eaLnBrk="1" hangingPunct="1">
              <a:lnSpc>
                <a:spcPct val="90000"/>
              </a:lnSpc>
              <a:buFontTx/>
              <a:buChar char="•"/>
            </a:pPr>
            <a:r>
              <a:rPr lang="en-US" altLang="en-US" sz="2200">
                <a:latin typeface="Calibri" charset="0"/>
              </a:rPr>
              <a:t>Affects 4 times more people than HIV</a:t>
            </a:r>
          </a:p>
          <a:p>
            <a:pPr eaLnBrk="1" hangingPunct="1">
              <a:lnSpc>
                <a:spcPct val="90000"/>
              </a:lnSpc>
              <a:buFontTx/>
              <a:buChar char="•"/>
            </a:pPr>
            <a:r>
              <a:rPr lang="en-US" altLang="en-US" sz="2200">
                <a:latin typeface="Calibri" charset="0"/>
              </a:rPr>
              <a:t>4 million Americans infected</a:t>
            </a:r>
          </a:p>
          <a:p>
            <a:pPr eaLnBrk="1" hangingPunct="1">
              <a:lnSpc>
                <a:spcPct val="90000"/>
              </a:lnSpc>
              <a:buFontTx/>
              <a:buChar char="•"/>
            </a:pPr>
            <a:r>
              <a:rPr lang="en-US" altLang="en-US" sz="2200">
                <a:latin typeface="Calibri" charset="0"/>
              </a:rPr>
              <a:t>Only 25% of those infected have been diagnosed</a:t>
            </a:r>
          </a:p>
          <a:p>
            <a:pPr eaLnBrk="1" hangingPunct="1">
              <a:lnSpc>
                <a:spcPct val="90000"/>
              </a:lnSpc>
              <a:buFontTx/>
              <a:buChar char="•"/>
            </a:pPr>
            <a:r>
              <a:rPr lang="en-US" altLang="en-US" sz="2200">
                <a:latin typeface="Calibri" charset="0"/>
              </a:rPr>
              <a:t>In 1995, estimated 560-1120 cases  among HCW in U.S.</a:t>
            </a:r>
          </a:p>
          <a:p>
            <a:pPr>
              <a:lnSpc>
                <a:spcPct val="80000"/>
              </a:lnSpc>
              <a:buFontTx/>
              <a:buChar char="•"/>
            </a:pPr>
            <a:r>
              <a:rPr lang="en-US" altLang="en-US" sz="2200">
                <a:latin typeface="Calibri" charset="0"/>
              </a:rPr>
              <a:t>Symptoms may or may not be present</a:t>
            </a:r>
          </a:p>
          <a:p>
            <a:pPr>
              <a:lnSpc>
                <a:spcPct val="80000"/>
              </a:lnSpc>
              <a:buFontTx/>
              <a:buChar char="•"/>
            </a:pPr>
            <a:r>
              <a:rPr lang="en-US" altLang="en-US" sz="2200">
                <a:latin typeface="Calibri" charset="0"/>
              </a:rPr>
              <a:t>Infection may lead to carrier state</a:t>
            </a:r>
          </a:p>
          <a:p>
            <a:pPr>
              <a:lnSpc>
                <a:spcPct val="80000"/>
              </a:lnSpc>
              <a:buFontTx/>
              <a:buChar char="•"/>
            </a:pPr>
            <a:r>
              <a:rPr lang="en-US" altLang="en-US" sz="2200">
                <a:latin typeface="Calibri" charset="0"/>
              </a:rPr>
              <a:t>Carrier state can develop with or without symptoms</a:t>
            </a:r>
          </a:p>
          <a:p>
            <a:pPr>
              <a:lnSpc>
                <a:spcPct val="80000"/>
              </a:lnSpc>
              <a:buFontTx/>
              <a:buChar char="•"/>
            </a:pPr>
            <a:r>
              <a:rPr lang="en-US" altLang="en-US" sz="2200">
                <a:latin typeface="Calibri" charset="0"/>
              </a:rPr>
              <a:t>Carrier state can lead to chronic liver disease, cirrhosis (10 year latency), or cancer (alcohol is strong co-factor)</a:t>
            </a:r>
          </a:p>
          <a:p>
            <a:pPr>
              <a:lnSpc>
                <a:spcPct val="80000"/>
              </a:lnSpc>
              <a:buFontTx/>
              <a:buChar char="•"/>
            </a:pPr>
            <a:r>
              <a:rPr lang="en-US" altLang="en-US" sz="2200">
                <a:latin typeface="Calibri" charset="0"/>
              </a:rPr>
              <a:t>Leading cause of liver transplant in U.S.</a:t>
            </a:r>
          </a:p>
        </p:txBody>
      </p:sp>
    </p:spTree>
  </p:cSld>
  <p:clrMapOvr>
    <a:masterClrMapping/>
  </p:clrMapOvr>
  <p:transition spd="slow">
    <p:circl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altLang="en-US">
                <a:latin typeface="Calibri" charset="0"/>
              </a:rPr>
              <a:t>Hep C Risk Factors</a:t>
            </a:r>
          </a:p>
        </p:txBody>
      </p:sp>
      <p:sp>
        <p:nvSpPr>
          <p:cNvPr id="41987" name="Rectangle 3"/>
          <p:cNvSpPr>
            <a:spLocks noGrp="1" noChangeArrowheads="1"/>
          </p:cNvSpPr>
          <p:nvPr>
            <p:ph idx="1"/>
          </p:nvPr>
        </p:nvSpPr>
        <p:spPr>
          <a:xfrm>
            <a:off x="914400" y="1371600"/>
            <a:ext cx="7315200" cy="4525963"/>
          </a:xfrm>
        </p:spPr>
        <p:txBody>
          <a:bodyPr>
            <a:normAutofit/>
          </a:bodyPr>
          <a:lstStyle/>
          <a:p>
            <a:pPr eaLnBrk="1" hangingPunct="1">
              <a:lnSpc>
                <a:spcPct val="80000"/>
              </a:lnSpc>
              <a:defRPr/>
            </a:pPr>
            <a:r>
              <a:rPr lang="en-US" sz="2200" dirty="0" smtClean="0">
                <a:latin typeface="Calibri" pitchFamily="34" charset="0"/>
              </a:rPr>
              <a:t>Blood transfusion prior to 1992</a:t>
            </a:r>
          </a:p>
          <a:p>
            <a:pPr eaLnBrk="1" hangingPunct="1">
              <a:lnSpc>
                <a:spcPct val="80000"/>
              </a:lnSpc>
              <a:defRPr/>
            </a:pPr>
            <a:r>
              <a:rPr lang="en-US" sz="2200" dirty="0" smtClean="0">
                <a:latin typeface="Calibri" pitchFamily="34" charset="0"/>
              </a:rPr>
              <a:t>IV drug use</a:t>
            </a:r>
          </a:p>
          <a:p>
            <a:pPr eaLnBrk="1" hangingPunct="1">
              <a:lnSpc>
                <a:spcPct val="80000"/>
              </a:lnSpc>
              <a:defRPr/>
            </a:pPr>
            <a:r>
              <a:rPr lang="en-US" sz="2200" dirty="0" smtClean="0">
                <a:latin typeface="Calibri" pitchFamily="34" charset="0"/>
              </a:rPr>
              <a:t>Unprotected sex (multiple sexual partners)</a:t>
            </a:r>
          </a:p>
          <a:p>
            <a:pPr eaLnBrk="1" hangingPunct="1">
              <a:lnSpc>
                <a:spcPct val="80000"/>
              </a:lnSpc>
              <a:defRPr/>
            </a:pPr>
            <a:r>
              <a:rPr lang="en-US" sz="2200" dirty="0" smtClean="0">
                <a:latin typeface="Calibri" pitchFamily="34" charset="0"/>
              </a:rPr>
              <a:t>Occupational percutaneous exposure to blood with contaminated sharp</a:t>
            </a:r>
          </a:p>
          <a:p>
            <a:pPr lvl="1" eaLnBrk="1" hangingPunct="1">
              <a:lnSpc>
                <a:spcPct val="80000"/>
              </a:lnSpc>
              <a:defRPr/>
            </a:pPr>
            <a:r>
              <a:rPr lang="en-US" sz="2200" dirty="0" smtClean="0">
                <a:latin typeface="Calibri" pitchFamily="34" charset="0"/>
              </a:rPr>
              <a:t>Risk is intermediate between Hepatitis B and HIV</a:t>
            </a:r>
          </a:p>
          <a:p>
            <a:pPr eaLnBrk="1" hangingPunct="1">
              <a:lnSpc>
                <a:spcPct val="80000"/>
              </a:lnSpc>
              <a:defRPr/>
            </a:pPr>
            <a:endParaRPr lang="en-US" dirty="0" smtClean="0">
              <a:latin typeface="+mj-lt"/>
            </a:endParaRPr>
          </a:p>
        </p:txBody>
      </p:sp>
    </p:spTree>
  </p:cSld>
  <p:clrMapOvr>
    <a:masterClrMapping/>
  </p:clrMapOvr>
  <p:transition spd="slow">
    <p:circl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altLang="en-US">
                <a:latin typeface="Calibri" charset="0"/>
              </a:rPr>
              <a:t>Human Immunodeficiency Virus</a:t>
            </a:r>
          </a:p>
        </p:txBody>
      </p:sp>
      <p:sp>
        <p:nvSpPr>
          <p:cNvPr id="78851" name="Rectangle 3"/>
          <p:cNvSpPr>
            <a:spLocks noGrp="1" noChangeArrowheads="1"/>
          </p:cNvSpPr>
          <p:nvPr>
            <p:ph idx="1"/>
          </p:nvPr>
        </p:nvSpPr>
        <p:spPr>
          <a:xfrm>
            <a:off x="914400" y="1371600"/>
            <a:ext cx="7315200" cy="4525963"/>
          </a:xfrm>
        </p:spPr>
        <p:txBody>
          <a:bodyPr/>
          <a:lstStyle/>
          <a:p>
            <a:pPr eaLnBrk="1" hangingPunct="1">
              <a:buFontTx/>
              <a:buChar char="•"/>
            </a:pPr>
            <a:r>
              <a:rPr lang="en-US" altLang="en-US" sz="2200">
                <a:latin typeface="Calibri" charset="0"/>
              </a:rPr>
              <a:t>It is the virus that can lead to </a:t>
            </a:r>
            <a:r>
              <a:rPr lang="en-US" altLang="en-US" sz="2200" b="1">
                <a:latin typeface="Calibri" charset="0"/>
              </a:rPr>
              <a:t>a</a:t>
            </a:r>
            <a:r>
              <a:rPr lang="en-US" altLang="en-US" sz="2200">
                <a:latin typeface="Calibri" charset="0"/>
              </a:rPr>
              <a:t>cquired </a:t>
            </a:r>
            <a:r>
              <a:rPr lang="en-US" altLang="en-US" sz="2200" b="1">
                <a:latin typeface="Calibri" charset="0"/>
              </a:rPr>
              <a:t>i</a:t>
            </a:r>
            <a:r>
              <a:rPr lang="en-US" altLang="en-US" sz="2200">
                <a:latin typeface="Calibri" charset="0"/>
              </a:rPr>
              <a:t>mmune deficiency </a:t>
            </a:r>
            <a:r>
              <a:rPr lang="en-US" altLang="en-US" sz="2200" b="1">
                <a:latin typeface="Calibri" charset="0"/>
              </a:rPr>
              <a:t>s</a:t>
            </a:r>
            <a:r>
              <a:rPr lang="en-US" altLang="en-US" sz="2200">
                <a:latin typeface="Calibri" charset="0"/>
              </a:rPr>
              <a:t>yndrome, or </a:t>
            </a:r>
            <a:r>
              <a:rPr lang="en-US" altLang="en-US" sz="2200" b="1">
                <a:latin typeface="Calibri" charset="0"/>
              </a:rPr>
              <a:t>AIDS</a:t>
            </a:r>
            <a:r>
              <a:rPr lang="en-US" altLang="en-US" sz="2200">
                <a:latin typeface="Calibri" charset="0"/>
              </a:rPr>
              <a:t>. CDC estimates that about 56,000 people in the United States contracted HIV in 2006.</a:t>
            </a:r>
          </a:p>
          <a:p>
            <a:pPr eaLnBrk="1" hangingPunct="1">
              <a:buFontTx/>
              <a:buChar char="•"/>
            </a:pPr>
            <a:r>
              <a:rPr lang="en-US" altLang="en-US" sz="2200">
                <a:latin typeface="Calibri" charset="0"/>
              </a:rPr>
              <a:t>There are two types of HIV, HIV-1 and HIV-2. In the United States, unless otherwise noted, the term “HIV” primarily refers to HIV-1.</a:t>
            </a:r>
          </a:p>
          <a:p>
            <a:pPr>
              <a:buFontTx/>
              <a:buChar char="•"/>
            </a:pPr>
            <a:r>
              <a:rPr lang="en-US" altLang="en-US" sz="2200">
                <a:latin typeface="Calibri" charset="0"/>
              </a:rPr>
              <a:t>Attacks the human immune system</a:t>
            </a:r>
          </a:p>
          <a:p>
            <a:pPr>
              <a:buFontTx/>
              <a:buChar char="•"/>
            </a:pPr>
            <a:r>
              <a:rPr lang="en-US" altLang="en-US" sz="2200">
                <a:latin typeface="Calibri" charset="0"/>
              </a:rPr>
              <a:t>Can live in a dry environment for only a few hours</a:t>
            </a:r>
          </a:p>
        </p:txBody>
      </p:sp>
    </p:spTree>
  </p:cSld>
  <p:clrMapOvr>
    <a:masterClrMapping/>
  </p:clrMapOvr>
  <p:transition spd="slow">
    <p:circl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ltLang="en-US">
                <a:latin typeface="Calibri" charset="0"/>
              </a:rPr>
              <a:t>Human Immunodeficiency Virus</a:t>
            </a:r>
            <a:endParaRPr lang="en-US" altLang="en-US" sz="3600">
              <a:solidFill>
                <a:srgbClr val="0066CC"/>
              </a:solidFill>
              <a:latin typeface="Papyrus" charset="0"/>
            </a:endParaRPr>
          </a:p>
        </p:txBody>
      </p:sp>
      <p:sp>
        <p:nvSpPr>
          <p:cNvPr id="79875" name="Rectangle 3"/>
          <p:cNvSpPr>
            <a:spLocks noGrp="1" noChangeArrowheads="1"/>
          </p:cNvSpPr>
          <p:nvPr>
            <p:ph idx="1"/>
          </p:nvPr>
        </p:nvSpPr>
        <p:spPr>
          <a:xfrm>
            <a:off x="914400" y="1371600"/>
            <a:ext cx="7315200" cy="4525963"/>
          </a:xfrm>
        </p:spPr>
        <p:txBody>
          <a:bodyPr/>
          <a:lstStyle/>
          <a:p>
            <a:pPr eaLnBrk="1" hangingPunct="1">
              <a:buFontTx/>
              <a:buChar char="•"/>
            </a:pPr>
            <a:r>
              <a:rPr lang="en-US" altLang="en-US" sz="2200">
                <a:latin typeface="Calibri" charset="0"/>
              </a:rPr>
              <a:t>HIV is spread by:</a:t>
            </a:r>
          </a:p>
          <a:p>
            <a:pPr eaLnBrk="1" hangingPunct="1">
              <a:buFontTx/>
              <a:buChar char="•"/>
            </a:pPr>
            <a:r>
              <a:rPr lang="en-US" altLang="en-US" sz="2200">
                <a:latin typeface="Calibri" charset="0"/>
              </a:rPr>
              <a:t>Being “stuck” with an HIV-contaminated needle or other sharp object. This risk pertains mainly to healthcare workers.</a:t>
            </a:r>
          </a:p>
          <a:p>
            <a:pPr eaLnBrk="1" hangingPunct="1">
              <a:buFontTx/>
              <a:buChar char="•"/>
            </a:pPr>
            <a:r>
              <a:rPr lang="en-US" altLang="en-US" sz="2200">
                <a:latin typeface="Calibri" charset="0"/>
              </a:rPr>
              <a:t>Receiving blood transfusions, blood products, or organ/tissue transplants that are contaminated with HIV.  This risk is extremely remote due to the rigorous testing of the U.S. blood supply and donated organs/tissue.</a:t>
            </a:r>
          </a:p>
          <a:p>
            <a:pPr eaLnBrk="1" hangingPunct="1">
              <a:buFontTx/>
              <a:buChar char="•"/>
            </a:pPr>
            <a:r>
              <a:rPr lang="en-US" altLang="en-US" sz="2200">
                <a:latin typeface="Calibri" charset="0"/>
              </a:rPr>
              <a:t>HIV may also be transmitted through unsafe or unsanitary injections or other medical or dental practices.  However, the risk is remote with current safety standards in the U.S.</a:t>
            </a:r>
          </a:p>
        </p:txBody>
      </p:sp>
    </p:spTree>
  </p:cSld>
  <p:clrMapOvr>
    <a:masterClrMapping/>
  </p:clrMapOvr>
  <p:transition spd="slow">
    <p:circl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en-US">
                <a:latin typeface="Calibri" charset="0"/>
              </a:rPr>
              <a:t>Human Immunodeficiency Virus</a:t>
            </a:r>
            <a:endParaRPr lang="en-US" altLang="en-US" sz="3600">
              <a:solidFill>
                <a:srgbClr val="0066CC"/>
              </a:solidFill>
              <a:latin typeface="Papyrus" charset="0"/>
            </a:endParaRPr>
          </a:p>
        </p:txBody>
      </p:sp>
      <p:sp>
        <p:nvSpPr>
          <p:cNvPr id="80899" name="Rectangle 3"/>
          <p:cNvSpPr>
            <a:spLocks noGrp="1" noChangeArrowheads="1"/>
          </p:cNvSpPr>
          <p:nvPr>
            <p:ph idx="1"/>
          </p:nvPr>
        </p:nvSpPr>
        <p:spPr>
          <a:xfrm>
            <a:off x="914400" y="1371600"/>
            <a:ext cx="7315200" cy="4525963"/>
          </a:xfrm>
        </p:spPr>
        <p:txBody>
          <a:bodyPr/>
          <a:lstStyle/>
          <a:p>
            <a:pPr eaLnBrk="1" hangingPunct="1">
              <a:buFontTx/>
              <a:buChar char="•"/>
            </a:pPr>
            <a:r>
              <a:rPr lang="en-US" altLang="en-US" sz="2200">
                <a:latin typeface="Calibri" charset="0"/>
              </a:rPr>
              <a:t>HIV is spread by:</a:t>
            </a:r>
          </a:p>
          <a:p>
            <a:pPr>
              <a:buFontTx/>
              <a:buChar char="•"/>
            </a:pPr>
            <a:r>
              <a:rPr lang="en-US" altLang="en-US" sz="2200">
                <a:latin typeface="Calibri" charset="0"/>
              </a:rPr>
              <a:t>Sharing needles, syringes, rinse water, or other equipment used to prepare illicit drugs for injection.</a:t>
            </a:r>
          </a:p>
          <a:p>
            <a:pPr>
              <a:buFontTx/>
              <a:buChar char="•"/>
            </a:pPr>
            <a:r>
              <a:rPr lang="en-US" altLang="en-US" sz="2200">
                <a:latin typeface="Calibri" charset="0"/>
              </a:rPr>
              <a:t>Being born to an infected mother—HIV can be passed from mother to child during pregnancy, birth, or breast-feeding.</a:t>
            </a:r>
          </a:p>
        </p:txBody>
      </p:sp>
    </p:spTree>
  </p:cSld>
  <p:clrMapOvr>
    <a:masterClrMapping/>
  </p:clrMapOvr>
  <p:transition spd="slow">
    <p:circl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4"/>
          <p:cNvSpPr>
            <a:spLocks noGrp="1" noChangeArrowheads="1"/>
          </p:cNvSpPr>
          <p:nvPr>
            <p:ph type="title"/>
          </p:nvPr>
        </p:nvSpPr>
        <p:spPr/>
        <p:txBody>
          <a:bodyPr>
            <a:normAutofit fontScale="90000"/>
          </a:bodyPr>
          <a:lstStyle/>
          <a:p>
            <a:pPr eaLnBrk="1" hangingPunct="1">
              <a:defRPr/>
            </a:pPr>
            <a:r>
              <a:rPr lang="en-US" dirty="0" smtClean="0"/>
              <a:t>Intervention &amp; Prevention To Prevent </a:t>
            </a:r>
            <a:br>
              <a:rPr lang="en-US" dirty="0" smtClean="0"/>
            </a:br>
            <a:r>
              <a:rPr lang="en-US" dirty="0" smtClean="0"/>
              <a:t>The Spread Of Infection</a:t>
            </a:r>
          </a:p>
        </p:txBody>
      </p:sp>
      <p:sp>
        <p:nvSpPr>
          <p:cNvPr id="48131" name="Rectangle 3"/>
          <p:cNvSpPr>
            <a:spLocks noGrp="1" noChangeArrowheads="1"/>
          </p:cNvSpPr>
          <p:nvPr>
            <p:ph idx="1"/>
          </p:nvPr>
        </p:nvSpPr>
        <p:spPr>
          <a:xfrm>
            <a:off x="914400" y="1600200"/>
            <a:ext cx="7315200" cy="4525963"/>
          </a:xfrm>
        </p:spPr>
        <p:txBody>
          <a:bodyPr/>
          <a:lstStyle/>
          <a:p>
            <a:pPr>
              <a:buFontTx/>
              <a:buChar char="•"/>
            </a:pPr>
            <a:r>
              <a:rPr lang="en-GB" altLang="en-US" sz="2200">
                <a:latin typeface="Calibri" charset="0"/>
              </a:rPr>
              <a:t>Early recognition and reporting</a:t>
            </a:r>
          </a:p>
          <a:p>
            <a:pPr>
              <a:buFontTx/>
              <a:buChar char="•"/>
            </a:pPr>
            <a:r>
              <a:rPr lang="en-US" altLang="en-US" sz="2200">
                <a:latin typeface="Calibri" charset="0"/>
              </a:rPr>
              <a:t>Infection control precautions</a:t>
            </a:r>
          </a:p>
          <a:p>
            <a:pPr>
              <a:buFontTx/>
              <a:buChar char="•"/>
            </a:pPr>
            <a:r>
              <a:rPr lang="en-US" altLang="en-US" sz="2200" b="1">
                <a:latin typeface="Calibri" charset="0"/>
              </a:rPr>
              <a:t>Standard precautions </a:t>
            </a:r>
            <a:r>
              <a:rPr lang="en-US" altLang="en-US" sz="2200">
                <a:latin typeface="Calibri" charset="0"/>
              </a:rPr>
              <a:t>include consistent and prudent preventive measures</a:t>
            </a:r>
          </a:p>
          <a:p>
            <a:pPr>
              <a:buFontTx/>
              <a:buChar char="•"/>
            </a:pPr>
            <a:r>
              <a:rPr lang="en-US" altLang="en-US" sz="2200">
                <a:latin typeface="Calibri" charset="0"/>
              </a:rPr>
              <a:t>Hand hygiene</a:t>
            </a:r>
          </a:p>
          <a:p>
            <a:pPr>
              <a:buFontTx/>
              <a:buChar char="•"/>
            </a:pPr>
            <a:r>
              <a:rPr lang="en-US" altLang="en-US" sz="2200">
                <a:latin typeface="Calibri" charset="0"/>
              </a:rPr>
              <a:t>PPE: gloves, gowns, masks/respirators, eye protection</a:t>
            </a:r>
          </a:p>
          <a:p>
            <a:pPr>
              <a:buFontTx/>
              <a:buChar char="•"/>
            </a:pPr>
            <a:r>
              <a:rPr lang="en-US" altLang="en-US" sz="2200">
                <a:latin typeface="Calibri" charset="0"/>
              </a:rPr>
              <a:t>Patient accommodation</a:t>
            </a:r>
          </a:p>
          <a:p>
            <a:pPr>
              <a:buFontTx/>
              <a:buChar char="•"/>
            </a:pPr>
            <a:r>
              <a:rPr lang="en-US" altLang="en-US" sz="2200">
                <a:latin typeface="Calibri" charset="0"/>
              </a:rPr>
              <a:t>Environmental cleaning and waste disposal</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13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81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a:latin typeface="Calibri" charset="0"/>
              </a:rPr>
              <a:t>Crisis Prevention Models</a:t>
            </a:r>
          </a:p>
        </p:txBody>
      </p:sp>
      <p:sp>
        <p:nvSpPr>
          <p:cNvPr id="9219"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James and Gilliland (2001) – a 6-step model including: defining the problem, ensuring client safety, providing support, examining alternatives, making plans, and obtaining commitment.</a:t>
            </a:r>
          </a:p>
          <a:p>
            <a:pPr>
              <a:buFontTx/>
              <a:buChar char="•"/>
            </a:pPr>
            <a:r>
              <a:rPr lang="en-US" altLang="en-US" sz="2200">
                <a:latin typeface="Calibri" charset="0"/>
              </a:rPr>
              <a:t>The Crisis Prevention Institute's </a:t>
            </a:r>
            <a:r>
              <a:rPr lang="en-US" altLang="en-US" sz="2200" i="1">
                <a:latin typeface="Calibri" charset="0"/>
              </a:rPr>
              <a:t>Nonviolent Crisis Intervention® </a:t>
            </a:r>
            <a:r>
              <a:rPr lang="en-US" altLang="en-US" sz="2200">
                <a:latin typeface="Calibri" charset="0"/>
              </a:rPr>
              <a:t>model. Meant to diffuse behavior and manage aggression. It is a four step program.</a:t>
            </a:r>
          </a:p>
        </p:txBody>
      </p:sp>
    </p:spTree>
  </p:cSld>
  <p:clrMapOvr>
    <a:masterClrMapping/>
  </p:clrMapOvr>
  <p:transition spd="slow">
    <p:circl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457200" y="381000"/>
            <a:ext cx="8229600" cy="1143000"/>
          </a:xfrm>
        </p:spPr>
        <p:txBody>
          <a:bodyPr/>
          <a:lstStyle/>
          <a:p>
            <a:pPr eaLnBrk="1" hangingPunct="1"/>
            <a:r>
              <a:rPr lang="en-US" altLang="en-US">
                <a:latin typeface="Calibri" charset="0"/>
              </a:rPr>
              <a:t>Standard Precautions</a:t>
            </a:r>
          </a:p>
        </p:txBody>
      </p:sp>
      <p:sp>
        <p:nvSpPr>
          <p:cNvPr id="82947" name="Text Box 5"/>
          <p:cNvSpPr txBox="1">
            <a:spLocks noChangeArrowheads="1"/>
          </p:cNvSpPr>
          <p:nvPr/>
        </p:nvSpPr>
        <p:spPr bwMode="auto">
          <a:xfrm>
            <a:off x="914400" y="5638800"/>
            <a:ext cx="6530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Blip>
                <a:blip r:embed="rId2"/>
              </a:buBlip>
              <a:defRPr sz="3200">
                <a:solidFill>
                  <a:schemeClr val="tx1"/>
                </a:solidFill>
                <a:latin typeface="Tahoma Small Cap" charset="0"/>
              </a:defRPr>
            </a:lvl1pPr>
            <a:lvl2pPr marL="742950" indent="-285750" eaLnBrk="0" hangingPunct="0">
              <a:spcBef>
                <a:spcPct val="20000"/>
              </a:spcBef>
              <a:buBlip>
                <a:blip r:embed="rId3"/>
              </a:buBlip>
              <a:defRPr sz="2800" b="1">
                <a:solidFill>
                  <a:schemeClr val="tx1"/>
                </a:solidFill>
                <a:latin typeface="Arial" charset="0"/>
              </a:defRPr>
            </a:lvl2pPr>
            <a:lvl3pPr marL="1143000" indent="-228600" eaLnBrk="0" hangingPunct="0">
              <a:spcBef>
                <a:spcPct val="20000"/>
              </a:spcBef>
              <a:buBlip>
                <a:blip r:embed="rId4"/>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US" altLang="en-US" sz="1800"/>
          </a:p>
        </p:txBody>
      </p:sp>
      <p:sp>
        <p:nvSpPr>
          <p:cNvPr id="82948" name="Rectangle 7"/>
          <p:cNvSpPr>
            <a:spLocks noChangeArrowheads="1"/>
          </p:cNvSpPr>
          <p:nvPr/>
        </p:nvSpPr>
        <p:spPr bwMode="auto">
          <a:xfrm>
            <a:off x="1143000" y="1295400"/>
            <a:ext cx="3670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Blip>
                <a:blip r:embed="rId2"/>
              </a:buBlip>
              <a:defRPr sz="3200">
                <a:solidFill>
                  <a:schemeClr val="tx1"/>
                </a:solidFill>
                <a:latin typeface="Tahoma Small Cap" charset="0"/>
              </a:defRPr>
            </a:lvl1pPr>
            <a:lvl2pPr marL="742950" indent="-285750" eaLnBrk="0" hangingPunct="0">
              <a:spcBef>
                <a:spcPct val="20000"/>
              </a:spcBef>
              <a:buBlip>
                <a:blip r:embed="rId3"/>
              </a:buBlip>
              <a:defRPr sz="2800" b="1">
                <a:solidFill>
                  <a:schemeClr val="tx1"/>
                </a:solidFill>
                <a:latin typeface="Arial" charset="0"/>
              </a:defRPr>
            </a:lvl2pPr>
            <a:lvl3pPr marL="1143000" indent="-228600" eaLnBrk="0" hangingPunct="0">
              <a:spcBef>
                <a:spcPct val="20000"/>
              </a:spcBef>
              <a:buBlip>
                <a:blip r:embed="rId4"/>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b="1"/>
          </a:p>
        </p:txBody>
      </p:sp>
      <p:sp>
        <p:nvSpPr>
          <p:cNvPr id="2" name="Content Placeholder 1"/>
          <p:cNvSpPr>
            <a:spLocks noGrp="1"/>
          </p:cNvSpPr>
          <p:nvPr>
            <p:ph idx="1"/>
          </p:nvPr>
        </p:nvSpPr>
        <p:spPr>
          <a:xfrm>
            <a:off x="944563" y="1295400"/>
            <a:ext cx="7315200" cy="4525963"/>
          </a:xfrm>
        </p:spPr>
        <p:txBody>
          <a:bodyPr/>
          <a:lstStyle/>
          <a:p>
            <a:pPr marL="0" indent="0" algn="ctr">
              <a:buFont typeface="Arial" pitchFamily="34" charset="0"/>
              <a:buNone/>
              <a:defRPr/>
            </a:pPr>
            <a:endParaRPr lang="en-US" sz="3000" b="1" dirty="0" smtClean="0">
              <a:latin typeface="+mj-lt"/>
            </a:endParaRPr>
          </a:p>
          <a:p>
            <a:pPr marL="0" indent="0" algn="ctr">
              <a:buFont typeface="Arial" pitchFamily="34" charset="0"/>
              <a:buNone/>
              <a:defRPr/>
            </a:pPr>
            <a:endParaRPr lang="en-US" sz="3000" b="1" dirty="0">
              <a:latin typeface="+mj-lt"/>
            </a:endParaRPr>
          </a:p>
          <a:p>
            <a:pPr marL="0" indent="0" algn="ctr">
              <a:buFont typeface="Arial" pitchFamily="34" charset="0"/>
              <a:buNone/>
              <a:defRPr/>
            </a:pPr>
            <a:endParaRPr lang="en-US" sz="3000" i="1" dirty="0" smtClean="0">
              <a:latin typeface="+mj-lt"/>
            </a:endParaRPr>
          </a:p>
          <a:p>
            <a:pPr marL="0" indent="0" algn="ctr">
              <a:buFont typeface="Arial" pitchFamily="34" charset="0"/>
              <a:buNone/>
              <a:defRPr/>
            </a:pPr>
            <a:r>
              <a:rPr lang="en-US" sz="3000" i="1" dirty="0" smtClean="0">
                <a:latin typeface="+mj-lt"/>
              </a:rPr>
              <a:t>Treat </a:t>
            </a:r>
            <a:r>
              <a:rPr lang="en-US" sz="3000" i="1" dirty="0">
                <a:latin typeface="+mj-lt"/>
              </a:rPr>
              <a:t>as if known to be infectious</a:t>
            </a:r>
          </a:p>
          <a:p>
            <a:pPr>
              <a:defRPr/>
            </a:pPr>
            <a:endParaRPr lang="en-US" dirty="0"/>
          </a:p>
        </p:txBody>
      </p:sp>
    </p:spTree>
  </p:cSld>
  <p:clrMapOvr>
    <a:masterClrMapping/>
  </p:clrMapOvr>
  <p:transition spd="slow">
    <p:circl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381000"/>
            <a:ext cx="8229600" cy="1143000"/>
          </a:xfrm>
        </p:spPr>
        <p:txBody>
          <a:bodyPr/>
          <a:lstStyle/>
          <a:p>
            <a:pPr eaLnBrk="1" hangingPunct="1"/>
            <a:r>
              <a:rPr lang="en-US" altLang="en-US">
                <a:latin typeface="Calibri" charset="0"/>
              </a:rPr>
              <a:t>Hand Washing</a:t>
            </a:r>
          </a:p>
        </p:txBody>
      </p:sp>
      <p:sp>
        <p:nvSpPr>
          <p:cNvPr id="83971" name="Content Placeholder 1"/>
          <p:cNvSpPr>
            <a:spLocks noGrp="1"/>
          </p:cNvSpPr>
          <p:nvPr>
            <p:ph idx="1"/>
          </p:nvPr>
        </p:nvSpPr>
        <p:spPr/>
        <p:txBody>
          <a:bodyPr/>
          <a:lstStyle/>
          <a:p>
            <a:pPr marL="0" indent="0" algn="ctr">
              <a:buFontTx/>
              <a:buNone/>
            </a:pPr>
            <a:endParaRPr lang="en-US" altLang="en-US" sz="2400">
              <a:latin typeface="Calibri" charset="0"/>
            </a:endParaRPr>
          </a:p>
          <a:p>
            <a:pPr marL="0" indent="0" algn="ctr">
              <a:buFontTx/>
              <a:buNone/>
            </a:pPr>
            <a:endParaRPr lang="en-US" altLang="en-US" sz="2400">
              <a:latin typeface="Calibri" charset="0"/>
            </a:endParaRPr>
          </a:p>
          <a:p>
            <a:pPr marL="0" indent="0" algn="ctr">
              <a:buFontTx/>
              <a:buNone/>
            </a:pPr>
            <a:r>
              <a:rPr lang="en-US" altLang="en-US" sz="2400">
                <a:latin typeface="Calibri" charset="0"/>
              </a:rPr>
              <a:t>Keeping hands clean is one of the best </a:t>
            </a:r>
          </a:p>
          <a:p>
            <a:pPr marL="0" indent="0" algn="ctr">
              <a:buFontTx/>
              <a:buNone/>
            </a:pPr>
            <a:r>
              <a:rPr lang="en-US" altLang="en-US" sz="2400">
                <a:latin typeface="Calibri" charset="0"/>
              </a:rPr>
              <a:t>ways to prevent the spread of infection and illness. </a:t>
            </a:r>
          </a:p>
          <a:p>
            <a:pPr marL="0" indent="0">
              <a:buFontTx/>
              <a:buNone/>
            </a:pPr>
            <a:endParaRPr lang="en-US" altLang="en-US"/>
          </a:p>
        </p:txBody>
      </p:sp>
    </p:spTree>
  </p:cSld>
  <p:clrMapOvr>
    <a:masterClrMapping/>
  </p:clrMapOvr>
  <p:transition spd="slow">
    <p:circl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a:latin typeface="Calibri" charset="0"/>
              </a:rPr>
              <a:t>Hand Washing</a:t>
            </a:r>
          </a:p>
        </p:txBody>
      </p:sp>
      <p:sp>
        <p:nvSpPr>
          <p:cNvPr id="84995" name="Rectangle 3"/>
          <p:cNvSpPr>
            <a:spLocks noGrp="1" noChangeArrowheads="1"/>
          </p:cNvSpPr>
          <p:nvPr>
            <p:ph idx="1"/>
          </p:nvPr>
        </p:nvSpPr>
        <p:spPr>
          <a:xfrm>
            <a:off x="914400" y="1371600"/>
            <a:ext cx="7315200" cy="4525963"/>
          </a:xfrm>
        </p:spPr>
        <p:txBody>
          <a:bodyPr/>
          <a:lstStyle/>
          <a:p>
            <a:pPr eaLnBrk="1" hangingPunct="1">
              <a:lnSpc>
                <a:spcPct val="90000"/>
              </a:lnSpc>
              <a:buFontTx/>
              <a:buChar char="•"/>
            </a:pPr>
            <a:r>
              <a:rPr lang="en-US" altLang="en-US" sz="2200">
                <a:latin typeface="Calibri" charset="0"/>
              </a:rPr>
              <a:t>When should you wash your hands? </a:t>
            </a:r>
          </a:p>
          <a:p>
            <a:pPr eaLnBrk="1" hangingPunct="1">
              <a:lnSpc>
                <a:spcPct val="90000"/>
              </a:lnSpc>
              <a:buFontTx/>
              <a:buChar char="•"/>
            </a:pPr>
            <a:r>
              <a:rPr lang="en-US" altLang="en-US" sz="2200">
                <a:latin typeface="Calibri" charset="0"/>
              </a:rPr>
              <a:t>Before, during, and after preparing food</a:t>
            </a:r>
          </a:p>
          <a:p>
            <a:pPr eaLnBrk="1" hangingPunct="1">
              <a:lnSpc>
                <a:spcPct val="90000"/>
              </a:lnSpc>
              <a:buFontTx/>
              <a:buChar char="•"/>
            </a:pPr>
            <a:r>
              <a:rPr lang="en-US" altLang="en-US" sz="2200">
                <a:latin typeface="Calibri" charset="0"/>
              </a:rPr>
              <a:t>Before eating food</a:t>
            </a:r>
          </a:p>
          <a:p>
            <a:pPr eaLnBrk="1" hangingPunct="1">
              <a:lnSpc>
                <a:spcPct val="90000"/>
              </a:lnSpc>
              <a:buFontTx/>
              <a:buChar char="•"/>
            </a:pPr>
            <a:r>
              <a:rPr lang="en-US" altLang="en-US" sz="2200">
                <a:latin typeface="Calibri" charset="0"/>
              </a:rPr>
              <a:t>After using the toilet</a:t>
            </a:r>
          </a:p>
          <a:p>
            <a:pPr eaLnBrk="1" hangingPunct="1">
              <a:lnSpc>
                <a:spcPct val="90000"/>
              </a:lnSpc>
              <a:buFontTx/>
              <a:buChar char="•"/>
            </a:pPr>
            <a:r>
              <a:rPr lang="en-US" altLang="en-US" sz="2200">
                <a:latin typeface="Calibri" charset="0"/>
              </a:rPr>
              <a:t>After changing diapers or cleaning up a child who has used the toilet</a:t>
            </a:r>
          </a:p>
          <a:p>
            <a:pPr eaLnBrk="1" hangingPunct="1">
              <a:lnSpc>
                <a:spcPct val="90000"/>
              </a:lnSpc>
              <a:buFontTx/>
              <a:buChar char="•"/>
            </a:pPr>
            <a:r>
              <a:rPr lang="en-US" altLang="en-US" sz="2200">
                <a:latin typeface="Calibri" charset="0"/>
              </a:rPr>
              <a:t>Before and after caring for someone who is sick</a:t>
            </a:r>
          </a:p>
          <a:p>
            <a:pPr eaLnBrk="1" hangingPunct="1">
              <a:lnSpc>
                <a:spcPct val="90000"/>
              </a:lnSpc>
              <a:buFontTx/>
              <a:buChar char="•"/>
            </a:pPr>
            <a:r>
              <a:rPr lang="en-US" altLang="en-US" sz="2200">
                <a:latin typeface="Calibri" charset="0"/>
              </a:rPr>
              <a:t>After blowing your nose, coughing, or sneezing</a:t>
            </a:r>
          </a:p>
          <a:p>
            <a:pPr eaLnBrk="1" hangingPunct="1">
              <a:lnSpc>
                <a:spcPct val="90000"/>
              </a:lnSpc>
              <a:buFontTx/>
              <a:buChar char="•"/>
            </a:pPr>
            <a:r>
              <a:rPr lang="en-US" altLang="en-US" sz="2200">
                <a:latin typeface="Calibri" charset="0"/>
              </a:rPr>
              <a:t>After touching an animal or animal waste</a:t>
            </a:r>
          </a:p>
          <a:p>
            <a:pPr eaLnBrk="1" hangingPunct="1">
              <a:lnSpc>
                <a:spcPct val="90000"/>
              </a:lnSpc>
              <a:buFontTx/>
              <a:buChar char="•"/>
            </a:pPr>
            <a:r>
              <a:rPr lang="en-US" altLang="en-US" sz="2200">
                <a:latin typeface="Calibri" charset="0"/>
              </a:rPr>
              <a:t>After touching garbage</a:t>
            </a:r>
          </a:p>
          <a:p>
            <a:pPr eaLnBrk="1" hangingPunct="1">
              <a:lnSpc>
                <a:spcPct val="90000"/>
              </a:lnSpc>
              <a:buFontTx/>
              <a:buChar char="•"/>
            </a:pPr>
            <a:r>
              <a:rPr lang="en-US" altLang="en-US" sz="2200">
                <a:latin typeface="Calibri" charset="0"/>
              </a:rPr>
              <a:t>Before and after treating a cut or wound</a:t>
            </a:r>
          </a:p>
        </p:txBody>
      </p:sp>
    </p:spTree>
  </p:cSld>
  <p:clrMapOvr>
    <a:masterClrMapping/>
  </p:clrMapOvr>
  <p:transition spd="slow">
    <p:circl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57200" y="304800"/>
            <a:ext cx="8229600" cy="1143000"/>
          </a:xfrm>
        </p:spPr>
        <p:txBody>
          <a:bodyPr/>
          <a:lstStyle/>
          <a:p>
            <a:r>
              <a:rPr lang="en-US" altLang="en-US">
                <a:latin typeface="Calibri" charset="0"/>
              </a:rPr>
              <a:t>Hand Washing</a:t>
            </a:r>
            <a:endParaRPr lang="en-US" altLang="en-US">
              <a:solidFill>
                <a:srgbClr val="0066CC"/>
              </a:solidFill>
              <a:latin typeface="Papyrus" charset="0"/>
            </a:endParaRPr>
          </a:p>
        </p:txBody>
      </p:sp>
      <p:sp>
        <p:nvSpPr>
          <p:cNvPr id="86019" name="Rectangle 3"/>
          <p:cNvSpPr>
            <a:spLocks noGrp="1" noChangeArrowheads="1"/>
          </p:cNvSpPr>
          <p:nvPr>
            <p:ph idx="1"/>
          </p:nvPr>
        </p:nvSpPr>
        <p:spPr>
          <a:xfrm>
            <a:off x="914400" y="1219200"/>
            <a:ext cx="7315200" cy="4754563"/>
          </a:xfrm>
        </p:spPr>
        <p:txBody>
          <a:bodyPr/>
          <a:lstStyle/>
          <a:p>
            <a:pPr eaLnBrk="1" hangingPunct="1">
              <a:buFontTx/>
              <a:buChar char="•"/>
            </a:pPr>
            <a:r>
              <a:rPr lang="en-US" altLang="en-US" sz="2200">
                <a:latin typeface="Calibri" charset="0"/>
              </a:rPr>
              <a:t>What is the right way to wash your hands?</a:t>
            </a:r>
          </a:p>
          <a:p>
            <a:pPr eaLnBrk="1" hangingPunct="1">
              <a:buFontTx/>
              <a:buChar char="•"/>
            </a:pPr>
            <a:r>
              <a:rPr lang="en-US" altLang="en-US" sz="2200">
                <a:latin typeface="Calibri" charset="0"/>
              </a:rPr>
              <a:t>Wet your hands with clean running water (warm or cold) and apply soap.</a:t>
            </a:r>
          </a:p>
          <a:p>
            <a:pPr eaLnBrk="1" hangingPunct="1">
              <a:buFontTx/>
              <a:buChar char="•"/>
            </a:pPr>
            <a:r>
              <a:rPr lang="en-US" altLang="en-US" sz="2200">
                <a:latin typeface="Calibri" charset="0"/>
              </a:rPr>
              <a:t>Rub your hands together to make a lather and scrub them well; be sure to scrub the backs of your hands, between your fingers, and under your nails.</a:t>
            </a:r>
          </a:p>
          <a:p>
            <a:pPr eaLnBrk="1" hangingPunct="1">
              <a:buFontTx/>
              <a:buChar char="•"/>
            </a:pPr>
            <a:r>
              <a:rPr lang="en-US" altLang="en-US" sz="2200">
                <a:latin typeface="Calibri" charset="0"/>
              </a:rPr>
              <a:t>Continue rubbing your hands for at least 20 seconds. Need a timer? Hum the "Happy Birthday" song from beginning to end twice.</a:t>
            </a:r>
          </a:p>
          <a:p>
            <a:pPr eaLnBrk="1" hangingPunct="1">
              <a:buFontTx/>
              <a:buChar char="•"/>
            </a:pPr>
            <a:r>
              <a:rPr lang="en-US" altLang="en-US" sz="2200">
                <a:latin typeface="Calibri" charset="0"/>
              </a:rPr>
              <a:t>Rinse your hands well under running water.</a:t>
            </a:r>
          </a:p>
          <a:p>
            <a:pPr eaLnBrk="1" hangingPunct="1">
              <a:buFontTx/>
              <a:buChar char="•"/>
            </a:pPr>
            <a:r>
              <a:rPr lang="en-US" altLang="en-US" sz="2200">
                <a:latin typeface="Calibri" charset="0"/>
              </a:rPr>
              <a:t>Dry your hands using a clean towel or air dry.</a:t>
            </a:r>
          </a:p>
        </p:txBody>
      </p:sp>
    </p:spTree>
  </p:cSld>
  <p:clrMapOvr>
    <a:masterClrMapping/>
  </p:clrMapOvr>
  <p:transition spd="slow">
    <p:circl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a:latin typeface="Calibri" charset="0"/>
              </a:rPr>
              <a:t>Hand Washing</a:t>
            </a:r>
          </a:p>
        </p:txBody>
      </p:sp>
      <p:sp>
        <p:nvSpPr>
          <p:cNvPr id="87043" name="Rectangle 3"/>
          <p:cNvSpPr>
            <a:spLocks noGrp="1" noChangeArrowheads="1"/>
          </p:cNvSpPr>
          <p:nvPr>
            <p:ph idx="1"/>
          </p:nvPr>
        </p:nvSpPr>
        <p:spPr>
          <a:xfrm>
            <a:off x="914400" y="1371600"/>
            <a:ext cx="7315200" cy="4525963"/>
          </a:xfrm>
        </p:spPr>
        <p:txBody>
          <a:bodyPr/>
          <a:lstStyle/>
          <a:p>
            <a:pPr eaLnBrk="1" hangingPunct="1">
              <a:buFontTx/>
              <a:buChar char="•"/>
            </a:pPr>
            <a:r>
              <a:rPr lang="en-US" altLang="en-US" sz="2200">
                <a:latin typeface="Calibri" charset="0"/>
              </a:rPr>
              <a:t>Washing hands with soap and water is the best way to reduce the number of  germs on them. </a:t>
            </a:r>
          </a:p>
          <a:p>
            <a:pPr eaLnBrk="1" hangingPunct="1">
              <a:buFontTx/>
              <a:buChar char="•"/>
            </a:pPr>
            <a:r>
              <a:rPr lang="en-US" altLang="en-US" sz="2200">
                <a:latin typeface="Calibri" charset="0"/>
              </a:rPr>
              <a:t>If soap and water are not available, use an alcohol-based hand sanitizer that contains at least 60% alcohol. </a:t>
            </a:r>
          </a:p>
          <a:p>
            <a:pPr eaLnBrk="1" hangingPunct="1">
              <a:buFontTx/>
              <a:buChar char="•"/>
            </a:pPr>
            <a:r>
              <a:rPr lang="en-US" altLang="en-US" sz="2200">
                <a:latin typeface="Calibri" charset="0"/>
              </a:rPr>
              <a:t>Alcohol-based hand sanitizers can quickly reduce the number of germs on hands in some situations, </a:t>
            </a:r>
            <a:r>
              <a:rPr lang="en-US" altLang="en-US" sz="2200" i="1">
                <a:latin typeface="Calibri" charset="0"/>
              </a:rPr>
              <a:t>but sanitizers do </a:t>
            </a:r>
            <a:r>
              <a:rPr lang="en-US" altLang="en-US" sz="2200" b="1" i="1">
                <a:latin typeface="Calibri" charset="0"/>
              </a:rPr>
              <a:t>not</a:t>
            </a:r>
            <a:r>
              <a:rPr lang="en-US" altLang="en-US" sz="2200" i="1">
                <a:latin typeface="Calibri" charset="0"/>
              </a:rPr>
              <a:t> eliminate all types of germs. </a:t>
            </a:r>
          </a:p>
        </p:txBody>
      </p:sp>
    </p:spTree>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a:latin typeface="Calibri" charset="0"/>
              </a:rPr>
              <a:t>Crisis Prevention</a:t>
            </a:r>
          </a:p>
        </p:txBody>
      </p:sp>
      <p:sp>
        <p:nvSpPr>
          <p:cNvPr id="11267" name="Content Placeholder 2"/>
          <p:cNvSpPr>
            <a:spLocks noGrp="1"/>
          </p:cNvSpPr>
          <p:nvPr>
            <p:ph idx="1"/>
          </p:nvPr>
        </p:nvSpPr>
        <p:spPr>
          <a:xfrm>
            <a:off x="914400" y="1371600"/>
            <a:ext cx="7315200" cy="4495800"/>
          </a:xfrm>
        </p:spPr>
        <p:txBody>
          <a:bodyPr/>
          <a:lstStyle/>
          <a:p>
            <a:pPr marL="0" indent="0">
              <a:buFont typeface="Arial" pitchFamily="34" charset="0"/>
              <a:buNone/>
              <a:defRPr/>
            </a:pPr>
            <a:r>
              <a:rPr lang="en-US" sz="2200" dirty="0" smtClean="0">
                <a:latin typeface="Calibri" pitchFamily="34" charset="0"/>
              </a:rPr>
              <a:t>The best way to address a crisis</a:t>
            </a:r>
          </a:p>
          <a:p>
            <a:pPr>
              <a:buFontTx/>
              <a:buChar char="•"/>
              <a:defRPr/>
            </a:pPr>
            <a:r>
              <a:rPr lang="en-US" sz="2200" dirty="0" smtClean="0">
                <a:latin typeface="Calibri" pitchFamily="34" charset="0"/>
              </a:rPr>
              <a:t>Non-physical and verbal strategies</a:t>
            </a:r>
          </a:p>
          <a:p>
            <a:pPr>
              <a:buFontTx/>
              <a:buChar char="•"/>
              <a:defRPr/>
            </a:pPr>
            <a:r>
              <a:rPr lang="en-US" sz="2200" dirty="0" smtClean="0">
                <a:latin typeface="Calibri" pitchFamily="34" charset="0"/>
              </a:rPr>
              <a:t>Deescalating aggressive behavior</a:t>
            </a:r>
          </a:p>
          <a:p>
            <a:pPr>
              <a:buFontTx/>
              <a:buChar char="•"/>
              <a:defRPr/>
            </a:pPr>
            <a:r>
              <a:rPr lang="en-US" sz="2200" dirty="0" smtClean="0">
                <a:latin typeface="Calibri" pitchFamily="34" charset="0"/>
              </a:rPr>
              <a:t>Help client manage their own behavior</a:t>
            </a:r>
          </a:p>
          <a:p>
            <a:pPr>
              <a:buFontTx/>
              <a:buChar char="•"/>
              <a:defRPr/>
            </a:pPr>
            <a:r>
              <a:rPr lang="en-US" sz="2200" dirty="0" smtClean="0">
                <a:latin typeface="Calibri" pitchFamily="34" charset="0"/>
              </a:rPr>
              <a:t>Prevention starts at admission</a:t>
            </a:r>
          </a:p>
          <a:p>
            <a:pPr>
              <a:buFontTx/>
              <a:buChar char="•"/>
              <a:defRPr/>
            </a:pPr>
            <a:r>
              <a:rPr lang="en-US" sz="2200" dirty="0" smtClean="0">
                <a:latin typeface="Calibri" pitchFamily="34" charset="0"/>
              </a:rPr>
              <a:t>As questions about violence from the start</a:t>
            </a:r>
          </a:p>
        </p:txBody>
      </p:sp>
    </p:spTree>
  </p:cSld>
  <p:clrMapOvr>
    <a:masterClrMapping/>
  </p:clrMapOvr>
  <p:transition spd="slow">
    <p:circle/>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Tahoma Small Cap"/>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1499</TotalTime>
  <Words>5186</Words>
  <Application>Microsoft Macintosh PowerPoint</Application>
  <PresentationFormat>On-screen Show (4:3)</PresentationFormat>
  <Paragraphs>522</Paragraphs>
  <Slides>84</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84</vt:i4>
      </vt:variant>
    </vt:vector>
  </HeadingPairs>
  <TitlesOfParts>
    <vt:vector size="92" baseType="lpstr">
      <vt:lpstr>Tahoma Small Cap</vt:lpstr>
      <vt:lpstr>Arial</vt:lpstr>
      <vt:lpstr>Calibri</vt:lpstr>
      <vt:lpstr>Courier New</vt:lpstr>
      <vt:lpstr>Wingdings</vt:lpstr>
      <vt:lpstr>Arial Narrow</vt:lpstr>
      <vt:lpstr>Papyrus</vt:lpstr>
      <vt:lpstr>Default Design</vt:lpstr>
      <vt:lpstr>CRISIS MANAGEMENT SUPPORT &amp; SAFETY</vt:lpstr>
      <vt:lpstr>Crisis Intervention</vt:lpstr>
      <vt:lpstr>Crisis Intervention - Explanation</vt:lpstr>
      <vt:lpstr>Crisis Intervention - Explanation</vt:lpstr>
      <vt:lpstr>What is a Crisis?</vt:lpstr>
      <vt:lpstr>Factors that May Lead to Crises</vt:lpstr>
      <vt:lpstr>Crisis Prevention Models</vt:lpstr>
      <vt:lpstr>Crisis Prevention Models</vt:lpstr>
      <vt:lpstr>Crisis Prevention</vt:lpstr>
      <vt:lpstr>Steps to Crisis Intervention</vt:lpstr>
      <vt:lpstr>Steps to Crisis Intervention</vt:lpstr>
      <vt:lpstr>DOMESTIC VIOLENCE</vt:lpstr>
      <vt:lpstr>Domestic Violence Defined</vt:lpstr>
      <vt:lpstr>Domestic Violence In Florida</vt:lpstr>
      <vt:lpstr>Scope</vt:lpstr>
      <vt:lpstr>Scope</vt:lpstr>
      <vt:lpstr>Scope</vt:lpstr>
      <vt:lpstr>Physical Violence</vt:lpstr>
      <vt:lpstr>Sexual Violence</vt:lpstr>
      <vt:lpstr>Threats Of Physical Or Sexual Violence</vt:lpstr>
      <vt:lpstr>Psychological / Emotional Violence</vt:lpstr>
      <vt:lpstr>Stalking</vt:lpstr>
      <vt:lpstr>Intimate Partner Violence</vt:lpstr>
      <vt:lpstr>Intimate Partner Violence Risk Factors</vt:lpstr>
      <vt:lpstr>Intimate Partner Violence Risk Factors</vt:lpstr>
      <vt:lpstr>Violence Against Women Act 1994</vt:lpstr>
      <vt:lpstr>Elder Abuse</vt:lpstr>
      <vt:lpstr> </vt:lpstr>
      <vt:lpstr>IPV Among Youth</vt:lpstr>
      <vt:lpstr>IPV Among Youth</vt:lpstr>
      <vt:lpstr>The Cycle of Violence</vt:lpstr>
      <vt:lpstr>Why Perpetrators Abuse</vt:lpstr>
      <vt:lpstr>Alcohol &amp; Domestic Violence</vt:lpstr>
      <vt:lpstr>Why Victims Stay</vt:lpstr>
      <vt:lpstr>Why Victims Stay</vt:lpstr>
      <vt:lpstr>Health Effects of Intimate Partner Violence</vt:lpstr>
      <vt:lpstr>Effects of IPV on Pregnant Women</vt:lpstr>
      <vt:lpstr>Effects of IPV on Pregnant Women</vt:lpstr>
      <vt:lpstr>Effects Of IPV On Children</vt:lpstr>
      <vt:lpstr>Effects Of IPV On Children</vt:lpstr>
      <vt:lpstr>Signs And Symptoms Related To IPV</vt:lpstr>
      <vt:lpstr> Documenting Suspected  Domestic Violence </vt:lpstr>
      <vt:lpstr>Evaluate Immediate Safety Issues</vt:lpstr>
      <vt:lpstr>Escaping Domestic Violence</vt:lpstr>
      <vt:lpstr>Legal Reporting Requirements In Florida</vt:lpstr>
      <vt:lpstr>Legal Reporting Requirements In Florida</vt:lpstr>
      <vt:lpstr>Intimate Partner Abuse</vt:lpstr>
      <vt:lpstr>Elder Abuse</vt:lpstr>
      <vt:lpstr>Domestic Violence Resources In Florida</vt:lpstr>
      <vt:lpstr>INFECTION CONTROL</vt:lpstr>
      <vt:lpstr>Infection Control Defined</vt:lpstr>
      <vt:lpstr>Importance</vt:lpstr>
      <vt:lpstr>PowerPoint Presentation</vt:lpstr>
      <vt:lpstr>Contact</vt:lpstr>
      <vt:lpstr>What Illnesses Are  Spread This Way?</vt:lpstr>
      <vt:lpstr>Droplet</vt:lpstr>
      <vt:lpstr>Airborne</vt:lpstr>
      <vt:lpstr>Organisms Requiring Airborne Infection Isolation</vt:lpstr>
      <vt:lpstr>Breaking The Chain Of Infection</vt:lpstr>
      <vt:lpstr>Infection Control Precautions</vt:lpstr>
      <vt:lpstr>Preventing The Spread Of Infection</vt:lpstr>
      <vt:lpstr>Personal Protective Equipment</vt:lpstr>
      <vt:lpstr>Common Infections</vt:lpstr>
      <vt:lpstr>Conjunctivitis</vt:lpstr>
      <vt:lpstr>Intervention &amp; Prevention</vt:lpstr>
      <vt:lpstr>Head Lice</vt:lpstr>
      <vt:lpstr>Contact</vt:lpstr>
      <vt:lpstr>Scabies</vt:lpstr>
      <vt:lpstr>Bed Bugs</vt:lpstr>
      <vt:lpstr>Bed Bugs</vt:lpstr>
      <vt:lpstr>Blood Borne Pathogens</vt:lpstr>
      <vt:lpstr>Hepatitis B &amp; C</vt:lpstr>
      <vt:lpstr>Hepatitis B</vt:lpstr>
      <vt:lpstr>Hepatitis C</vt:lpstr>
      <vt:lpstr>Hep C Risk Factors</vt:lpstr>
      <vt:lpstr>Human Immunodeficiency Virus</vt:lpstr>
      <vt:lpstr>Human Immunodeficiency Virus</vt:lpstr>
      <vt:lpstr>Human Immunodeficiency Virus</vt:lpstr>
      <vt:lpstr>Intervention &amp; Prevention To Prevent  The Spread Of Infection</vt:lpstr>
      <vt:lpstr>Standard Precautions</vt:lpstr>
      <vt:lpstr>Hand Washing</vt:lpstr>
      <vt:lpstr>Hand Washing</vt:lpstr>
      <vt:lpstr>Hand Washing</vt:lpstr>
      <vt:lpstr>Hand Washing</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 VIOLENCE</dc:title>
  <dc:creator>Alton Smith</dc:creator>
  <cp:lastModifiedBy>Cornell Peters</cp:lastModifiedBy>
  <cp:revision>64</cp:revision>
  <dcterms:created xsi:type="dcterms:W3CDTF">2011-04-30T00:15:40Z</dcterms:created>
  <dcterms:modified xsi:type="dcterms:W3CDTF">2016-11-04T00:51:41Z</dcterms:modified>
</cp:coreProperties>
</file>