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0"/>
  </p:notesMasterIdLst>
  <p:sldIdLst>
    <p:sldId id="256" r:id="rId2"/>
    <p:sldId id="259" r:id="rId3"/>
    <p:sldId id="260" r:id="rId4"/>
    <p:sldId id="261" r:id="rId5"/>
    <p:sldId id="262" r:id="rId6"/>
    <p:sldId id="263" r:id="rId7"/>
    <p:sldId id="273"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634" r:id="rId40"/>
    <p:sldId id="635" r:id="rId41"/>
    <p:sldId id="320" r:id="rId42"/>
    <p:sldId id="321" r:id="rId43"/>
    <p:sldId id="322" r:id="rId44"/>
    <p:sldId id="323" r:id="rId45"/>
    <p:sldId id="324" r:id="rId46"/>
    <p:sldId id="325" r:id="rId47"/>
    <p:sldId id="326" r:id="rId48"/>
    <p:sldId id="327" r:id="rId49"/>
    <p:sldId id="328" r:id="rId50"/>
    <p:sldId id="329" r:id="rId51"/>
    <p:sldId id="330" r:id="rId52"/>
    <p:sldId id="331" r:id="rId53"/>
    <p:sldId id="332" r:id="rId54"/>
    <p:sldId id="334" r:id="rId55"/>
    <p:sldId id="335" r:id="rId56"/>
    <p:sldId id="337" r:id="rId57"/>
    <p:sldId id="338" r:id="rId58"/>
    <p:sldId id="339" r:id="rId59"/>
    <p:sldId id="340" r:id="rId60"/>
    <p:sldId id="341" r:id="rId61"/>
    <p:sldId id="342" r:id="rId62"/>
    <p:sldId id="343" r:id="rId63"/>
    <p:sldId id="344" r:id="rId64"/>
    <p:sldId id="345" r:id="rId65"/>
    <p:sldId id="347" r:id="rId66"/>
    <p:sldId id="350" r:id="rId67"/>
    <p:sldId id="352" r:id="rId68"/>
    <p:sldId id="354" r:id="rId69"/>
    <p:sldId id="355" r:id="rId70"/>
    <p:sldId id="356" r:id="rId71"/>
    <p:sldId id="626" r:id="rId72"/>
    <p:sldId id="639" r:id="rId73"/>
    <p:sldId id="637" r:id="rId74"/>
    <p:sldId id="641" r:id="rId75"/>
    <p:sldId id="636" r:id="rId76"/>
    <p:sldId id="629" r:id="rId77"/>
    <p:sldId id="632" r:id="rId78"/>
    <p:sldId id="357" r:id="rId79"/>
    <p:sldId id="358" r:id="rId80"/>
    <p:sldId id="362" r:id="rId81"/>
    <p:sldId id="363" r:id="rId82"/>
    <p:sldId id="367" r:id="rId83"/>
    <p:sldId id="368" r:id="rId84"/>
    <p:sldId id="369" r:id="rId85"/>
    <p:sldId id="370" r:id="rId86"/>
    <p:sldId id="371" r:id="rId87"/>
    <p:sldId id="372" r:id="rId88"/>
    <p:sldId id="373" r:id="rId89"/>
    <p:sldId id="374" r:id="rId90"/>
    <p:sldId id="375" r:id="rId91"/>
    <p:sldId id="376" r:id="rId92"/>
    <p:sldId id="377" r:id="rId93"/>
    <p:sldId id="379" r:id="rId94"/>
    <p:sldId id="381" r:id="rId95"/>
    <p:sldId id="383" r:id="rId96"/>
    <p:sldId id="385" r:id="rId97"/>
    <p:sldId id="388" r:id="rId98"/>
    <p:sldId id="391" r:id="rId99"/>
    <p:sldId id="392" r:id="rId100"/>
    <p:sldId id="393" r:id="rId101"/>
    <p:sldId id="395" r:id="rId102"/>
    <p:sldId id="396" r:id="rId103"/>
    <p:sldId id="398" r:id="rId104"/>
    <p:sldId id="400" r:id="rId105"/>
    <p:sldId id="401" r:id="rId106"/>
    <p:sldId id="402" r:id="rId107"/>
    <p:sldId id="403" r:id="rId108"/>
    <p:sldId id="404" r:id="rId109"/>
    <p:sldId id="405" r:id="rId110"/>
    <p:sldId id="443" r:id="rId111"/>
    <p:sldId id="444" r:id="rId112"/>
    <p:sldId id="445" r:id="rId113"/>
    <p:sldId id="446" r:id="rId114"/>
    <p:sldId id="447" r:id="rId115"/>
    <p:sldId id="448" r:id="rId116"/>
    <p:sldId id="449" r:id="rId117"/>
    <p:sldId id="450" r:id="rId118"/>
    <p:sldId id="451" r:id="rId119"/>
    <p:sldId id="452" r:id="rId120"/>
    <p:sldId id="453" r:id="rId121"/>
    <p:sldId id="454" r:id="rId122"/>
    <p:sldId id="455" r:id="rId123"/>
    <p:sldId id="457" r:id="rId124"/>
    <p:sldId id="458" r:id="rId125"/>
    <p:sldId id="459" r:id="rId126"/>
    <p:sldId id="460" r:id="rId127"/>
    <p:sldId id="461" r:id="rId128"/>
    <p:sldId id="462" r:id="rId129"/>
    <p:sldId id="463" r:id="rId130"/>
    <p:sldId id="464" r:id="rId131"/>
    <p:sldId id="465" r:id="rId132"/>
    <p:sldId id="466" r:id="rId133"/>
    <p:sldId id="467" r:id="rId134"/>
    <p:sldId id="468" r:id="rId135"/>
    <p:sldId id="469" r:id="rId136"/>
    <p:sldId id="470" r:id="rId137"/>
    <p:sldId id="471" r:id="rId138"/>
    <p:sldId id="472" r:id="rId139"/>
    <p:sldId id="473" r:id="rId140"/>
    <p:sldId id="474" r:id="rId141"/>
    <p:sldId id="475" r:id="rId142"/>
    <p:sldId id="476" r:id="rId143"/>
    <p:sldId id="477" r:id="rId144"/>
    <p:sldId id="478" r:id="rId145"/>
    <p:sldId id="479" r:id="rId146"/>
    <p:sldId id="480" r:id="rId147"/>
    <p:sldId id="481" r:id="rId148"/>
    <p:sldId id="482" r:id="rId149"/>
    <p:sldId id="483" r:id="rId150"/>
    <p:sldId id="484" r:id="rId151"/>
    <p:sldId id="485" r:id="rId152"/>
    <p:sldId id="486" r:id="rId153"/>
    <p:sldId id="487" r:id="rId154"/>
    <p:sldId id="488" r:id="rId155"/>
    <p:sldId id="489" r:id="rId156"/>
    <p:sldId id="490" r:id="rId157"/>
    <p:sldId id="491" r:id="rId158"/>
    <p:sldId id="492" r:id="rId159"/>
    <p:sldId id="493" r:id="rId160"/>
    <p:sldId id="494" r:id="rId161"/>
    <p:sldId id="495" r:id="rId162"/>
    <p:sldId id="496" r:id="rId163"/>
    <p:sldId id="497" r:id="rId164"/>
    <p:sldId id="498" r:id="rId165"/>
    <p:sldId id="499" r:id="rId166"/>
    <p:sldId id="500" r:id="rId167"/>
    <p:sldId id="501" r:id="rId168"/>
    <p:sldId id="502" r:id="rId169"/>
    <p:sldId id="503" r:id="rId170"/>
    <p:sldId id="505" r:id="rId171"/>
    <p:sldId id="507" r:id="rId172"/>
    <p:sldId id="508" r:id="rId173"/>
    <p:sldId id="510" r:id="rId174"/>
    <p:sldId id="509" r:id="rId175"/>
    <p:sldId id="511" r:id="rId176"/>
    <p:sldId id="512" r:id="rId177"/>
    <p:sldId id="513" r:id="rId178"/>
    <p:sldId id="514" r:id="rId179"/>
    <p:sldId id="515" r:id="rId180"/>
    <p:sldId id="517" r:id="rId181"/>
    <p:sldId id="518" r:id="rId182"/>
    <p:sldId id="519" r:id="rId183"/>
    <p:sldId id="520" r:id="rId184"/>
    <p:sldId id="521" r:id="rId185"/>
    <p:sldId id="523" r:id="rId186"/>
    <p:sldId id="524" r:id="rId187"/>
    <p:sldId id="525" r:id="rId188"/>
    <p:sldId id="526" r:id="rId1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3" autoAdjust="0"/>
    <p:restoredTop sz="94674" autoAdjust="0"/>
  </p:normalViewPr>
  <p:slideViewPr>
    <p:cSldViewPr>
      <p:cViewPr>
        <p:scale>
          <a:sx n="60" d="100"/>
          <a:sy n="60" d="100"/>
        </p:scale>
        <p:origin x="2848" y="15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slide" Target="slides/slide148.xml"/><Relationship Id="rId180" Type="http://schemas.openxmlformats.org/officeDocument/2006/relationships/slide" Target="slides/slide179.xml"/><Relationship Id="rId181" Type="http://schemas.openxmlformats.org/officeDocument/2006/relationships/slide" Target="slides/slide180.xml"/><Relationship Id="rId182" Type="http://schemas.openxmlformats.org/officeDocument/2006/relationships/slide" Target="slides/slide18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83" Type="http://schemas.openxmlformats.org/officeDocument/2006/relationships/slide" Target="slides/slide182.xml"/><Relationship Id="rId184" Type="http://schemas.openxmlformats.org/officeDocument/2006/relationships/slide" Target="slides/slide183.xml"/><Relationship Id="rId185" Type="http://schemas.openxmlformats.org/officeDocument/2006/relationships/slide" Target="slides/slide184.xml"/><Relationship Id="rId186" Type="http://schemas.openxmlformats.org/officeDocument/2006/relationships/slide" Target="slides/slide185.xml"/><Relationship Id="rId187" Type="http://schemas.openxmlformats.org/officeDocument/2006/relationships/slide" Target="slides/slide186.xml"/><Relationship Id="rId188" Type="http://schemas.openxmlformats.org/officeDocument/2006/relationships/slide" Target="slides/slide187.xml"/><Relationship Id="rId189" Type="http://schemas.openxmlformats.org/officeDocument/2006/relationships/slide" Target="slides/slide18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150" Type="http://schemas.openxmlformats.org/officeDocument/2006/relationships/slide" Target="slides/slide149.xml"/><Relationship Id="rId151" Type="http://schemas.openxmlformats.org/officeDocument/2006/relationships/slide" Target="slides/slide150.xml"/><Relationship Id="rId152" Type="http://schemas.openxmlformats.org/officeDocument/2006/relationships/slide" Target="slides/slide15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53" Type="http://schemas.openxmlformats.org/officeDocument/2006/relationships/slide" Target="slides/slide152.xml"/><Relationship Id="rId154" Type="http://schemas.openxmlformats.org/officeDocument/2006/relationships/slide" Target="slides/slide153.xml"/><Relationship Id="rId155" Type="http://schemas.openxmlformats.org/officeDocument/2006/relationships/slide" Target="slides/slide154.xml"/><Relationship Id="rId156" Type="http://schemas.openxmlformats.org/officeDocument/2006/relationships/slide" Target="slides/slide155.xml"/><Relationship Id="rId157" Type="http://schemas.openxmlformats.org/officeDocument/2006/relationships/slide" Target="slides/slide156.xml"/><Relationship Id="rId158" Type="http://schemas.openxmlformats.org/officeDocument/2006/relationships/slide" Target="slides/slide157.xml"/><Relationship Id="rId159" Type="http://schemas.openxmlformats.org/officeDocument/2006/relationships/slide" Target="slides/slide158.xml"/><Relationship Id="rId190" Type="http://schemas.openxmlformats.org/officeDocument/2006/relationships/notesMaster" Target="notesMasters/notesMaster1.xml"/><Relationship Id="rId191" Type="http://schemas.openxmlformats.org/officeDocument/2006/relationships/presProps" Target="presProps.xml"/><Relationship Id="rId192" Type="http://schemas.openxmlformats.org/officeDocument/2006/relationships/viewProps" Target="view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93" Type="http://schemas.openxmlformats.org/officeDocument/2006/relationships/theme" Target="theme/theme1.xml"/><Relationship Id="rId194" Type="http://schemas.openxmlformats.org/officeDocument/2006/relationships/tableStyles" Target="tableStyle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160" Type="http://schemas.openxmlformats.org/officeDocument/2006/relationships/slide" Target="slides/slide159.xml"/><Relationship Id="rId161" Type="http://schemas.openxmlformats.org/officeDocument/2006/relationships/slide" Target="slides/slide160.xml"/><Relationship Id="rId162" Type="http://schemas.openxmlformats.org/officeDocument/2006/relationships/slide" Target="slides/slide16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63" Type="http://schemas.openxmlformats.org/officeDocument/2006/relationships/slide" Target="slides/slide162.xml"/><Relationship Id="rId164" Type="http://schemas.openxmlformats.org/officeDocument/2006/relationships/slide" Target="slides/slide163.xml"/><Relationship Id="rId165" Type="http://schemas.openxmlformats.org/officeDocument/2006/relationships/slide" Target="slides/slide164.xml"/><Relationship Id="rId166" Type="http://schemas.openxmlformats.org/officeDocument/2006/relationships/slide" Target="slides/slide165.xml"/><Relationship Id="rId167" Type="http://schemas.openxmlformats.org/officeDocument/2006/relationships/slide" Target="slides/slide166.xml"/><Relationship Id="rId168" Type="http://schemas.openxmlformats.org/officeDocument/2006/relationships/slide" Target="slides/slide167.xml"/><Relationship Id="rId169" Type="http://schemas.openxmlformats.org/officeDocument/2006/relationships/slide" Target="slides/slide16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70" Type="http://schemas.openxmlformats.org/officeDocument/2006/relationships/slide" Target="slides/slide169.xml"/><Relationship Id="rId171" Type="http://schemas.openxmlformats.org/officeDocument/2006/relationships/slide" Target="slides/slide170.xml"/><Relationship Id="rId172" Type="http://schemas.openxmlformats.org/officeDocument/2006/relationships/slide" Target="slides/slide171.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173" Type="http://schemas.openxmlformats.org/officeDocument/2006/relationships/slide" Target="slides/slide172.xml"/><Relationship Id="rId174" Type="http://schemas.openxmlformats.org/officeDocument/2006/relationships/slide" Target="slides/slide173.xml"/><Relationship Id="rId175" Type="http://schemas.openxmlformats.org/officeDocument/2006/relationships/slide" Target="slides/slide174.xml"/><Relationship Id="rId176" Type="http://schemas.openxmlformats.org/officeDocument/2006/relationships/slide" Target="slides/slide175.xml"/><Relationship Id="rId177" Type="http://schemas.openxmlformats.org/officeDocument/2006/relationships/slide" Target="slides/slide176.xml"/><Relationship Id="rId178" Type="http://schemas.openxmlformats.org/officeDocument/2006/relationships/slide" Target="slides/slide177.xml"/><Relationship Id="rId179" Type="http://schemas.openxmlformats.org/officeDocument/2006/relationships/slide" Target="slides/slide17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100" Type="http://schemas.openxmlformats.org/officeDocument/2006/relationships/slide" Target="slides/slide99.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40" Type="http://schemas.openxmlformats.org/officeDocument/2006/relationships/slide" Target="slides/slide139.xml"/><Relationship Id="rId141" Type="http://schemas.openxmlformats.org/officeDocument/2006/relationships/slide" Target="slides/slide1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E973A4-9859-4128-8248-7BF56E8CA0B6}" type="datetimeFigureOut">
              <a:rPr lang="en-US" smtClean="0"/>
              <a:pPr/>
              <a:t>11/5/16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AAFC3A-86DB-408F-81C3-7FE039A249DA}" type="slidenum">
              <a:rPr lang="en-US" smtClean="0"/>
              <a:pPr/>
              <a:t>‹#›</a:t>
            </a:fld>
            <a:endParaRPr lang="en-US"/>
          </a:p>
        </p:txBody>
      </p:sp>
    </p:spTree>
    <p:extLst>
      <p:ext uri="{BB962C8B-B14F-4D97-AF65-F5344CB8AC3E}">
        <p14:creationId xmlns:p14="http://schemas.microsoft.com/office/powerpoint/2010/main" val="3034789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miter lim="800000"/>
            <a:headEnd/>
            <a:tailEnd/>
          </a:ln>
        </p:spPr>
        <p:txBody>
          <a:bodyPr/>
          <a:lstStyle/>
          <a:p>
            <a:fld id="{24EDEB78-04FE-4DC2-8E04-0424AAFD853A}" type="slidenum">
              <a:rPr lang="en-US"/>
              <a:pPr/>
              <a:t>80</a:t>
            </a:fld>
            <a:endParaRPr lang="en-US"/>
          </a:p>
        </p:txBody>
      </p:sp>
      <p:sp>
        <p:nvSpPr>
          <p:cNvPr id="56323" name="Rectangle 2"/>
          <p:cNvSpPr>
            <a:spLocks noGrp="1" noRot="1" noChangeAspect="1" noChangeArrowheads="1" noTextEdit="1"/>
          </p:cNvSpPr>
          <p:nvPr>
            <p:ph type="sldImg"/>
          </p:nvPr>
        </p:nvSpPr>
        <p:spPr>
          <a:xfrm>
            <a:off x="1184275" y="709613"/>
            <a:ext cx="4535488" cy="3400425"/>
          </a:xfrm>
          <a:ln/>
        </p:spPr>
      </p:sp>
      <p:sp>
        <p:nvSpPr>
          <p:cNvPr id="56324" name="Rectangle 3"/>
          <p:cNvSpPr>
            <a:spLocks noGrp="1" noChangeArrowheads="1"/>
          </p:cNvSpPr>
          <p:nvPr>
            <p:ph type="body" idx="1"/>
          </p:nvPr>
        </p:nvSpPr>
        <p:spPr>
          <a:xfrm>
            <a:off x="941388" y="4324350"/>
            <a:ext cx="5019675" cy="4106863"/>
          </a:xfrm>
          <a:noFill/>
        </p:spPr>
        <p:txBody>
          <a:bodyPr>
            <a:normAutofit fontScale="85000" lnSpcReduction="10000"/>
          </a:bodyPr>
          <a:lstStyle/>
          <a:p>
            <a:pPr eaLnBrk="1" hangingPunct="1"/>
            <a:r>
              <a:rPr lang="en-US" smtClean="0"/>
              <a:t>Some pathogens are spread through </a:t>
            </a:r>
            <a:r>
              <a:rPr lang="en-US" b="1" smtClean="0"/>
              <a:t>direct contact</a:t>
            </a:r>
            <a:r>
              <a:rPr lang="en-US" smtClean="0"/>
              <a:t>, while others are spread through </a:t>
            </a:r>
            <a:r>
              <a:rPr lang="en-US" b="1" smtClean="0"/>
              <a:t>indirect contact</a:t>
            </a:r>
            <a:r>
              <a:rPr lang="en-US" smtClean="0"/>
              <a:t>.</a:t>
            </a:r>
          </a:p>
          <a:p>
            <a:pPr eaLnBrk="1" hangingPunct="1"/>
            <a:r>
              <a:rPr lang="en-US" smtClean="0"/>
              <a:t>Examples of </a:t>
            </a:r>
            <a:r>
              <a:rPr lang="en-US" b="1" smtClean="0"/>
              <a:t>direct contact</a:t>
            </a:r>
            <a:r>
              <a:rPr lang="en-US" smtClean="0"/>
              <a:t> include </a:t>
            </a:r>
            <a:r>
              <a:rPr lang="en-US" b="1" smtClean="0"/>
              <a:t>person-to-person</a:t>
            </a:r>
            <a:r>
              <a:rPr lang="en-US" smtClean="0"/>
              <a:t> mechanisms such as kissing, skin-to-skin contact, and sexual intercourse, </a:t>
            </a:r>
          </a:p>
          <a:p>
            <a:pPr eaLnBrk="1" hangingPunct="1"/>
            <a:r>
              <a:rPr lang="en-US" smtClean="0"/>
              <a:t>as well as </a:t>
            </a:r>
            <a:r>
              <a:rPr lang="en-US" b="1" smtClean="0"/>
              <a:t>direct contact with animals, soil or vegetation</a:t>
            </a:r>
            <a:r>
              <a:rPr lang="en-US" smtClean="0"/>
              <a:t>. </a:t>
            </a:r>
          </a:p>
          <a:p>
            <a:pPr eaLnBrk="1" hangingPunct="1"/>
            <a:r>
              <a:rPr lang="en-US" b="1" smtClean="0"/>
              <a:t>Indirect contact</a:t>
            </a:r>
            <a:r>
              <a:rPr lang="en-US" smtClean="0"/>
              <a:t> occurs when an agent is carried from a reservoir (the source of infection) to a susceptible host without direct contact with the source.  For example, </a:t>
            </a:r>
            <a:r>
              <a:rPr lang="en-US" b="1" smtClean="0"/>
              <a:t>by touching a contaminated surface</a:t>
            </a:r>
            <a:r>
              <a:rPr lang="en-US" smtClean="0"/>
              <a:t> a person can become infected.  </a:t>
            </a:r>
          </a:p>
          <a:p>
            <a:pPr eaLnBrk="1" hangingPunct="1"/>
            <a:endParaRPr lang="en-US" smtClean="0"/>
          </a:p>
          <a:p>
            <a:pPr eaLnBrk="1" hangingPunct="1"/>
            <a:r>
              <a:rPr lang="en-US" smtClean="0"/>
              <a:t>Droplet transmission involves </a:t>
            </a:r>
            <a:r>
              <a:rPr lang="en-US" b="1" smtClean="0"/>
              <a:t>contact of the conjunctivae </a:t>
            </a:r>
            <a:r>
              <a:rPr lang="en-US" smtClean="0"/>
              <a:t>(the mucous membrane that lines the inner surface of the eyelid and the exposed surface of the eyeball) </a:t>
            </a:r>
            <a:r>
              <a:rPr lang="en-US" b="1" smtClean="0"/>
              <a:t> or the mucous membranes</a:t>
            </a:r>
            <a:r>
              <a:rPr lang="en-US" smtClean="0"/>
              <a:t> of the nose or mouth of a susceptible person with </a:t>
            </a:r>
            <a:r>
              <a:rPr lang="en-US" b="1" smtClean="0"/>
              <a:t>large-particle droplets</a:t>
            </a:r>
            <a:r>
              <a:rPr lang="en-US" smtClean="0"/>
              <a:t> containing microorganisms generated from a person who is infected with the microorganism. </a:t>
            </a:r>
          </a:p>
          <a:p>
            <a:pPr eaLnBrk="1" hangingPunct="1"/>
            <a:r>
              <a:rPr lang="en-US" smtClean="0"/>
              <a:t>Droplets are generated primarily during coughing, sneezing, or talking and during the performance of certain procedures such as suctioning and bronchoscopy. </a:t>
            </a:r>
          </a:p>
          <a:p>
            <a:pPr eaLnBrk="1" hangingPunct="1"/>
            <a:r>
              <a:rPr lang="en-US" smtClean="0"/>
              <a:t>Transmission via large-particle droplets is associated with close contact between people, probably because large droplets typically do not travel beyond about </a:t>
            </a:r>
            <a:r>
              <a:rPr lang="en-US" b="1" smtClean="0"/>
              <a:t>1 meter</a:t>
            </a:r>
            <a:r>
              <a:rPr lang="en-US" smtClean="0"/>
              <a:t>.</a:t>
            </a:r>
          </a:p>
          <a:p>
            <a:pPr eaLnBrk="1" hangingPunct="1"/>
            <a:r>
              <a:rPr lang="en-US" smtClean="0"/>
              <a:t>Some examples of diseases that spread via large droplets are pharyngeal diphtheria, pertussis, and meningococcal disease.</a:t>
            </a:r>
          </a:p>
          <a:p>
            <a:pPr eaLnBrk="1" hangingPunct="1"/>
            <a:endParaRPr lang="en-US" smtClean="0"/>
          </a:p>
          <a:p>
            <a:pPr eaLnBrk="1" hangingPunct="1"/>
            <a:r>
              <a:rPr lang="en-US" smtClean="0"/>
              <a:t>Airborne transmission occurs by </a:t>
            </a:r>
            <a:r>
              <a:rPr lang="en-US" b="1" smtClean="0"/>
              <a:t>dissemination of inhalable infectious material</a:t>
            </a:r>
            <a:r>
              <a:rPr lang="en-US" smtClean="0"/>
              <a:t>. </a:t>
            </a:r>
          </a:p>
          <a:p>
            <a:pPr eaLnBrk="1" hangingPunct="1"/>
            <a:r>
              <a:rPr lang="en-US" smtClean="0"/>
              <a:t>Microorganisms carried in this manner can be dispersed widely by air currents and those that remain infectious while in the air may cause infection when inhaled or deposited on a susceptible host’s respiratory tract, potentially over a long distances from the source patient, depending on environmental factors. </a:t>
            </a:r>
          </a:p>
          <a:p>
            <a:pPr eaLnBrk="1" hangingPunct="1"/>
            <a:endParaRPr lang="en-US" smtClean="0"/>
          </a:p>
          <a:p>
            <a:pPr eaLnBrk="1" hangingPunct="1"/>
            <a:r>
              <a:rPr lang="en-US" smtClean="0"/>
              <a:t>Certain </a:t>
            </a:r>
            <a:r>
              <a:rPr lang="en-US" b="1" smtClean="0"/>
              <a:t>therapeutic procedures (e.g., endotracheal intubation, bronchoscopy) are associated with the generation of aerosols.</a:t>
            </a:r>
          </a:p>
          <a:p>
            <a:pPr eaLnBrk="1" hangingPunct="1"/>
            <a:endParaRPr lang="en-US" b="1" smtClean="0"/>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miter lim="800000"/>
            <a:headEnd/>
            <a:tailEnd/>
          </a:ln>
        </p:spPr>
        <p:txBody>
          <a:bodyPr/>
          <a:lstStyle/>
          <a:p>
            <a:fld id="{739D66E5-F946-4CFA-983B-D54B04637F3E}" type="slidenum">
              <a:rPr lang="en-US"/>
              <a:pPr/>
              <a:t>83</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miter lim="800000"/>
            <a:headEnd/>
            <a:tailEnd/>
          </a:ln>
        </p:spPr>
        <p:txBody>
          <a:bodyPr/>
          <a:lstStyle/>
          <a:p>
            <a:fld id="{9A6CE9BA-AE7F-49DD-9557-F9E3951A98D6}" type="slidenum">
              <a:rPr lang="en-US"/>
              <a:pPr/>
              <a:t>86</a:t>
            </a:fld>
            <a:endParaRPr lang="en-US"/>
          </a:p>
        </p:txBody>
      </p:sp>
      <p:sp>
        <p:nvSpPr>
          <p:cNvPr id="59395" name="Rectangle 2"/>
          <p:cNvSpPr>
            <a:spLocks noGrp="1" noRot="1" noChangeAspect="1" noChangeArrowheads="1" noTextEdit="1"/>
          </p:cNvSpPr>
          <p:nvPr>
            <p:ph type="sldImg"/>
          </p:nvPr>
        </p:nvSpPr>
        <p:spPr>
          <a:xfrm>
            <a:off x="1144588" y="687388"/>
            <a:ext cx="4572000" cy="3429000"/>
          </a:xfrm>
          <a:ln/>
        </p:spPr>
      </p:sp>
      <p:sp>
        <p:nvSpPr>
          <p:cNvPr id="59396" name="Rectangle 3"/>
          <p:cNvSpPr>
            <a:spLocks noGrp="1" noChangeArrowheads="1"/>
          </p:cNvSpPr>
          <p:nvPr>
            <p:ph type="body" idx="1"/>
          </p:nvPr>
        </p:nvSpPr>
        <p:spPr>
          <a:xfrm>
            <a:off x="685800" y="4343400"/>
            <a:ext cx="5486400" cy="4113213"/>
          </a:xfrm>
          <a:noFill/>
        </p:spPr>
        <p:txBody>
          <a:bodyPr/>
          <a:lstStyle/>
          <a:p>
            <a:pPr eaLnBrk="1" hangingPunct="1"/>
            <a:r>
              <a:rPr lang="en-GB" smtClean="0"/>
              <a:t>Prevent disease transmission by breaking chain.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miter lim="800000"/>
            <a:headEnd/>
            <a:tailEnd/>
          </a:ln>
        </p:spPr>
        <p:txBody>
          <a:bodyPr/>
          <a:lstStyle/>
          <a:p>
            <a:fld id="{71ED9538-43D7-4E1C-93CD-25468C9F8F75}" type="slidenum">
              <a:rPr lang="en-US"/>
              <a:pPr/>
              <a:t>87</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smtClean="0"/>
              <a:t>Second core IC measure</a:t>
            </a:r>
          </a:p>
          <a:p>
            <a:pPr eaLnBrk="1" hangingPunct="1"/>
            <a:endParaRPr lang="en-US" smtClean="0"/>
          </a:p>
          <a:p>
            <a:pPr eaLnBrk="1" hangingPunct="1"/>
            <a:r>
              <a:rPr lang="en-US" smtClean="0"/>
              <a:t>-Standard precautions are used for all patients regardless of their diagnoses to ensure protection of the health care worker and the patient.  </a:t>
            </a:r>
          </a:p>
          <a:p>
            <a:pPr eaLnBrk="1" hangingPunct="1"/>
            <a:r>
              <a:rPr lang="en-US" smtClean="0"/>
              <a:t>-For certain highly transmissible or epidemiologically important pathogens, transmission-based precautions are used </a:t>
            </a:r>
            <a:r>
              <a:rPr lang="en-US" u="sng" smtClean="0"/>
              <a:t>in addition</a:t>
            </a:r>
            <a:r>
              <a:rPr lang="en-US" smtClean="0"/>
              <a:t> to standard precautions.  </a:t>
            </a:r>
          </a:p>
          <a:p>
            <a:pPr eaLnBrk="1" hangingPunct="1">
              <a:spcBef>
                <a:spcPct val="50000"/>
              </a:spcBef>
            </a:pPr>
            <a:r>
              <a:rPr lang="en-US" smtClean="0"/>
              <a:t>-Contact, droplet, and airborne precautions are meant to block the different routes of transmission that we discussed earlier. </a:t>
            </a:r>
          </a:p>
          <a:p>
            <a:pPr eaLnBrk="1" hangingPunct="1">
              <a:spcBef>
                <a:spcPct val="50000"/>
              </a:spcBef>
            </a:pPr>
            <a:endParaRPr lang="en-US" smtClean="0"/>
          </a:p>
          <a:p>
            <a:pPr eaLnBrk="1" hangingPunct="1">
              <a:spcBef>
                <a:spcPct val="50000"/>
              </a:spcBef>
            </a:pPr>
            <a:r>
              <a:rPr lang="en-US" smtClean="0"/>
              <a:t>-Since the infecting agent often is not known at the time of admission to a health care facility, </a:t>
            </a:r>
            <a:r>
              <a:rPr lang="en-US" b="1" smtClean="0"/>
              <a:t>transmission-based precautions are used empirically</a:t>
            </a:r>
            <a:r>
              <a:rPr lang="en-US" smtClean="0"/>
              <a:t>, according to the clinical syndrome and the likely etiologic agent at time, and then modified when the pathogen is identified or a transmissible infectious disease etiology is ruled out.  </a:t>
            </a:r>
          </a:p>
          <a:p>
            <a:pPr eaLnBrk="1" hangingPunct="1">
              <a:spcBef>
                <a:spcPct val="50000"/>
              </a:spcBef>
            </a:pPr>
            <a:endParaRPr lang="en-US" smtClean="0"/>
          </a:p>
          <a:p>
            <a:pPr eaLnBrk="1" hangingPunct="1">
              <a:spcBef>
                <a:spcPct val="50000"/>
              </a:spcBef>
            </a:pPr>
            <a:r>
              <a:rPr lang="en-US" smtClean="0"/>
              <a:t>-These infection control principles are also used for laboratory and procedure-specific safety.</a:t>
            </a:r>
          </a:p>
          <a:p>
            <a:pPr eaLnBrk="1" hangingPunct="1"/>
            <a:endParaRPr lang="en-US" smtClean="0"/>
          </a:p>
          <a:p>
            <a:pPr lvl="1" eaLnBrk="1" hangingPunct="1">
              <a:buFont typeface="Wingdings" pitchFamily="2" charset="2"/>
              <a:buNone/>
            </a:pPr>
            <a:endParaRPr lang="en-US" sz="13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miter lim="800000"/>
            <a:headEnd/>
            <a:tailEnd/>
          </a:ln>
        </p:spPr>
        <p:txBody>
          <a:bodyPr/>
          <a:lstStyle/>
          <a:p>
            <a:fld id="{2B1A02F4-416A-4FC8-A4DD-A41F658D8D94}" type="slidenum">
              <a:rPr lang="en-US"/>
              <a:pPr/>
              <a:t>89</a:t>
            </a:fld>
            <a:endParaRPr lang="en-US"/>
          </a:p>
        </p:txBody>
      </p:sp>
      <p:sp>
        <p:nvSpPr>
          <p:cNvPr id="61443" name="Rectangle 2"/>
          <p:cNvSpPr>
            <a:spLocks noGrp="1" noRot="1" noChangeAspect="1" noChangeArrowheads="1" noTextEdit="1"/>
          </p:cNvSpPr>
          <p:nvPr>
            <p:ph type="sldImg"/>
          </p:nvPr>
        </p:nvSpPr>
        <p:spPr>
          <a:xfrm>
            <a:off x="1141413" y="685800"/>
            <a:ext cx="4575175" cy="3430588"/>
          </a:xfrm>
          <a:ln/>
        </p:spPr>
      </p:sp>
      <p:sp>
        <p:nvSpPr>
          <p:cNvPr id="61444" name="Rectangle 3"/>
          <p:cNvSpPr>
            <a:spLocks noGrp="1" noChangeArrowheads="1"/>
          </p:cNvSpPr>
          <p:nvPr>
            <p:ph type="body" idx="1"/>
          </p:nvPr>
        </p:nvSpPr>
        <p:spPr>
          <a:xfrm>
            <a:off x="914400" y="4343400"/>
            <a:ext cx="5029200" cy="4114800"/>
          </a:xfrm>
          <a:noFill/>
        </p:spPr>
        <p:txBody>
          <a:bodyPr/>
          <a:lstStyle/>
          <a:p>
            <a:pPr eaLnBrk="1" hangingPunct="1">
              <a:spcBef>
                <a:spcPct val="50000"/>
              </a:spcBef>
            </a:pPr>
            <a:r>
              <a:rPr lang="en-US" smtClean="0"/>
              <a:t>All of the PPE listed here </a:t>
            </a:r>
            <a:r>
              <a:rPr lang="en-US" b="1" smtClean="0"/>
              <a:t>prevent contact with the infectious agent, or body fluid that may contain the infectious agent</a:t>
            </a:r>
            <a:r>
              <a:rPr lang="en-US" smtClean="0"/>
              <a:t>, by creating a barrier between the worker and the infectious material.  </a:t>
            </a:r>
          </a:p>
          <a:p>
            <a:pPr eaLnBrk="1" hangingPunct="1">
              <a:spcBef>
                <a:spcPct val="50000"/>
              </a:spcBef>
              <a:buFontTx/>
              <a:buChar char="•"/>
            </a:pPr>
            <a:r>
              <a:rPr lang="en-US" smtClean="0"/>
              <a:t>Gloves, protect the hands, </a:t>
            </a:r>
          </a:p>
          <a:p>
            <a:pPr eaLnBrk="1" hangingPunct="1">
              <a:spcBef>
                <a:spcPct val="50000"/>
              </a:spcBef>
              <a:buFontTx/>
              <a:buChar char="•"/>
            </a:pPr>
            <a:r>
              <a:rPr lang="en-US" smtClean="0"/>
              <a:t>gowns or aprons protect the skin and/or clothing, </a:t>
            </a:r>
          </a:p>
          <a:p>
            <a:pPr eaLnBrk="1" hangingPunct="1">
              <a:spcBef>
                <a:spcPct val="50000"/>
              </a:spcBef>
              <a:buFontTx/>
              <a:buChar char="•"/>
            </a:pPr>
            <a:r>
              <a:rPr lang="en-US" smtClean="0"/>
              <a:t>masks and respirators protect the mouth and nose, goggles protect the eyes, and face shields protect the entire face.  The respirator, has been designed to also protect the respiratory tract from airborne transmission of infectious agents.  We’ll discuss this in more detail later.</a:t>
            </a:r>
          </a:p>
          <a:p>
            <a:pPr eaLnBrk="1" hangingPunct="1">
              <a:spcBef>
                <a:spcPct val="50000"/>
              </a:spcBef>
              <a:buFontTx/>
              <a:buChar char="•"/>
            </a:pPr>
            <a:r>
              <a:rPr lang="en-US" smtClean="0"/>
              <a:t>Goggles – protect eyes</a:t>
            </a:r>
          </a:p>
          <a:p>
            <a:pPr eaLnBrk="1" hangingPunct="1">
              <a:spcBef>
                <a:spcPct val="50000"/>
              </a:spcBef>
              <a:buFontTx/>
              <a:buChar char="•"/>
            </a:pPr>
            <a:r>
              <a:rPr lang="en-US" smtClean="0"/>
              <a:t>Face shields – protect face, mouth, nose, and eyes</a:t>
            </a:r>
          </a:p>
          <a:p>
            <a:pPr eaLnBrk="1" hangingPunct="1">
              <a:spcBef>
                <a:spcPct val="50000"/>
              </a:spcBef>
              <a:buFontTx/>
              <a:buChar cha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miter lim="800000"/>
            <a:headEnd/>
            <a:tailEnd/>
          </a:ln>
        </p:spPr>
        <p:txBody>
          <a:bodyPr/>
          <a:lstStyle/>
          <a:p>
            <a:fld id="{821271C9-1A00-4C2A-AFBF-4FE3F8F46ED0}" type="slidenum">
              <a:rPr lang="en-US"/>
              <a:pPr/>
              <a:t>104</a:t>
            </a:fld>
            <a:endParaRPr lang="en-US"/>
          </a:p>
        </p:txBody>
      </p:sp>
      <p:sp>
        <p:nvSpPr>
          <p:cNvPr id="62467" name="Rectangle 2"/>
          <p:cNvSpPr>
            <a:spLocks noGrp="1" noRot="1" noChangeAspect="1" noChangeArrowheads="1" noTextEdit="1"/>
          </p:cNvSpPr>
          <p:nvPr>
            <p:ph type="sldImg"/>
          </p:nvPr>
        </p:nvSpPr>
        <p:spPr>
          <a:xfrm>
            <a:off x="1144588" y="687388"/>
            <a:ext cx="4570412" cy="3427412"/>
          </a:xfrm>
          <a:ln/>
        </p:spPr>
      </p:sp>
      <p:sp>
        <p:nvSpPr>
          <p:cNvPr id="62468" name="Rectangle 3"/>
          <p:cNvSpPr>
            <a:spLocks noGrp="1" noChangeArrowheads="1"/>
          </p:cNvSpPr>
          <p:nvPr>
            <p:ph type="body" idx="1"/>
          </p:nvPr>
        </p:nvSpPr>
        <p:spPr>
          <a:xfrm>
            <a:off x="915988" y="4341813"/>
            <a:ext cx="5026025" cy="4114800"/>
          </a:xfrm>
          <a:noFill/>
        </p:spPr>
        <p:txBody>
          <a:bodyPr lIns="88001" tIns="44002" rIns="88001" bIns="44002"/>
          <a:lstStyle/>
          <a:p>
            <a:pPr eaLnBrk="1" hangingPunct="1"/>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1550CDF-9B2E-4AA7-8F92-079779E59307}" type="slidenum">
              <a:rPr lang="en-US" smtClean="0"/>
              <a:pPr/>
              <a:t>167</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69099C31-F222-403D-8ECE-F385ACB42D49}" type="slidenum">
              <a:rPr lang="en-US" smtClean="0"/>
              <a:pPr/>
              <a:t>169</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xfrm>
            <a:off x="914400" y="4344025"/>
            <a:ext cx="5029200" cy="4114488"/>
          </a:xfrm>
          <a:noFill/>
          <a:ln/>
        </p:spPr>
        <p:txBody>
          <a:bodyPr/>
          <a:lstStyle/>
          <a:p>
            <a:pPr eaLnBrk="1" hangingPunct="1"/>
            <a:r>
              <a:rPr lang="en-US" smtClean="0"/>
              <a:t>*Individuals are to be held no longer than necessary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B96EA6-2E01-4DD0-A541-27BAFA19CEF1}"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B96EA6-2E01-4DD0-A541-27BAFA19CEF1}"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B96EA6-2E01-4DD0-A541-27BAFA19CEF1}"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81000"/>
            <a:ext cx="8229600" cy="1143000"/>
          </a:xfrm>
        </p:spPr>
        <p:txBody>
          <a:bodyPr>
            <a:normAutofit/>
          </a:bodyPr>
          <a:lstStyle>
            <a:lvl1pPr>
              <a:defRPr sz="3200" b="1"/>
            </a:lvl1pPr>
          </a:lstStyle>
          <a:p>
            <a:r>
              <a:rPr lang="en-US" dirty="0" smtClean="0"/>
              <a:t>CLICK TO EDIT MASTER TITLE STYLE</a:t>
            </a:r>
            <a:endParaRPr lang="en-US" dirty="0"/>
          </a:p>
        </p:txBody>
      </p:sp>
      <p:sp>
        <p:nvSpPr>
          <p:cNvPr id="3" name="Content Placeholder 2"/>
          <p:cNvSpPr>
            <a:spLocks noGrp="1"/>
          </p:cNvSpPr>
          <p:nvPr>
            <p:ph idx="1"/>
          </p:nvPr>
        </p:nvSpPr>
        <p:spPr>
          <a:xfrm>
            <a:off x="914400" y="1524000"/>
            <a:ext cx="7315200" cy="4525963"/>
          </a:xfrm>
        </p:spPr>
        <p:txBody>
          <a:bodyPr>
            <a:normAutofit/>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ECB96EA6-2E01-4DD0-A541-27BAFA19CEF1}"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B96EA6-2E01-4DD0-A541-27BAFA19CEF1}" type="datetimeFigureOut">
              <a:rPr lang="en-US" smtClean="0"/>
              <a:pPr/>
              <a:t>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B96EA6-2E01-4DD0-A541-27BAFA19CEF1}"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B96EA6-2E01-4DD0-A541-27BAFA19CEF1}" type="datetimeFigureOut">
              <a:rPr lang="en-US" smtClean="0"/>
              <a:pPr/>
              <a:t>11/5/16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B96EA6-2E01-4DD0-A541-27BAFA19CEF1}" type="datetimeFigureOut">
              <a:rPr lang="en-US" smtClean="0"/>
              <a:pPr/>
              <a:t>11/5/16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B96EA6-2E01-4DD0-A541-27BAFA19CEF1}" type="datetimeFigureOut">
              <a:rPr lang="en-US" smtClean="0"/>
              <a:pPr/>
              <a:t>11/5/16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B96EA6-2E01-4DD0-A541-27BAFA19CEF1}"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B96EA6-2E01-4DD0-A541-27BAFA19CEF1}" type="datetimeFigureOut">
              <a:rPr lang="en-US" smtClean="0"/>
              <a:pPr/>
              <a:t>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A0D92A-36C0-41FB-AED2-68FFB01E60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B96EA6-2E01-4DD0-A541-27BAFA19CEF1}" type="datetimeFigureOut">
              <a:rPr lang="en-US" smtClean="0"/>
              <a:pPr/>
              <a:t>11/5/16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0D92A-36C0-41FB-AED2-68FFB01E60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how.com/about_5065421_dsmivtr-criteria-bipolar-disorder.html"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descr="Counseling.jpg"/>
          <p:cNvPicPr>
            <a:picLocks noChangeAspect="1"/>
          </p:cNvPicPr>
          <p:nvPr/>
        </p:nvPicPr>
        <p:blipFill>
          <a:blip r:embed="rId2" cstate="print"/>
          <a:stretch>
            <a:fillRect/>
          </a:stretch>
        </p:blipFill>
        <p:spPr>
          <a:xfrm>
            <a:off x="0" y="0"/>
            <a:ext cx="9144000" cy="6858000"/>
          </a:xfrm>
          <a:prstGeom prst="rect">
            <a:avLst/>
          </a:prstGeom>
        </p:spPr>
      </p:pic>
      <p:pic>
        <p:nvPicPr>
          <p:cNvPr id="3" name="Picture 2" descr="Supervision.jpg"/>
          <p:cNvPicPr>
            <a:picLocks noChangeAspect="1"/>
          </p:cNvPicPr>
          <p:nvPr/>
        </p:nvPicPr>
        <p:blipFill>
          <a:blip r:embed="rId3" cstate="print"/>
          <a:stretch>
            <a:fillRect/>
          </a:stretch>
        </p:blipFill>
        <p:spPr>
          <a:xfrm>
            <a:off x="0" y="0"/>
            <a:ext cx="9144000" cy="6858000"/>
          </a:xfrm>
          <a:prstGeom prst="rect">
            <a:avLst/>
          </a:prstGeom>
        </p:spPr>
      </p:pic>
      <p:pic>
        <p:nvPicPr>
          <p:cNvPr id="4" name="Picture 3" descr="Certified Behavioral Health Technician (CBHT).jpg"/>
          <p:cNvPicPr>
            <a:picLocks noChangeAspect="1"/>
          </p:cNvPicPr>
          <p:nvPr/>
        </p:nvPicPr>
        <p:blipFill>
          <a:blip r:embed="rId4"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Title 1"/>
          <p:cNvSpPr>
            <a:spLocks noGrp="1"/>
          </p:cNvSpPr>
          <p:nvPr>
            <p:ph type="title"/>
          </p:nvPr>
        </p:nvSpPr>
        <p:spPr>
          <a:noFill/>
        </p:spPr>
        <p:txBody>
          <a:bodyPr>
            <a:noAutofit/>
          </a:bodyPr>
          <a:lstStyle/>
          <a:p>
            <a:pPr marL="857250" indent="-857250" eaLnBrk="1" hangingPunct="1">
              <a:buFont typeface="Calibri" pitchFamily="34" charset="0"/>
              <a:buNone/>
            </a:pPr>
            <a:r>
              <a:rPr lang="en-US" b="1" dirty="0" smtClean="0"/>
              <a:t>BIPOLAR DISORDER DSMIV-TR CRITERIA</a:t>
            </a:r>
          </a:p>
        </p:txBody>
      </p:sp>
      <p:sp>
        <p:nvSpPr>
          <p:cNvPr id="20482" name="Rectangle 3"/>
          <p:cNvSpPr>
            <a:spLocks noGrp="1"/>
          </p:cNvSpPr>
          <p:nvPr>
            <p:ph idx="1"/>
          </p:nvPr>
        </p:nvSpPr>
        <p:spPr/>
        <p:txBody>
          <a:bodyPr>
            <a:normAutofit/>
          </a:bodyPr>
          <a:lstStyle/>
          <a:p>
            <a:pPr eaLnBrk="1" hangingPunct="1">
              <a:lnSpc>
                <a:spcPct val="80000"/>
              </a:lnSpc>
            </a:pPr>
            <a:r>
              <a:rPr lang="en-US" u="sng" dirty="0" smtClean="0"/>
              <a:t>Bipolar disorder II</a:t>
            </a:r>
            <a:r>
              <a:rPr lang="en-US" dirty="0" smtClean="0"/>
              <a:t>, hypomanic episodes involve similar symptoms that are less intense. </a:t>
            </a:r>
          </a:p>
          <a:p>
            <a:pPr eaLnBrk="1" hangingPunct="1">
              <a:lnSpc>
                <a:spcPct val="80000"/>
              </a:lnSpc>
            </a:pPr>
            <a:r>
              <a:rPr lang="en-US" dirty="0" smtClean="0"/>
              <a:t>Difficulty concentrating, remembering, or making decisions</a:t>
            </a:r>
          </a:p>
          <a:p>
            <a:pPr eaLnBrk="1" hangingPunct="1">
              <a:lnSpc>
                <a:spcPct val="80000"/>
              </a:lnSpc>
            </a:pPr>
            <a:r>
              <a:rPr lang="en-US" dirty="0" smtClean="0"/>
              <a:t>Eating disturbances</a:t>
            </a:r>
          </a:p>
          <a:p>
            <a:pPr lvl="1" eaLnBrk="1" hangingPunct="1">
              <a:lnSpc>
                <a:spcPct val="80000"/>
              </a:lnSpc>
            </a:pPr>
            <a:r>
              <a:rPr lang="en-US" dirty="0" smtClean="0"/>
              <a:t>Loss of appetite and weight loss</a:t>
            </a:r>
          </a:p>
          <a:p>
            <a:pPr lvl="1" eaLnBrk="1" hangingPunct="1">
              <a:lnSpc>
                <a:spcPct val="80000"/>
              </a:lnSpc>
            </a:pPr>
            <a:r>
              <a:rPr lang="en-US" dirty="0" smtClean="0"/>
              <a:t>Overeating and weight gain</a:t>
            </a:r>
          </a:p>
          <a:p>
            <a:pPr eaLnBrk="1" hangingPunct="1">
              <a:lnSpc>
                <a:spcPct val="80000"/>
              </a:lnSpc>
            </a:pPr>
            <a:r>
              <a:rPr lang="en-US" dirty="0" smtClean="0"/>
              <a:t>Fatigue or listlessness</a:t>
            </a:r>
          </a:p>
          <a:p>
            <a:pPr eaLnBrk="1" hangingPunct="1">
              <a:lnSpc>
                <a:spcPct val="80000"/>
              </a:lnSpc>
            </a:pPr>
            <a:r>
              <a:rPr lang="en-US" dirty="0" smtClean="0"/>
              <a:t>Feelings of worthlessness, hopelessness and/or guilt</a:t>
            </a:r>
          </a:p>
          <a:p>
            <a:pPr eaLnBrk="1" hangingPunct="1">
              <a:lnSpc>
                <a:spcPct val="80000"/>
              </a:lnSpc>
            </a:pPr>
            <a:r>
              <a:rPr lang="en-US" dirty="0" smtClean="0"/>
              <a:t>Loss of self-esteem</a:t>
            </a:r>
          </a:p>
          <a:p>
            <a:pPr eaLnBrk="1" hangingPunct="1">
              <a:lnSpc>
                <a:spcPct val="80000"/>
              </a:lnSpc>
            </a:pPr>
            <a:r>
              <a:rPr lang="en-US" dirty="0" smtClean="0"/>
              <a:t>Persistent sadness</a:t>
            </a:r>
          </a:p>
          <a:p>
            <a:pPr eaLnBrk="1" hangingPunct="1">
              <a:lnSpc>
                <a:spcPct val="80000"/>
              </a:lnSpc>
            </a:pPr>
            <a:r>
              <a:rPr lang="en-US" dirty="0" smtClean="0"/>
              <a:t>Persistent thoughts of death</a:t>
            </a:r>
          </a:p>
          <a:p>
            <a:pPr eaLnBrk="1" hangingPunct="1">
              <a:lnSpc>
                <a:spcPct val="80000"/>
              </a:lnSpc>
            </a:pPr>
            <a:r>
              <a:rPr lang="en-US" dirty="0" smtClean="0"/>
              <a:t>Sleep disturbances</a:t>
            </a:r>
          </a:p>
          <a:p>
            <a:pPr lvl="1" eaLnBrk="1" hangingPunct="1">
              <a:lnSpc>
                <a:spcPct val="80000"/>
              </a:lnSpc>
            </a:pPr>
            <a:r>
              <a:rPr lang="en-US" dirty="0" smtClean="0"/>
              <a:t>Excessive sleepiness</a:t>
            </a:r>
          </a:p>
          <a:p>
            <a:pPr lvl="1" eaLnBrk="1" hangingPunct="1">
              <a:lnSpc>
                <a:spcPct val="80000"/>
              </a:lnSpc>
            </a:pPr>
            <a:r>
              <a:rPr lang="en-US" dirty="0" smtClean="0"/>
              <a:t>Inability to sleep</a:t>
            </a:r>
          </a:p>
          <a:p>
            <a:pPr eaLnBrk="1" hangingPunct="1">
              <a:lnSpc>
                <a:spcPct val="80000"/>
              </a:lnSpc>
            </a:pPr>
            <a:endParaRPr lang="en-US" dirty="0" smtClean="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eaLnBrk="1" hangingPunct="1"/>
            <a:r>
              <a:rPr lang="en-US" dirty="0" smtClean="0"/>
              <a:t>HEPATITIS C</a:t>
            </a:r>
          </a:p>
        </p:txBody>
      </p:sp>
      <p:sp>
        <p:nvSpPr>
          <p:cNvPr id="39939"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pPr>
            <a:r>
              <a:rPr lang="en-US" dirty="0" smtClean="0">
                <a:latin typeface="+mj-lt"/>
              </a:rPr>
              <a:t>Affects 4 times more people than HIV</a:t>
            </a:r>
          </a:p>
          <a:p>
            <a:pPr eaLnBrk="1" hangingPunct="1">
              <a:lnSpc>
                <a:spcPct val="90000"/>
              </a:lnSpc>
            </a:pPr>
            <a:r>
              <a:rPr lang="en-US" dirty="0" smtClean="0">
                <a:latin typeface="+mj-lt"/>
              </a:rPr>
              <a:t>4 million Americans infected</a:t>
            </a:r>
          </a:p>
          <a:p>
            <a:pPr eaLnBrk="1" hangingPunct="1">
              <a:lnSpc>
                <a:spcPct val="90000"/>
              </a:lnSpc>
            </a:pPr>
            <a:r>
              <a:rPr lang="en-US" dirty="0" smtClean="0">
                <a:latin typeface="+mj-lt"/>
              </a:rPr>
              <a:t>Only 25% of those infected have been diagnosed</a:t>
            </a:r>
          </a:p>
          <a:p>
            <a:pPr eaLnBrk="1" hangingPunct="1">
              <a:lnSpc>
                <a:spcPct val="90000"/>
              </a:lnSpc>
            </a:pPr>
            <a:r>
              <a:rPr lang="en-US" dirty="0" smtClean="0">
                <a:latin typeface="+mj-lt"/>
              </a:rPr>
              <a:t>In 1995, estimated 560-1120 cases  among HCW in U.S.</a:t>
            </a:r>
          </a:p>
          <a:p>
            <a:pPr>
              <a:lnSpc>
                <a:spcPct val="80000"/>
              </a:lnSpc>
            </a:pPr>
            <a:r>
              <a:rPr lang="en-US" dirty="0"/>
              <a:t>Symptoms may or may not be present</a:t>
            </a:r>
          </a:p>
          <a:p>
            <a:pPr>
              <a:lnSpc>
                <a:spcPct val="80000"/>
              </a:lnSpc>
            </a:pPr>
            <a:r>
              <a:rPr lang="en-US" dirty="0"/>
              <a:t>Infection may lead to carrier state</a:t>
            </a:r>
          </a:p>
          <a:p>
            <a:pPr>
              <a:lnSpc>
                <a:spcPct val="80000"/>
              </a:lnSpc>
            </a:pPr>
            <a:r>
              <a:rPr lang="en-US" dirty="0"/>
              <a:t>Carrier state can develop with or without symptoms</a:t>
            </a:r>
          </a:p>
          <a:p>
            <a:pPr>
              <a:lnSpc>
                <a:spcPct val="80000"/>
              </a:lnSpc>
            </a:pPr>
            <a:r>
              <a:rPr lang="en-US" dirty="0"/>
              <a:t>Carrier state can lead to chronic liver disease, cirrhosis (10 year latency), or cancer (alcohol is strong co-factor)</a:t>
            </a:r>
          </a:p>
          <a:p>
            <a:pPr>
              <a:lnSpc>
                <a:spcPct val="80000"/>
              </a:lnSpc>
            </a:pPr>
            <a:r>
              <a:rPr lang="en-US" dirty="0"/>
              <a:t>Leading cause of liver transplant in U.S.</a:t>
            </a:r>
          </a:p>
          <a:p>
            <a:pPr marL="0" indent="0" eaLnBrk="1" hangingPunct="1">
              <a:lnSpc>
                <a:spcPct val="90000"/>
              </a:lnSpc>
              <a:buNone/>
            </a:pPr>
            <a:endParaRPr lang="en-US" dirty="0" smtClean="0">
              <a:latin typeface="+mj-lt"/>
            </a:endParaRPr>
          </a:p>
          <a:p>
            <a:pPr eaLnBrk="1" hangingPunct="1">
              <a:lnSpc>
                <a:spcPct val="90000"/>
              </a:lnSpc>
              <a:buFont typeface="Wingdings" pitchFamily="2" charset="2"/>
              <a:buNone/>
            </a:pPr>
            <a:endParaRPr lang="en-US" dirty="0" smtClean="0">
              <a:latin typeface="+mj-lt"/>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eaLnBrk="1" hangingPunct="1"/>
            <a:r>
              <a:rPr lang="en-US" dirty="0" smtClean="0"/>
              <a:t>HEP C RISK FACTORS</a:t>
            </a:r>
          </a:p>
        </p:txBody>
      </p:sp>
      <p:sp>
        <p:nvSpPr>
          <p:cNvPr id="41987"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pPr>
            <a:r>
              <a:rPr lang="en-US" dirty="0" smtClean="0">
                <a:latin typeface="+mj-lt"/>
              </a:rPr>
              <a:t>Blood transfusion prior to 1992</a:t>
            </a:r>
          </a:p>
          <a:p>
            <a:pPr eaLnBrk="1" hangingPunct="1">
              <a:lnSpc>
                <a:spcPct val="80000"/>
              </a:lnSpc>
            </a:pPr>
            <a:r>
              <a:rPr lang="en-US" dirty="0" smtClean="0">
                <a:latin typeface="+mj-lt"/>
              </a:rPr>
              <a:t>IV drug use</a:t>
            </a:r>
          </a:p>
          <a:p>
            <a:pPr eaLnBrk="1" hangingPunct="1">
              <a:lnSpc>
                <a:spcPct val="80000"/>
              </a:lnSpc>
            </a:pPr>
            <a:r>
              <a:rPr lang="en-US" dirty="0" smtClean="0">
                <a:latin typeface="+mj-lt"/>
              </a:rPr>
              <a:t>Unprotected sex (multiple sexual partners)</a:t>
            </a:r>
          </a:p>
          <a:p>
            <a:pPr eaLnBrk="1" hangingPunct="1">
              <a:lnSpc>
                <a:spcPct val="80000"/>
              </a:lnSpc>
            </a:pPr>
            <a:r>
              <a:rPr lang="en-US" dirty="0" smtClean="0">
                <a:latin typeface="+mj-lt"/>
              </a:rPr>
              <a:t>Occupational percutaneous exposure to blood with contaminated sharp</a:t>
            </a:r>
          </a:p>
          <a:p>
            <a:pPr lvl="1" eaLnBrk="1" hangingPunct="1">
              <a:lnSpc>
                <a:spcPct val="80000"/>
              </a:lnSpc>
            </a:pPr>
            <a:r>
              <a:rPr lang="en-US" dirty="0" smtClean="0">
                <a:latin typeface="+mj-lt"/>
              </a:rPr>
              <a:t>Risk is intermediate between Hepatitis B and HIV</a:t>
            </a:r>
          </a:p>
          <a:p>
            <a:pPr eaLnBrk="1" hangingPunct="1">
              <a:lnSpc>
                <a:spcPct val="80000"/>
              </a:lnSpc>
            </a:pPr>
            <a:endParaRPr lang="en-US" dirty="0" smtClean="0">
              <a:latin typeface="+mj-lt"/>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algn="ctr" eaLnBrk="1" hangingPunct="1"/>
            <a:r>
              <a:rPr lang="en-US" dirty="0" smtClean="0"/>
              <a:t>HUMAN IMMUNODEFICIENCY VIRUS</a:t>
            </a:r>
          </a:p>
        </p:txBody>
      </p:sp>
      <p:sp>
        <p:nvSpPr>
          <p:cNvPr id="43011" name="Rectangle 3"/>
          <p:cNvSpPr>
            <a:spLocks noGrp="1" noChangeArrowheads="1"/>
          </p:cNvSpPr>
          <p:nvPr>
            <p:ph idx="1"/>
          </p:nvPr>
        </p:nvSpPr>
        <p:spPr>
          <a:xfrm>
            <a:off x="914400" y="1371600"/>
            <a:ext cx="7315200" cy="4525963"/>
          </a:xfrm>
        </p:spPr>
        <p:txBody>
          <a:bodyPr/>
          <a:lstStyle/>
          <a:p>
            <a:pPr eaLnBrk="1" hangingPunct="1"/>
            <a:r>
              <a:rPr lang="en-US" dirty="0" smtClean="0">
                <a:latin typeface="+mj-lt"/>
              </a:rPr>
              <a:t>It is the virus that can lead to </a:t>
            </a:r>
            <a:r>
              <a:rPr lang="en-US" b="1" dirty="0" smtClean="0">
                <a:latin typeface="+mj-lt"/>
              </a:rPr>
              <a:t>a</a:t>
            </a:r>
            <a:r>
              <a:rPr lang="en-US" dirty="0" smtClean="0">
                <a:latin typeface="+mj-lt"/>
              </a:rPr>
              <a:t>cquired </a:t>
            </a:r>
            <a:r>
              <a:rPr lang="en-US" b="1" dirty="0" smtClean="0">
                <a:latin typeface="+mj-lt"/>
              </a:rPr>
              <a:t>i</a:t>
            </a:r>
            <a:r>
              <a:rPr lang="en-US" dirty="0" smtClean="0">
                <a:latin typeface="+mj-lt"/>
              </a:rPr>
              <a:t>mmune </a:t>
            </a:r>
            <a:r>
              <a:rPr lang="en-US" b="1" dirty="0" smtClean="0">
                <a:latin typeface="+mj-lt"/>
              </a:rPr>
              <a:t>d</a:t>
            </a:r>
            <a:r>
              <a:rPr lang="en-US" dirty="0" smtClean="0">
                <a:latin typeface="+mj-lt"/>
              </a:rPr>
              <a:t>eficiency </a:t>
            </a:r>
            <a:r>
              <a:rPr lang="en-US" b="1" dirty="0" smtClean="0">
                <a:latin typeface="+mj-lt"/>
              </a:rPr>
              <a:t>s</a:t>
            </a:r>
            <a:r>
              <a:rPr lang="en-US" dirty="0" smtClean="0">
                <a:latin typeface="+mj-lt"/>
              </a:rPr>
              <a:t>yndrome, or </a:t>
            </a:r>
            <a:r>
              <a:rPr lang="en-US" b="1" dirty="0" smtClean="0">
                <a:latin typeface="+mj-lt"/>
              </a:rPr>
              <a:t>AIDS</a:t>
            </a:r>
            <a:r>
              <a:rPr lang="en-US" dirty="0" smtClean="0">
                <a:latin typeface="+mj-lt"/>
              </a:rPr>
              <a:t>. CDC estimates that about 56,000 people in the United States contracted HIV in 2006.</a:t>
            </a:r>
          </a:p>
          <a:p>
            <a:pPr eaLnBrk="1" hangingPunct="1"/>
            <a:r>
              <a:rPr lang="en-US" dirty="0" smtClean="0">
                <a:latin typeface="+mj-lt"/>
              </a:rPr>
              <a:t>There are two types of HIV, HIV-1 and HIV-2. In the United States, unless otherwise noted, the term “HIV” primarily refers to HIV-1.</a:t>
            </a:r>
          </a:p>
          <a:p>
            <a:r>
              <a:rPr lang="en-US" dirty="0">
                <a:latin typeface="+mj-lt"/>
              </a:rPr>
              <a:t>Attacks the human immune system</a:t>
            </a:r>
          </a:p>
          <a:p>
            <a:r>
              <a:rPr lang="en-US" dirty="0">
                <a:latin typeface="+mj-lt"/>
              </a:rPr>
              <a:t>Can live in a dry environment for only a few hours</a:t>
            </a:r>
          </a:p>
          <a:p>
            <a:pPr marL="0" indent="0" eaLnBrk="1" hangingPunct="1">
              <a:buNone/>
            </a:pPr>
            <a:endParaRPr lang="en-US" dirty="0" smtClean="0">
              <a:latin typeface="+mj-lt"/>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600" dirty="0"/>
              <a:t>HUMAN IMMUNODEFICIENCY VIRUS</a:t>
            </a:r>
            <a:endParaRPr lang="en-US" sz="3400" dirty="0" smtClean="0">
              <a:solidFill>
                <a:srgbClr val="0066CC"/>
              </a:solidFill>
              <a:latin typeface="Papyrus" pitchFamily="66" charset="0"/>
            </a:endParaRPr>
          </a:p>
        </p:txBody>
      </p:sp>
      <p:sp>
        <p:nvSpPr>
          <p:cNvPr id="45059" name="Rectangle 3"/>
          <p:cNvSpPr>
            <a:spLocks noGrp="1" noChangeArrowheads="1"/>
          </p:cNvSpPr>
          <p:nvPr>
            <p:ph idx="1"/>
          </p:nvPr>
        </p:nvSpPr>
        <p:spPr>
          <a:xfrm>
            <a:off x="914400" y="1371600"/>
            <a:ext cx="7315200" cy="4525963"/>
          </a:xfrm>
        </p:spPr>
        <p:txBody>
          <a:bodyPr>
            <a:noAutofit/>
          </a:bodyPr>
          <a:lstStyle/>
          <a:p>
            <a:pPr eaLnBrk="1" hangingPunct="1"/>
            <a:r>
              <a:rPr lang="en-US" dirty="0" smtClean="0">
                <a:latin typeface="+mj-lt"/>
              </a:rPr>
              <a:t>HIV is spread by:</a:t>
            </a:r>
          </a:p>
          <a:p>
            <a:pPr eaLnBrk="1" hangingPunct="1"/>
            <a:r>
              <a:rPr lang="en-US" dirty="0" smtClean="0">
                <a:latin typeface="+mj-lt"/>
              </a:rPr>
              <a:t>Being “stuck” with an HIV-contaminated needle or other sharp object. This risk pertains mainly to healthcare workers.</a:t>
            </a:r>
          </a:p>
          <a:p>
            <a:pPr eaLnBrk="1" hangingPunct="1"/>
            <a:r>
              <a:rPr lang="en-US" dirty="0" smtClean="0">
                <a:latin typeface="+mj-lt"/>
              </a:rPr>
              <a:t>Receiving blood transfusions, blood products, or organ/tissue transplants that are contaminated with HIV.  This risk is extremely remote due to the rigorous testing of the U.S. blood supply and donated organs/tissue.</a:t>
            </a:r>
          </a:p>
          <a:p>
            <a:pPr eaLnBrk="1" hangingPunct="1"/>
            <a:r>
              <a:rPr lang="en-US" dirty="0" smtClean="0">
                <a:latin typeface="+mj-lt"/>
              </a:rPr>
              <a:t>HIV may also be transmitted through unsafe or unsanitary injections or other medical or dental practices.  However, the risk is also remote with current safety standards in the U.S.</a:t>
            </a:r>
          </a:p>
          <a:p>
            <a:r>
              <a:rPr lang="en-US" dirty="0">
                <a:latin typeface="+mj-lt"/>
              </a:rPr>
              <a:t>Sharing needles, syringes, rinse water, or other equipment used to prepare illicit drugs for injection.</a:t>
            </a:r>
          </a:p>
          <a:p>
            <a:r>
              <a:rPr lang="en-US" dirty="0">
                <a:latin typeface="+mj-lt"/>
              </a:rPr>
              <a:t>Being born to an infected mother—HIV can be passed from mother to child during pregnancy, birth, or breast-feeding</a:t>
            </a:r>
            <a:r>
              <a:rPr lang="en-US" dirty="0" smtClean="0">
                <a:latin typeface="+mj-lt"/>
              </a:rPr>
              <a:t>.</a:t>
            </a:r>
            <a:endParaRPr lang="en-US" dirty="0">
              <a:latin typeface="+mj-lt"/>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7" name="Rectangle 4"/>
          <p:cNvSpPr>
            <a:spLocks noGrp="1" noChangeArrowheads="1"/>
          </p:cNvSpPr>
          <p:nvPr>
            <p:ph type="title"/>
          </p:nvPr>
        </p:nvSpPr>
        <p:spPr/>
        <p:txBody>
          <a:bodyPr>
            <a:normAutofit/>
          </a:bodyPr>
          <a:lstStyle/>
          <a:p>
            <a:pPr algn="ctr" eaLnBrk="1" hangingPunct="1"/>
            <a:r>
              <a:rPr lang="en-US" dirty="0" smtClean="0"/>
              <a:t>INTERVENTION &amp; PREVENTION TO PREVENT THE SPREAD OF INFECTION</a:t>
            </a:r>
          </a:p>
        </p:txBody>
      </p:sp>
      <p:sp>
        <p:nvSpPr>
          <p:cNvPr id="48131" name="Rectangle 3"/>
          <p:cNvSpPr>
            <a:spLocks noGrp="1" noChangeArrowheads="1"/>
          </p:cNvSpPr>
          <p:nvPr>
            <p:ph idx="1"/>
          </p:nvPr>
        </p:nvSpPr>
        <p:spPr>
          <a:noFill/>
        </p:spPr>
        <p:txBody>
          <a:bodyPr>
            <a:normAutofit/>
          </a:bodyPr>
          <a:lstStyle/>
          <a:p>
            <a:r>
              <a:rPr lang="en-GB" dirty="0" smtClean="0">
                <a:latin typeface="+mj-lt"/>
              </a:rPr>
              <a:t>Early recognition and reporting</a:t>
            </a:r>
          </a:p>
          <a:p>
            <a:r>
              <a:rPr lang="en-US" dirty="0" smtClean="0">
                <a:latin typeface="+mj-lt"/>
              </a:rPr>
              <a:t>Infection control precautions</a:t>
            </a:r>
          </a:p>
          <a:p>
            <a:r>
              <a:rPr lang="en-US" b="1" dirty="0" smtClean="0">
                <a:latin typeface="+mj-lt"/>
              </a:rPr>
              <a:t>Standard precautions </a:t>
            </a:r>
            <a:r>
              <a:rPr lang="en-US" dirty="0" smtClean="0">
                <a:latin typeface="+mj-lt"/>
              </a:rPr>
              <a:t>include consistent and prudent preventive measures</a:t>
            </a:r>
          </a:p>
          <a:p>
            <a:r>
              <a:rPr lang="en-US" dirty="0" smtClean="0">
                <a:latin typeface="+mj-lt"/>
              </a:rPr>
              <a:t>Hand hygiene</a:t>
            </a:r>
          </a:p>
          <a:p>
            <a:r>
              <a:rPr lang="en-US" dirty="0" smtClean="0">
                <a:latin typeface="+mj-lt"/>
              </a:rPr>
              <a:t>PPE: gloves, gowns, masks/respirators, eye protection</a:t>
            </a:r>
          </a:p>
          <a:p>
            <a:r>
              <a:rPr lang="en-US" dirty="0" smtClean="0">
                <a:latin typeface="+mj-lt"/>
              </a:rPr>
              <a:t>Patient accommodation</a:t>
            </a:r>
          </a:p>
          <a:p>
            <a:r>
              <a:rPr lang="en-US" dirty="0" smtClean="0">
                <a:latin typeface="+mj-lt"/>
              </a:rPr>
              <a:t>Environmental cleaning and waste disposal</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81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pPr eaLnBrk="1" hangingPunct="1"/>
            <a:r>
              <a:rPr lang="en-US" dirty="0" smtClean="0"/>
              <a:t>STANDARD PRECAUTIONS</a:t>
            </a:r>
          </a:p>
        </p:txBody>
      </p:sp>
      <p:sp>
        <p:nvSpPr>
          <p:cNvPr id="48132" name="Text Box 5"/>
          <p:cNvSpPr txBox="1">
            <a:spLocks noChangeArrowheads="1"/>
          </p:cNvSpPr>
          <p:nvPr/>
        </p:nvSpPr>
        <p:spPr bwMode="auto">
          <a:xfrm>
            <a:off x="914400" y="5638800"/>
            <a:ext cx="6530975"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48134" name="Rectangle 7"/>
          <p:cNvSpPr>
            <a:spLocks noChangeArrowheads="1"/>
          </p:cNvSpPr>
          <p:nvPr/>
        </p:nvSpPr>
        <p:spPr bwMode="auto">
          <a:xfrm>
            <a:off x="1143000" y="1295400"/>
            <a:ext cx="3670300" cy="366713"/>
          </a:xfrm>
          <a:prstGeom prst="rect">
            <a:avLst/>
          </a:prstGeom>
          <a:noFill/>
          <a:ln w="9525">
            <a:noFill/>
            <a:miter lim="800000"/>
            <a:headEnd/>
            <a:tailEnd/>
          </a:ln>
          <a:effectLst/>
        </p:spPr>
        <p:txBody>
          <a:bodyPr>
            <a:spAutoFit/>
          </a:bodyPr>
          <a:lstStyle/>
          <a:p>
            <a:endParaRPr lang="en-US" b="1"/>
          </a:p>
        </p:txBody>
      </p:sp>
      <p:sp>
        <p:nvSpPr>
          <p:cNvPr id="2" name="Content Placeholder 1"/>
          <p:cNvSpPr>
            <a:spLocks noGrp="1"/>
          </p:cNvSpPr>
          <p:nvPr>
            <p:ph idx="1"/>
          </p:nvPr>
        </p:nvSpPr>
        <p:spPr>
          <a:xfrm>
            <a:off x="944398" y="1295400"/>
            <a:ext cx="7315200" cy="4525963"/>
          </a:xfrm>
        </p:spPr>
        <p:txBody>
          <a:bodyPr/>
          <a:lstStyle/>
          <a:p>
            <a:pPr marL="0" indent="0" algn="ctr">
              <a:buNone/>
            </a:pPr>
            <a:endParaRPr lang="en-US" sz="3000" b="1" dirty="0" smtClean="0">
              <a:latin typeface="+mj-lt"/>
            </a:endParaRPr>
          </a:p>
          <a:p>
            <a:pPr marL="0" indent="0" algn="ctr">
              <a:buNone/>
            </a:pPr>
            <a:endParaRPr lang="en-US" sz="3000" b="1" dirty="0">
              <a:latin typeface="+mj-lt"/>
            </a:endParaRPr>
          </a:p>
          <a:p>
            <a:pPr marL="0" indent="0" algn="ctr">
              <a:buNone/>
            </a:pPr>
            <a:endParaRPr lang="en-US" sz="3000" i="1" dirty="0" smtClean="0">
              <a:latin typeface="+mj-lt"/>
            </a:endParaRPr>
          </a:p>
          <a:p>
            <a:pPr marL="0" indent="0" algn="ctr">
              <a:buNone/>
            </a:pPr>
            <a:r>
              <a:rPr lang="en-US" sz="3000" i="1" dirty="0" smtClean="0">
                <a:latin typeface="+mj-lt"/>
              </a:rPr>
              <a:t>Treat </a:t>
            </a:r>
            <a:r>
              <a:rPr lang="en-US" sz="3000" i="1" dirty="0">
                <a:latin typeface="+mj-lt"/>
              </a:rPr>
              <a:t>as if known to be infectious</a:t>
            </a:r>
          </a:p>
          <a:p>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eaLnBrk="1" hangingPunct="1"/>
            <a:r>
              <a:rPr lang="en-US" dirty="0" smtClean="0"/>
              <a:t>HAND WASHING</a:t>
            </a:r>
          </a:p>
        </p:txBody>
      </p:sp>
      <p:sp>
        <p:nvSpPr>
          <p:cNvPr id="2" name="Content Placeholder 1"/>
          <p:cNvSpPr>
            <a:spLocks noGrp="1"/>
          </p:cNvSpPr>
          <p:nvPr>
            <p:ph idx="1"/>
          </p:nvPr>
        </p:nvSpPr>
        <p:spPr/>
        <p:txBody>
          <a:bodyPr/>
          <a:lstStyle/>
          <a:p>
            <a:pPr marL="0" indent="0" algn="ctr">
              <a:buNone/>
            </a:pPr>
            <a:r>
              <a:rPr lang="en-US" sz="3000" dirty="0" smtClean="0"/>
              <a:t>Keeping </a:t>
            </a:r>
            <a:r>
              <a:rPr lang="en-US" sz="3000" dirty="0"/>
              <a:t>hands clean is one of the best </a:t>
            </a:r>
          </a:p>
          <a:p>
            <a:pPr marL="0" indent="0" algn="ctr">
              <a:buNone/>
            </a:pPr>
            <a:r>
              <a:rPr lang="en-US" sz="3000" dirty="0"/>
              <a:t>ways to prevent the spread of infection and illness. </a:t>
            </a:r>
          </a:p>
          <a:p>
            <a:pPr marL="0" indent="0">
              <a:buNone/>
            </a:pPr>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eaLnBrk="1" hangingPunct="1"/>
            <a:r>
              <a:rPr lang="en-US" dirty="0" smtClean="0"/>
              <a:t>HAND WASHING</a:t>
            </a:r>
          </a:p>
        </p:txBody>
      </p:sp>
      <p:sp>
        <p:nvSpPr>
          <p:cNvPr id="50179"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pPr>
            <a:r>
              <a:rPr lang="en-US" dirty="0" smtClean="0">
                <a:latin typeface="+mj-lt"/>
              </a:rPr>
              <a:t>When should you wash your hands? </a:t>
            </a:r>
          </a:p>
          <a:p>
            <a:pPr eaLnBrk="1" hangingPunct="1">
              <a:lnSpc>
                <a:spcPct val="90000"/>
              </a:lnSpc>
            </a:pPr>
            <a:r>
              <a:rPr lang="en-US" dirty="0" smtClean="0">
                <a:latin typeface="+mj-lt"/>
              </a:rPr>
              <a:t>Before, during, and after preparing food</a:t>
            </a:r>
          </a:p>
          <a:p>
            <a:pPr eaLnBrk="1" hangingPunct="1">
              <a:lnSpc>
                <a:spcPct val="90000"/>
              </a:lnSpc>
            </a:pPr>
            <a:r>
              <a:rPr lang="en-US" dirty="0" smtClean="0">
                <a:latin typeface="+mj-lt"/>
              </a:rPr>
              <a:t>Before eating food</a:t>
            </a:r>
          </a:p>
          <a:p>
            <a:pPr eaLnBrk="1" hangingPunct="1">
              <a:lnSpc>
                <a:spcPct val="90000"/>
              </a:lnSpc>
            </a:pPr>
            <a:r>
              <a:rPr lang="en-US" dirty="0" smtClean="0">
                <a:latin typeface="+mj-lt"/>
              </a:rPr>
              <a:t>After using the toilet</a:t>
            </a:r>
          </a:p>
          <a:p>
            <a:pPr eaLnBrk="1" hangingPunct="1">
              <a:lnSpc>
                <a:spcPct val="90000"/>
              </a:lnSpc>
            </a:pPr>
            <a:r>
              <a:rPr lang="en-US" dirty="0" smtClean="0">
                <a:latin typeface="+mj-lt"/>
              </a:rPr>
              <a:t>After changing diapers or cleaning up a child who has used the toilet</a:t>
            </a:r>
          </a:p>
          <a:p>
            <a:pPr eaLnBrk="1" hangingPunct="1">
              <a:lnSpc>
                <a:spcPct val="90000"/>
              </a:lnSpc>
            </a:pPr>
            <a:r>
              <a:rPr lang="en-US" dirty="0" smtClean="0">
                <a:latin typeface="+mj-lt"/>
              </a:rPr>
              <a:t>Before and after caring for someone who is sick</a:t>
            </a:r>
          </a:p>
          <a:p>
            <a:pPr eaLnBrk="1" hangingPunct="1">
              <a:lnSpc>
                <a:spcPct val="90000"/>
              </a:lnSpc>
            </a:pPr>
            <a:r>
              <a:rPr lang="en-US" dirty="0" smtClean="0">
                <a:latin typeface="+mj-lt"/>
              </a:rPr>
              <a:t>After blowing your nose, coughing, or sneezing</a:t>
            </a:r>
          </a:p>
          <a:p>
            <a:pPr eaLnBrk="1" hangingPunct="1">
              <a:lnSpc>
                <a:spcPct val="90000"/>
              </a:lnSpc>
            </a:pPr>
            <a:r>
              <a:rPr lang="en-US" dirty="0" smtClean="0">
                <a:latin typeface="+mj-lt"/>
              </a:rPr>
              <a:t>After touching an animal or animal waste</a:t>
            </a:r>
          </a:p>
          <a:p>
            <a:pPr eaLnBrk="1" hangingPunct="1">
              <a:lnSpc>
                <a:spcPct val="90000"/>
              </a:lnSpc>
            </a:pPr>
            <a:r>
              <a:rPr lang="en-US" dirty="0" smtClean="0">
                <a:latin typeface="+mj-lt"/>
              </a:rPr>
              <a:t>After touching garbage</a:t>
            </a:r>
          </a:p>
          <a:p>
            <a:pPr eaLnBrk="1" hangingPunct="1">
              <a:lnSpc>
                <a:spcPct val="90000"/>
              </a:lnSpc>
            </a:pPr>
            <a:r>
              <a:rPr lang="en-US" dirty="0" smtClean="0">
                <a:latin typeface="+mj-lt"/>
              </a:rPr>
              <a:t>Before and after treating a cut or wound</a:t>
            </a:r>
          </a:p>
          <a:p>
            <a:pPr eaLnBrk="1" hangingPunct="1">
              <a:lnSpc>
                <a:spcPct val="90000"/>
              </a:lnSpc>
            </a:pPr>
            <a:endParaRPr lang="en-US" dirty="0" smtClean="0">
              <a:latin typeface="+mj-lt"/>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81000"/>
            <a:ext cx="8229600" cy="1143000"/>
          </a:xfrm>
        </p:spPr>
        <p:txBody>
          <a:bodyPr/>
          <a:lstStyle/>
          <a:p>
            <a:r>
              <a:rPr lang="en-US" dirty="0"/>
              <a:t>HAND WASHING</a:t>
            </a:r>
            <a:endParaRPr lang="en-US" dirty="0" smtClean="0">
              <a:solidFill>
                <a:srgbClr val="0066CC"/>
              </a:solidFill>
              <a:latin typeface="Papyrus" pitchFamily="66" charset="0"/>
            </a:endParaRPr>
          </a:p>
        </p:txBody>
      </p:sp>
      <p:sp>
        <p:nvSpPr>
          <p:cNvPr id="51203"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What is the right way to wash your hands?</a:t>
            </a:r>
          </a:p>
          <a:p>
            <a:pPr eaLnBrk="1" hangingPunct="1"/>
            <a:r>
              <a:rPr lang="en-US" dirty="0" smtClean="0">
                <a:latin typeface="+mj-lt"/>
              </a:rPr>
              <a:t>Wet your hands with clean running water (warm or cold) and apply soap.</a:t>
            </a:r>
          </a:p>
          <a:p>
            <a:pPr eaLnBrk="1" hangingPunct="1"/>
            <a:r>
              <a:rPr lang="en-US" dirty="0" smtClean="0">
                <a:latin typeface="+mj-lt"/>
              </a:rPr>
              <a:t>Rub your hands together to make a lather and scrub them well; be sure to scrub the backs of your hands, between your fingers, and under your nails.</a:t>
            </a:r>
          </a:p>
          <a:p>
            <a:pPr eaLnBrk="1" hangingPunct="1"/>
            <a:r>
              <a:rPr lang="en-US" dirty="0" smtClean="0">
                <a:latin typeface="+mj-lt"/>
              </a:rPr>
              <a:t>Continue rubbing your hands for at least 20 seconds. Need a timer? Hum the "Happy Birthday" song from beginning to end twice.</a:t>
            </a:r>
          </a:p>
          <a:p>
            <a:pPr eaLnBrk="1" hangingPunct="1"/>
            <a:r>
              <a:rPr lang="en-US" dirty="0" smtClean="0">
                <a:latin typeface="+mj-lt"/>
              </a:rPr>
              <a:t>Rinse your hands well under running water.</a:t>
            </a:r>
          </a:p>
          <a:p>
            <a:pPr eaLnBrk="1" hangingPunct="1"/>
            <a:r>
              <a:rPr lang="en-US" dirty="0" smtClean="0">
                <a:latin typeface="+mj-lt"/>
              </a:rPr>
              <a:t>Dry your hands using a clean towel or air dry.</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lgn="ctr" eaLnBrk="1" hangingPunct="1"/>
            <a:r>
              <a:rPr lang="en-US" dirty="0" smtClean="0"/>
              <a:t>HAND WASHING</a:t>
            </a:r>
          </a:p>
        </p:txBody>
      </p:sp>
      <p:sp>
        <p:nvSpPr>
          <p:cNvPr id="52227"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Washing hands with soap and water is the best way to reduce the number of  germs on them. </a:t>
            </a:r>
          </a:p>
          <a:p>
            <a:pPr eaLnBrk="1" hangingPunct="1"/>
            <a:r>
              <a:rPr lang="en-US" dirty="0" smtClean="0">
                <a:latin typeface="+mj-lt"/>
              </a:rPr>
              <a:t>If soap and water are not available, use an alcohol-based hand sanitizer that contains at least 60% alcohol. </a:t>
            </a:r>
          </a:p>
          <a:p>
            <a:pPr eaLnBrk="1" hangingPunct="1"/>
            <a:r>
              <a:rPr lang="en-US" dirty="0" smtClean="0">
                <a:latin typeface="+mj-lt"/>
              </a:rPr>
              <a:t>Alcohol-based hand sanitizers can quickly reduce the number of germs on hands in some situations, </a:t>
            </a:r>
            <a:r>
              <a:rPr lang="en-US" i="1" dirty="0" smtClean="0">
                <a:latin typeface="+mj-lt"/>
              </a:rPr>
              <a:t>but sanitizers do </a:t>
            </a:r>
            <a:r>
              <a:rPr lang="en-US" b="1" i="1" dirty="0" smtClean="0">
                <a:latin typeface="+mj-lt"/>
              </a:rPr>
              <a:t>not</a:t>
            </a:r>
            <a:r>
              <a:rPr lang="en-US" i="1" dirty="0" smtClean="0">
                <a:latin typeface="+mj-lt"/>
              </a:rPr>
              <a:t> eliminate all types of germs.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7"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BIPOLAR DISORDER DSMIV-TR CRITERIA</a:t>
            </a:r>
          </a:p>
        </p:txBody>
      </p:sp>
      <p:sp>
        <p:nvSpPr>
          <p:cNvPr id="21506" name="Rectangle 3"/>
          <p:cNvSpPr>
            <a:spLocks noGrp="1"/>
          </p:cNvSpPr>
          <p:nvPr>
            <p:ph idx="1"/>
          </p:nvPr>
        </p:nvSpPr>
        <p:spPr>
          <a:xfrm>
            <a:off x="914400" y="1447800"/>
            <a:ext cx="7315200" cy="4267200"/>
          </a:xfrm>
        </p:spPr>
        <p:txBody>
          <a:bodyPr>
            <a:normAutofit/>
          </a:bodyPr>
          <a:lstStyle/>
          <a:p>
            <a:pPr eaLnBrk="1" hangingPunct="1"/>
            <a:r>
              <a:rPr lang="en-US" dirty="0" smtClean="0"/>
              <a:t>Suicidal thoughts</a:t>
            </a:r>
          </a:p>
          <a:p>
            <a:pPr eaLnBrk="1" hangingPunct="1"/>
            <a:r>
              <a:rPr lang="en-US" dirty="0" smtClean="0"/>
              <a:t>Withdrawal from activities that were once enjoyed</a:t>
            </a:r>
          </a:p>
          <a:p>
            <a:pPr eaLnBrk="1" hangingPunct="1"/>
            <a:r>
              <a:rPr lang="en-US" dirty="0" smtClean="0"/>
              <a:t>Withdrawal from friends</a:t>
            </a:r>
          </a:p>
          <a:p>
            <a:pPr eaLnBrk="1" hangingPunct="1"/>
            <a:r>
              <a:rPr lang="en-US" dirty="0" smtClean="0"/>
              <a:t>There is a high risk of suicide with bipolar disorder. While in either phase, patients may abuse alcohol or other substances, which can worsen the symptoms.</a:t>
            </a:r>
          </a:p>
          <a:p>
            <a:pPr eaLnBrk="1" hangingPunct="1"/>
            <a:r>
              <a:rPr lang="en-US" dirty="0" smtClean="0"/>
              <a:t>Sometimes there is an overlap between the two phases. Manic and depressive symptoms may occur simultaneously or in quick succession in what is called a mixed state.</a:t>
            </a:r>
          </a:p>
          <a:p>
            <a:pPr eaLnBrk="1" hangingPunct="1"/>
            <a:r>
              <a:rPr lang="en-US" dirty="0" smtClean="0"/>
              <a:t>Treatment (Pharmacotherapy / Psychotherapy )</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p:txBody>
          <a:bodyPr/>
          <a:lstStyle/>
          <a:p>
            <a:pPr algn="ctr">
              <a:buNone/>
            </a:pPr>
            <a:endParaRPr lang="en-US" sz="4800" dirty="0" smtClean="0"/>
          </a:p>
          <a:p>
            <a:pPr algn="ctr">
              <a:buNone/>
            </a:pPr>
            <a:r>
              <a:rPr lang="en-US" sz="7200" dirty="0" err="1" smtClean="0"/>
              <a:t>Marchman</a:t>
            </a:r>
            <a:r>
              <a:rPr lang="en-US" sz="7200" dirty="0" smtClean="0"/>
              <a:t> Act</a:t>
            </a:r>
          </a:p>
          <a:p>
            <a:pPr algn="ctr">
              <a:buFont typeface="Wingdings" pitchFamily="2" charset="2"/>
              <a:buNone/>
            </a:pPr>
            <a:endParaRPr lang="en-US" sz="4800" dirty="0"/>
          </a:p>
        </p:txBody>
      </p:sp>
      <p:sp>
        <p:nvSpPr>
          <p:cNvPr id="4" name="Slide Number Placeholder 5"/>
          <p:cNvSpPr>
            <a:spLocks noGrp="1"/>
          </p:cNvSpPr>
          <p:nvPr>
            <p:ph type="sldNum" sz="quarter" idx="12"/>
          </p:nvPr>
        </p:nvSpPr>
        <p:spPr/>
        <p:txBody>
          <a:bodyPr/>
          <a:lstStyle/>
          <a:p>
            <a:fld id="{9E6C1839-3A11-410F-A74F-5C3034A7464A}" type="slidenum">
              <a:rPr lang="en-US"/>
              <a:pPr/>
              <a:t>110</a:t>
            </a:fld>
            <a:endParaRPr lang="en-US" sz="140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normAutofit/>
          </a:bodyPr>
          <a:lstStyle/>
          <a:p>
            <a:pPr algn="ctr"/>
            <a:r>
              <a:rPr lang="en-US" dirty="0">
                <a:solidFill>
                  <a:schemeClr val="tx1"/>
                </a:solidFill>
              </a:rPr>
              <a:t>History of </a:t>
            </a:r>
            <a:r>
              <a:rPr lang="en-US" dirty="0" smtClean="0">
                <a:solidFill>
                  <a:schemeClr val="tx1"/>
                </a:solidFill>
              </a:rPr>
              <a:t>the </a:t>
            </a:r>
            <a:r>
              <a:rPr lang="en-US" dirty="0" err="1" smtClean="0">
                <a:solidFill>
                  <a:schemeClr val="tx1"/>
                </a:solidFill>
              </a:rPr>
              <a:t>Marchman</a:t>
            </a:r>
            <a:r>
              <a:rPr lang="en-US" dirty="0" smtClean="0">
                <a:solidFill>
                  <a:schemeClr val="tx1"/>
                </a:solidFill>
              </a:rPr>
              <a:t> </a:t>
            </a:r>
            <a:r>
              <a:rPr lang="en-US" dirty="0">
                <a:solidFill>
                  <a:schemeClr val="tx1"/>
                </a:solidFill>
              </a:rPr>
              <a:t>Act</a:t>
            </a:r>
          </a:p>
        </p:txBody>
      </p:sp>
      <p:sp>
        <p:nvSpPr>
          <p:cNvPr id="109571" name="Rectangle 3"/>
          <p:cNvSpPr>
            <a:spLocks noGrp="1" noChangeArrowheads="1"/>
          </p:cNvSpPr>
          <p:nvPr>
            <p:ph idx="1"/>
          </p:nvPr>
        </p:nvSpPr>
        <p:spPr>
          <a:xfrm>
            <a:off x="914400" y="1371600"/>
            <a:ext cx="7315200" cy="4525963"/>
          </a:xfrm>
        </p:spPr>
        <p:txBody>
          <a:bodyPr>
            <a:normAutofit/>
          </a:bodyPr>
          <a:lstStyle/>
          <a:p>
            <a:r>
              <a:rPr lang="en-US" dirty="0"/>
              <a:t>Myers Act (396, FS)</a:t>
            </a:r>
          </a:p>
          <a:p>
            <a:r>
              <a:rPr lang="en-US" dirty="0"/>
              <a:t>Drug Dependency Act (397, FS)</a:t>
            </a:r>
          </a:p>
          <a:p>
            <a:r>
              <a:rPr lang="en-US" dirty="0" smtClean="0"/>
              <a:t>Hal </a:t>
            </a:r>
            <a:r>
              <a:rPr lang="en-US" dirty="0"/>
              <a:t>S. </a:t>
            </a:r>
            <a:r>
              <a:rPr lang="en-US" dirty="0" err="1"/>
              <a:t>Marchman</a:t>
            </a:r>
            <a:r>
              <a:rPr lang="en-US" dirty="0"/>
              <a:t> Alcohol &amp; Other Drug Services Act of 1993 -- addresses the entire array of substance abuse impairment issues.</a:t>
            </a:r>
          </a:p>
          <a:p>
            <a:r>
              <a:rPr lang="en-US" dirty="0" smtClean="0"/>
              <a:t>Not </a:t>
            </a:r>
            <a:r>
              <a:rPr lang="en-US" dirty="0"/>
              <a:t>just the substance abuse version of the Baker Act!!</a:t>
            </a:r>
          </a:p>
        </p:txBody>
      </p:sp>
      <p:sp>
        <p:nvSpPr>
          <p:cNvPr id="4" name="Slide Number Placeholder 5"/>
          <p:cNvSpPr>
            <a:spLocks noGrp="1"/>
          </p:cNvSpPr>
          <p:nvPr>
            <p:ph type="sldNum" sz="quarter" idx="12"/>
          </p:nvPr>
        </p:nvSpPr>
        <p:spPr/>
        <p:txBody>
          <a:bodyPr/>
          <a:lstStyle/>
          <a:p>
            <a:fld id="{28C82B63-23B3-4B5E-A571-AB5C74C49CFC}" type="slidenum">
              <a:rPr lang="en-US"/>
              <a:pPr/>
              <a:t>111</a:t>
            </a:fld>
            <a:endParaRPr lang="en-US" sz="140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normAutofit/>
          </a:bodyPr>
          <a:lstStyle/>
          <a:p>
            <a:pPr algn="ctr"/>
            <a:r>
              <a:rPr lang="en-US" dirty="0" smtClean="0">
                <a:solidFill>
                  <a:schemeClr val="tx1"/>
                </a:solidFill>
              </a:rPr>
              <a:t>LEGISLATIVE INTENT</a:t>
            </a:r>
            <a:endParaRPr lang="en-US" dirty="0"/>
          </a:p>
        </p:txBody>
      </p:sp>
      <p:sp>
        <p:nvSpPr>
          <p:cNvPr id="110595" name="Rectangle 3"/>
          <p:cNvSpPr>
            <a:spLocks noGrp="1" noChangeArrowheads="1"/>
          </p:cNvSpPr>
          <p:nvPr>
            <p:ph idx="1"/>
          </p:nvPr>
        </p:nvSpPr>
        <p:spPr>
          <a:xfrm>
            <a:off x="914400" y="1371600"/>
            <a:ext cx="7315200" cy="4525963"/>
          </a:xfrm>
        </p:spPr>
        <p:txBody>
          <a:bodyPr>
            <a:normAutofit/>
          </a:bodyPr>
          <a:lstStyle/>
          <a:p>
            <a:pPr>
              <a:buFont typeface="Wingdings" pitchFamily="2" charset="2"/>
              <a:buNone/>
            </a:pPr>
            <a:r>
              <a:rPr lang="en-US" dirty="0" smtClean="0"/>
              <a:t>Substance </a:t>
            </a:r>
            <a:r>
              <a:rPr lang="en-US" dirty="0"/>
              <a:t>Abuse is a major health problem leading to:</a:t>
            </a:r>
          </a:p>
          <a:p>
            <a:r>
              <a:rPr lang="en-US" dirty="0" smtClean="0"/>
              <a:t>Serious </a:t>
            </a:r>
            <a:r>
              <a:rPr lang="en-US" dirty="0"/>
              <a:t>impairment</a:t>
            </a:r>
          </a:p>
          <a:p>
            <a:r>
              <a:rPr lang="en-US" dirty="0"/>
              <a:t>Chronic addiction</a:t>
            </a:r>
          </a:p>
          <a:p>
            <a:r>
              <a:rPr lang="en-US" dirty="0"/>
              <a:t>Criminal behavior</a:t>
            </a:r>
          </a:p>
          <a:p>
            <a:r>
              <a:rPr lang="en-US" dirty="0"/>
              <a:t>Vehicular casualties</a:t>
            </a:r>
          </a:p>
          <a:p>
            <a:r>
              <a:rPr lang="en-US" dirty="0"/>
              <a:t>Spiraling health care costs</a:t>
            </a:r>
          </a:p>
          <a:p>
            <a:r>
              <a:rPr lang="en-US" dirty="0"/>
              <a:t>HIV/AIDS</a:t>
            </a:r>
          </a:p>
          <a:p>
            <a:r>
              <a:rPr lang="en-US" dirty="0"/>
              <a:t>Business losses</a:t>
            </a:r>
          </a:p>
          <a:p>
            <a:r>
              <a:rPr lang="en-US" dirty="0"/>
              <a:t>Children’s learning ability</a:t>
            </a:r>
          </a:p>
          <a:p>
            <a:r>
              <a:rPr lang="en-US" dirty="0"/>
              <a:t>Family </a:t>
            </a:r>
            <a:r>
              <a:rPr lang="en-US" dirty="0" smtClean="0"/>
              <a:t>dysfunction</a:t>
            </a:r>
            <a:endParaRPr lang="en-US" dirty="0"/>
          </a:p>
        </p:txBody>
      </p:sp>
      <p:sp>
        <p:nvSpPr>
          <p:cNvPr id="4" name="Slide Number Placeholder 5"/>
          <p:cNvSpPr>
            <a:spLocks noGrp="1"/>
          </p:cNvSpPr>
          <p:nvPr>
            <p:ph type="sldNum" sz="quarter" idx="12"/>
          </p:nvPr>
        </p:nvSpPr>
        <p:spPr/>
        <p:txBody>
          <a:bodyPr/>
          <a:lstStyle/>
          <a:p>
            <a:fld id="{A0EFA2F1-3FA9-4688-B9D7-CE8FF82B2F98}" type="slidenum">
              <a:rPr lang="en-US"/>
              <a:pPr/>
              <a:t>112</a:t>
            </a:fld>
            <a:endParaRPr lang="en-US" sz="140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normAutofit/>
          </a:bodyPr>
          <a:lstStyle/>
          <a:p>
            <a:pPr algn="ctr"/>
            <a:r>
              <a:rPr lang="en-US" dirty="0">
                <a:solidFill>
                  <a:schemeClr val="tx1"/>
                </a:solidFill>
              </a:rPr>
              <a:t>Substance </a:t>
            </a:r>
            <a:r>
              <a:rPr lang="en-US" dirty="0" smtClean="0">
                <a:solidFill>
                  <a:schemeClr val="tx1"/>
                </a:solidFill>
              </a:rPr>
              <a:t>Abuse Defined</a:t>
            </a:r>
            <a:r>
              <a:rPr lang="en-US" dirty="0"/>
              <a:t>	</a:t>
            </a:r>
          </a:p>
        </p:txBody>
      </p:sp>
      <p:sp>
        <p:nvSpPr>
          <p:cNvPr id="111619" name="Rectangle 3"/>
          <p:cNvSpPr>
            <a:spLocks noGrp="1" noChangeArrowheads="1"/>
          </p:cNvSpPr>
          <p:nvPr>
            <p:ph idx="1"/>
          </p:nvPr>
        </p:nvSpPr>
        <p:spPr/>
        <p:txBody>
          <a:bodyPr>
            <a:normAutofit/>
          </a:bodyPr>
          <a:lstStyle/>
          <a:p>
            <a:pPr>
              <a:buFont typeface="Wingdings" pitchFamily="2" charset="2"/>
              <a:buNone/>
            </a:pPr>
            <a:r>
              <a:rPr lang="en-US" dirty="0"/>
              <a:t>Substance Abuse means:</a:t>
            </a:r>
          </a:p>
          <a:p>
            <a:r>
              <a:rPr lang="en-US" dirty="0" smtClean="0"/>
              <a:t>Use </a:t>
            </a:r>
            <a:r>
              <a:rPr lang="en-US" dirty="0"/>
              <a:t>of any substance if such use is unlawful </a:t>
            </a:r>
            <a:r>
              <a:rPr lang="en-US" b="1" u="sng" dirty="0"/>
              <a:t>or</a:t>
            </a:r>
            <a:r>
              <a:rPr lang="en-US" dirty="0"/>
              <a:t> </a:t>
            </a:r>
          </a:p>
          <a:p>
            <a:r>
              <a:rPr lang="en-US" dirty="0" smtClean="0"/>
              <a:t>If </a:t>
            </a:r>
            <a:r>
              <a:rPr lang="en-US" dirty="0"/>
              <a:t>such use is detrimental to the user or to others, but is not unlawful.</a:t>
            </a:r>
          </a:p>
        </p:txBody>
      </p:sp>
      <p:sp>
        <p:nvSpPr>
          <p:cNvPr id="4" name="Slide Number Placeholder 5"/>
          <p:cNvSpPr>
            <a:spLocks noGrp="1"/>
          </p:cNvSpPr>
          <p:nvPr>
            <p:ph type="sldNum" sz="quarter" idx="12"/>
          </p:nvPr>
        </p:nvSpPr>
        <p:spPr/>
        <p:txBody>
          <a:bodyPr/>
          <a:lstStyle/>
          <a:p>
            <a:fld id="{55F0B26A-F594-44BA-BD40-0C260039B9B2}" type="slidenum">
              <a:rPr lang="en-US"/>
              <a:pPr/>
              <a:t>113</a:t>
            </a:fld>
            <a:endParaRPr lang="en-US" sz="140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4738" name="Rectangle 2050"/>
          <p:cNvSpPr>
            <a:spLocks noGrp="1" noChangeArrowheads="1"/>
          </p:cNvSpPr>
          <p:nvPr>
            <p:ph type="title"/>
          </p:nvPr>
        </p:nvSpPr>
        <p:spPr/>
        <p:txBody>
          <a:bodyPr>
            <a:normAutofit/>
          </a:bodyPr>
          <a:lstStyle/>
          <a:p>
            <a:pPr algn="ctr"/>
            <a:r>
              <a:rPr lang="en-US" dirty="0" smtClean="0">
                <a:solidFill>
                  <a:schemeClr val="tx1"/>
                </a:solidFill>
              </a:rPr>
              <a:t>SUBSTANCE ABUSE IMPAIRMENT DEFINED</a:t>
            </a:r>
            <a:endParaRPr lang="en-US" sz="2800" dirty="0">
              <a:solidFill>
                <a:schemeClr val="tx1"/>
              </a:solidFill>
            </a:endParaRPr>
          </a:p>
        </p:txBody>
      </p:sp>
      <p:sp>
        <p:nvSpPr>
          <p:cNvPr id="244739" name="Rectangle 2051"/>
          <p:cNvSpPr>
            <a:spLocks noGrp="1" noChangeArrowheads="1"/>
          </p:cNvSpPr>
          <p:nvPr>
            <p:ph idx="1"/>
          </p:nvPr>
        </p:nvSpPr>
        <p:spPr>
          <a:xfrm>
            <a:off x="914400" y="1371600"/>
            <a:ext cx="7315200" cy="4525963"/>
          </a:xfrm>
        </p:spPr>
        <p:txBody>
          <a:bodyPr>
            <a:normAutofit/>
          </a:bodyPr>
          <a:lstStyle/>
          <a:p>
            <a:pPr marL="0" indent="0">
              <a:buFont typeface="Wingdings" pitchFamily="2" charset="2"/>
              <a:buNone/>
            </a:pPr>
            <a:r>
              <a:rPr lang="en-US" dirty="0"/>
              <a:t>A condition involving the use of alcohol or any psychoactive or mood-altering substance in such a manner as to induce:</a:t>
            </a:r>
          </a:p>
          <a:p>
            <a:r>
              <a:rPr lang="en-US" dirty="0" smtClean="0"/>
              <a:t>mental</a:t>
            </a:r>
            <a:r>
              <a:rPr lang="en-US" dirty="0"/>
              <a:t>, </a:t>
            </a:r>
            <a:endParaRPr lang="en-US" dirty="0" smtClean="0"/>
          </a:p>
          <a:p>
            <a:r>
              <a:rPr lang="en-US" dirty="0" smtClean="0"/>
              <a:t>emotional</a:t>
            </a:r>
            <a:r>
              <a:rPr lang="en-US" dirty="0"/>
              <a:t>, or </a:t>
            </a:r>
            <a:endParaRPr lang="en-US" dirty="0" smtClean="0"/>
          </a:p>
          <a:p>
            <a:r>
              <a:rPr lang="en-US" dirty="0" smtClean="0"/>
              <a:t>physical </a:t>
            </a:r>
            <a:r>
              <a:rPr lang="en-US" dirty="0"/>
              <a:t>problems </a:t>
            </a:r>
          </a:p>
          <a:p>
            <a:pPr marL="0" indent="0">
              <a:buFont typeface="Wingdings" pitchFamily="2" charset="2"/>
              <a:buNone/>
            </a:pPr>
            <a:r>
              <a:rPr lang="en-US" dirty="0"/>
              <a:t>And cause socially dysfunctional behavior</a:t>
            </a:r>
          </a:p>
        </p:txBody>
      </p:sp>
      <p:sp>
        <p:nvSpPr>
          <p:cNvPr id="4" name="Slide Number Placeholder 5"/>
          <p:cNvSpPr>
            <a:spLocks noGrp="1"/>
          </p:cNvSpPr>
          <p:nvPr>
            <p:ph type="sldNum" sz="quarter" idx="12"/>
          </p:nvPr>
        </p:nvSpPr>
        <p:spPr/>
        <p:txBody>
          <a:bodyPr/>
          <a:lstStyle/>
          <a:p>
            <a:fld id="{902C9571-0A8C-4D9D-84D7-7C49A59FDFC0}" type="slidenum">
              <a:rPr lang="en-US"/>
              <a:pPr/>
              <a:t>114</a:t>
            </a:fld>
            <a:endParaRPr lang="en-US" sz="140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normAutofit/>
          </a:bodyPr>
          <a:lstStyle/>
          <a:p>
            <a:pPr algn="ctr"/>
            <a:r>
              <a:rPr lang="en-US" dirty="0" smtClean="0">
                <a:solidFill>
                  <a:schemeClr val="tx1"/>
                </a:solidFill>
              </a:rPr>
              <a:t>SERVICE PROVIDERS DEFINED</a:t>
            </a:r>
            <a:endParaRPr lang="en-US" dirty="0">
              <a:solidFill>
                <a:schemeClr val="tx1"/>
              </a:solidFill>
            </a:endParaRPr>
          </a:p>
        </p:txBody>
      </p:sp>
      <p:sp>
        <p:nvSpPr>
          <p:cNvPr id="142339" name="Rectangle 3"/>
          <p:cNvSpPr>
            <a:spLocks noGrp="1" noChangeArrowheads="1"/>
          </p:cNvSpPr>
          <p:nvPr>
            <p:ph idx="1"/>
          </p:nvPr>
        </p:nvSpPr>
        <p:spPr>
          <a:xfrm>
            <a:off x="914400" y="1371600"/>
            <a:ext cx="7315200" cy="4525963"/>
          </a:xfrm>
        </p:spPr>
        <p:txBody>
          <a:bodyPr>
            <a:normAutofit/>
          </a:bodyPr>
          <a:lstStyle/>
          <a:p>
            <a:r>
              <a:rPr lang="en-US" dirty="0"/>
              <a:t>Public agencies, </a:t>
            </a:r>
          </a:p>
          <a:p>
            <a:r>
              <a:rPr lang="en-US" dirty="0" smtClean="0"/>
              <a:t>Private </a:t>
            </a:r>
            <a:r>
              <a:rPr lang="en-US" dirty="0"/>
              <a:t>for-profit or not-for-profit agencies, </a:t>
            </a:r>
          </a:p>
          <a:p>
            <a:r>
              <a:rPr lang="en-US" dirty="0" smtClean="0"/>
              <a:t>Specified </a:t>
            </a:r>
            <a:r>
              <a:rPr lang="en-US" dirty="0"/>
              <a:t>private practitioners, and </a:t>
            </a:r>
          </a:p>
          <a:p>
            <a:r>
              <a:rPr lang="en-US" dirty="0" smtClean="0"/>
              <a:t>Hospitals </a:t>
            </a:r>
            <a:endParaRPr lang="en-US" dirty="0"/>
          </a:p>
          <a:p>
            <a:r>
              <a:rPr lang="en-US" dirty="0"/>
              <a:t>T</a:t>
            </a:r>
            <a:r>
              <a:rPr lang="en-US" dirty="0" smtClean="0"/>
              <a:t>hat </a:t>
            </a:r>
            <a:r>
              <a:rPr lang="en-US" dirty="0"/>
              <a:t>are DCF licensed </a:t>
            </a:r>
            <a:r>
              <a:rPr lang="en-US" b="1" dirty="0"/>
              <a:t>or exempt</a:t>
            </a:r>
            <a:r>
              <a:rPr lang="en-US" dirty="0"/>
              <a:t> from licensure under the </a:t>
            </a:r>
            <a:r>
              <a:rPr lang="en-US" dirty="0" err="1"/>
              <a:t>Marchman</a:t>
            </a:r>
            <a:r>
              <a:rPr lang="en-US" dirty="0"/>
              <a:t> Act.</a:t>
            </a:r>
          </a:p>
        </p:txBody>
      </p:sp>
      <p:sp>
        <p:nvSpPr>
          <p:cNvPr id="4" name="Slide Number Placeholder 5"/>
          <p:cNvSpPr>
            <a:spLocks noGrp="1"/>
          </p:cNvSpPr>
          <p:nvPr>
            <p:ph type="sldNum" sz="quarter" idx="12"/>
          </p:nvPr>
        </p:nvSpPr>
        <p:spPr/>
        <p:txBody>
          <a:bodyPr/>
          <a:lstStyle/>
          <a:p>
            <a:fld id="{F9B671B3-9911-4C52-B626-3612C0C3588F}" type="slidenum">
              <a:rPr lang="en-US"/>
              <a:pPr/>
              <a:t>115</a:t>
            </a:fld>
            <a:endParaRPr lang="en-US" sz="140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normAutofit/>
          </a:bodyPr>
          <a:lstStyle/>
          <a:p>
            <a:pPr algn="ctr"/>
            <a:r>
              <a:rPr lang="en-US" dirty="0" smtClean="0">
                <a:solidFill>
                  <a:schemeClr val="tx1"/>
                </a:solidFill>
              </a:rPr>
              <a:t>SERVICE DEFINITIONS</a:t>
            </a:r>
            <a:endParaRPr lang="en-US" dirty="0">
              <a:solidFill>
                <a:schemeClr val="tx1"/>
              </a:solidFill>
            </a:endParaRPr>
          </a:p>
        </p:txBody>
      </p:sp>
      <p:sp>
        <p:nvSpPr>
          <p:cNvPr id="143363" name="Rectangle 3"/>
          <p:cNvSpPr>
            <a:spLocks noGrp="1" noChangeArrowheads="1"/>
          </p:cNvSpPr>
          <p:nvPr>
            <p:ph idx="1"/>
          </p:nvPr>
        </p:nvSpPr>
        <p:spPr>
          <a:xfrm>
            <a:off x="914400" y="1371600"/>
            <a:ext cx="7315200" cy="4525963"/>
          </a:xfrm>
        </p:spPr>
        <p:txBody>
          <a:bodyPr>
            <a:normAutofit/>
          </a:bodyPr>
          <a:lstStyle/>
          <a:p>
            <a:pPr>
              <a:lnSpc>
                <a:spcPct val="90000"/>
              </a:lnSpc>
            </a:pPr>
            <a:r>
              <a:rPr lang="en-US" b="1" dirty="0"/>
              <a:t>Hospital </a:t>
            </a:r>
            <a:r>
              <a:rPr lang="en-US" dirty="0"/>
              <a:t>– Licensed by AHCA under chapter 395, </a:t>
            </a:r>
            <a:r>
              <a:rPr lang="en-US" dirty="0" smtClean="0"/>
              <a:t>FS</a:t>
            </a:r>
          </a:p>
          <a:p>
            <a:pPr>
              <a:lnSpc>
                <a:spcPct val="90000"/>
              </a:lnSpc>
            </a:pPr>
            <a:endParaRPr lang="en-US" dirty="0"/>
          </a:p>
          <a:p>
            <a:pPr>
              <a:lnSpc>
                <a:spcPct val="90000"/>
              </a:lnSpc>
            </a:pPr>
            <a:r>
              <a:rPr lang="en-US" b="1" dirty="0" smtClean="0"/>
              <a:t>Detox </a:t>
            </a:r>
            <a:r>
              <a:rPr lang="en-US" b="1" dirty="0"/>
              <a:t>Center</a:t>
            </a:r>
            <a:r>
              <a:rPr lang="en-US" dirty="0"/>
              <a:t> – uses medical and psychological procedures and supportive counseling to manage toxicity and withdrawing/stabilizing from effects of substance abuse</a:t>
            </a:r>
            <a:r>
              <a:rPr lang="en-US" dirty="0" smtClean="0"/>
              <a:t>.</a:t>
            </a:r>
          </a:p>
          <a:p>
            <a:pPr>
              <a:lnSpc>
                <a:spcPct val="90000"/>
              </a:lnSpc>
            </a:pPr>
            <a:endParaRPr lang="en-US" dirty="0"/>
          </a:p>
          <a:p>
            <a:pPr>
              <a:lnSpc>
                <a:spcPct val="90000"/>
              </a:lnSpc>
            </a:pPr>
            <a:r>
              <a:rPr lang="en-US" b="1" dirty="0" smtClean="0"/>
              <a:t>Addiction </a:t>
            </a:r>
            <a:r>
              <a:rPr lang="en-US" b="1" dirty="0"/>
              <a:t>Receiving Facility (ARF)</a:t>
            </a:r>
            <a:r>
              <a:rPr lang="en-US" dirty="0"/>
              <a:t> –state contracted and designated secure facility providing intensive level of care capable of handling aggressive behavior/deter elopements for persons meeting involuntary assessment/treatment</a:t>
            </a:r>
          </a:p>
        </p:txBody>
      </p:sp>
      <p:sp>
        <p:nvSpPr>
          <p:cNvPr id="4" name="Slide Number Placeholder 5"/>
          <p:cNvSpPr>
            <a:spLocks noGrp="1"/>
          </p:cNvSpPr>
          <p:nvPr>
            <p:ph type="sldNum" sz="quarter" idx="12"/>
          </p:nvPr>
        </p:nvSpPr>
        <p:spPr/>
        <p:txBody>
          <a:bodyPr/>
          <a:lstStyle/>
          <a:p>
            <a:fld id="{878580A4-AF28-4AFD-9A56-F11E35AE7C45}" type="slidenum">
              <a:rPr lang="en-US"/>
              <a:pPr/>
              <a:t>116</a:t>
            </a:fld>
            <a:endParaRPr lang="en-US" sz="140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normAutofit/>
          </a:bodyPr>
          <a:lstStyle/>
          <a:p>
            <a:pPr algn="ctr"/>
            <a:r>
              <a:rPr lang="en-US" dirty="0" smtClean="0">
                <a:solidFill>
                  <a:srgbClr val="030409"/>
                </a:solidFill>
              </a:rPr>
              <a:t>ADMISSION TYPES</a:t>
            </a:r>
            <a:endParaRPr lang="en-US" dirty="0">
              <a:solidFill>
                <a:srgbClr val="030409"/>
              </a:solidFill>
            </a:endParaRPr>
          </a:p>
        </p:txBody>
      </p:sp>
      <p:sp>
        <p:nvSpPr>
          <p:cNvPr id="161795" name="Rectangle 3"/>
          <p:cNvSpPr>
            <a:spLocks noGrp="1" noChangeArrowheads="1"/>
          </p:cNvSpPr>
          <p:nvPr>
            <p:ph idx="1"/>
          </p:nvPr>
        </p:nvSpPr>
        <p:spPr>
          <a:xfrm>
            <a:off x="914400" y="1371600"/>
            <a:ext cx="7315200" cy="4525963"/>
          </a:xfrm>
        </p:spPr>
        <p:txBody>
          <a:bodyPr>
            <a:normAutofit/>
          </a:bodyPr>
          <a:lstStyle/>
          <a:p>
            <a:pPr>
              <a:buFont typeface="Wingdings" pitchFamily="2" charset="2"/>
              <a:buNone/>
            </a:pPr>
            <a:r>
              <a:rPr lang="en-US" dirty="0">
                <a:solidFill>
                  <a:srgbClr val="030409"/>
                </a:solidFill>
              </a:rPr>
              <a:t>I.  Voluntary Admissions</a:t>
            </a:r>
          </a:p>
          <a:p>
            <a:pPr>
              <a:buFont typeface="Wingdings" pitchFamily="2" charset="2"/>
              <a:buNone/>
            </a:pPr>
            <a:r>
              <a:rPr lang="en-US" dirty="0" smtClean="0">
                <a:solidFill>
                  <a:srgbClr val="030409"/>
                </a:solidFill>
              </a:rPr>
              <a:t>II</a:t>
            </a:r>
            <a:r>
              <a:rPr lang="en-US" dirty="0">
                <a:solidFill>
                  <a:srgbClr val="030409"/>
                </a:solidFill>
              </a:rPr>
              <a:t>.  Involuntary Admissions:</a:t>
            </a:r>
          </a:p>
          <a:p>
            <a:pPr>
              <a:buFont typeface="Wingdings" pitchFamily="2" charset="2"/>
              <a:buNone/>
            </a:pPr>
            <a:r>
              <a:rPr lang="en-US" b="1" dirty="0">
                <a:solidFill>
                  <a:srgbClr val="030409"/>
                </a:solidFill>
              </a:rPr>
              <a:t>	Non-Court Involved:</a:t>
            </a:r>
          </a:p>
          <a:p>
            <a:pPr lvl="1"/>
            <a:r>
              <a:rPr lang="en-US" dirty="0">
                <a:solidFill>
                  <a:srgbClr val="030409"/>
                </a:solidFill>
              </a:rPr>
              <a:t>Protective Custody</a:t>
            </a:r>
          </a:p>
          <a:p>
            <a:pPr lvl="1"/>
            <a:r>
              <a:rPr lang="en-US" dirty="0">
                <a:solidFill>
                  <a:srgbClr val="030409"/>
                </a:solidFill>
              </a:rPr>
              <a:t>Emergency</a:t>
            </a:r>
          </a:p>
          <a:p>
            <a:pPr lvl="1"/>
            <a:r>
              <a:rPr lang="en-US" dirty="0">
                <a:solidFill>
                  <a:srgbClr val="030409"/>
                </a:solidFill>
              </a:rPr>
              <a:t>Alternative Involuntary Assessment for minors</a:t>
            </a:r>
          </a:p>
          <a:p>
            <a:pPr>
              <a:buFont typeface="Wingdings" pitchFamily="2" charset="2"/>
              <a:buNone/>
            </a:pPr>
            <a:r>
              <a:rPr lang="en-US" b="1" dirty="0">
                <a:solidFill>
                  <a:srgbClr val="030409"/>
                </a:solidFill>
              </a:rPr>
              <a:t>	Court Involved:</a:t>
            </a:r>
          </a:p>
          <a:p>
            <a:pPr lvl="1"/>
            <a:r>
              <a:rPr lang="en-US" dirty="0">
                <a:solidFill>
                  <a:srgbClr val="030409"/>
                </a:solidFill>
              </a:rPr>
              <a:t>Involuntary Assessment/Stabilization</a:t>
            </a:r>
          </a:p>
          <a:p>
            <a:pPr lvl="1"/>
            <a:r>
              <a:rPr lang="en-US" dirty="0">
                <a:solidFill>
                  <a:srgbClr val="030409"/>
                </a:solidFill>
              </a:rPr>
              <a:t>Involuntary </a:t>
            </a:r>
            <a:r>
              <a:rPr lang="en-US" dirty="0" smtClean="0">
                <a:solidFill>
                  <a:srgbClr val="030409"/>
                </a:solidFill>
              </a:rPr>
              <a:t>Treatment</a:t>
            </a:r>
            <a:endParaRPr lang="en-US" dirty="0">
              <a:solidFill>
                <a:srgbClr val="030409"/>
              </a:solidFill>
            </a:endParaRPr>
          </a:p>
        </p:txBody>
      </p:sp>
      <p:sp>
        <p:nvSpPr>
          <p:cNvPr id="6" name="Slide Number Placeholder 5"/>
          <p:cNvSpPr>
            <a:spLocks noGrp="1"/>
          </p:cNvSpPr>
          <p:nvPr>
            <p:ph type="sldNum" sz="quarter" idx="12"/>
          </p:nvPr>
        </p:nvSpPr>
        <p:spPr/>
        <p:txBody>
          <a:bodyPr/>
          <a:lstStyle/>
          <a:p>
            <a:fld id="{E7549A83-0421-4BBC-B0EB-AA98B42C0352}" type="slidenum">
              <a:rPr lang="en-US"/>
              <a:pPr/>
              <a:t>117</a:t>
            </a:fld>
            <a:endParaRPr lang="en-US" sz="1400"/>
          </a:p>
        </p:txBody>
      </p:sp>
      <p:sp>
        <p:nvSpPr>
          <p:cNvPr id="161796" name="Rectangle 4"/>
          <p:cNvSpPr>
            <a:spLocks noChangeArrowheads="1"/>
          </p:cNvSpPr>
          <p:nvPr/>
        </p:nvSpPr>
        <p:spPr bwMode="auto">
          <a:xfrm>
            <a:off x="1151467" y="617935"/>
            <a:ext cx="7793567" cy="639365"/>
          </a:xfrm>
          <a:prstGeom prst="rect">
            <a:avLst/>
          </a:prstGeom>
          <a:noFill/>
          <a:ln w="9525">
            <a:noFill/>
            <a:miter lim="800000"/>
            <a:headEnd/>
            <a:tailEnd/>
          </a:ln>
          <a:effectLst/>
        </p:spPr>
        <p:txBody>
          <a:bodyPr anchor="b"/>
          <a:lstStyle/>
          <a:p>
            <a:pPr algn="ctr"/>
            <a:endParaRPr lang="en-US" sz="4400">
              <a:solidFill>
                <a:schemeClr val="tx2"/>
              </a:solidFill>
            </a:endParaRPr>
          </a:p>
        </p:txBody>
      </p:sp>
      <p:sp>
        <p:nvSpPr>
          <p:cNvPr id="161797" name="Rectangle 5"/>
          <p:cNvSpPr>
            <a:spLocks noChangeArrowheads="1"/>
          </p:cNvSpPr>
          <p:nvPr/>
        </p:nvSpPr>
        <p:spPr bwMode="auto">
          <a:xfrm>
            <a:off x="1183217" y="1371600"/>
            <a:ext cx="7772400" cy="4761310"/>
          </a:xfrm>
          <a:prstGeom prst="rect">
            <a:avLst/>
          </a:prstGeom>
          <a:noFill/>
          <a:ln w="9525">
            <a:noFill/>
            <a:miter lim="800000"/>
            <a:headEnd/>
            <a:tailEnd/>
          </a:ln>
          <a:effectLst/>
        </p:spPr>
        <p:txBody>
          <a:bodyPr/>
          <a:lstStyle/>
          <a:p>
            <a:pPr marL="457200" indent="-457200">
              <a:spcBef>
                <a:spcPct val="20000"/>
              </a:spcBef>
              <a:buClr>
                <a:srgbClr val="A50021"/>
              </a:buClr>
              <a:buSzPct val="75000"/>
              <a:buFont typeface="Wingdings" pitchFamily="2" charset="2"/>
              <a:buNone/>
            </a:pPr>
            <a:endParaRPr lang="en-US" sz="320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normAutofit/>
          </a:bodyPr>
          <a:lstStyle/>
          <a:p>
            <a:pPr algn="ctr"/>
            <a:r>
              <a:rPr lang="en-US" sz="3200" dirty="0" smtClean="0">
                <a:solidFill>
                  <a:srgbClr val="030409"/>
                </a:solidFill>
              </a:rPr>
              <a:t>ALL ADMISSIONS</a:t>
            </a:r>
            <a:br>
              <a:rPr lang="en-US" sz="3200" dirty="0" smtClean="0">
                <a:solidFill>
                  <a:srgbClr val="030409"/>
                </a:solidFill>
              </a:rPr>
            </a:br>
            <a:r>
              <a:rPr lang="en-US" sz="3200" dirty="0" smtClean="0">
                <a:solidFill>
                  <a:srgbClr val="030409"/>
                </a:solidFill>
              </a:rPr>
              <a:t>PROVIDER RESPONSIBILITIES</a:t>
            </a:r>
            <a:endParaRPr lang="en-US" sz="3200" dirty="0">
              <a:solidFill>
                <a:srgbClr val="030409"/>
              </a:solidFill>
            </a:endParaRPr>
          </a:p>
        </p:txBody>
      </p:sp>
      <p:sp>
        <p:nvSpPr>
          <p:cNvPr id="162819" name="Rectangle 3"/>
          <p:cNvSpPr>
            <a:spLocks noGrp="1" noChangeArrowheads="1"/>
          </p:cNvSpPr>
          <p:nvPr>
            <p:ph idx="1"/>
          </p:nvPr>
        </p:nvSpPr>
        <p:spPr/>
        <p:txBody>
          <a:bodyPr/>
          <a:lstStyle/>
          <a:p>
            <a:r>
              <a:rPr lang="en-US" sz="2400" dirty="0">
                <a:solidFill>
                  <a:srgbClr val="030409"/>
                </a:solidFill>
              </a:rPr>
              <a:t>Any person, including minors, may apply for </a:t>
            </a:r>
            <a:r>
              <a:rPr lang="en-US" sz="2400" b="1" u="sng" dirty="0">
                <a:solidFill>
                  <a:srgbClr val="030409"/>
                </a:solidFill>
              </a:rPr>
              <a:t>voluntary </a:t>
            </a:r>
            <a:r>
              <a:rPr lang="en-US" sz="2400" dirty="0">
                <a:solidFill>
                  <a:srgbClr val="030409"/>
                </a:solidFill>
              </a:rPr>
              <a:t>admission</a:t>
            </a:r>
            <a:r>
              <a:rPr lang="en-US" sz="2400" dirty="0" smtClean="0">
                <a:solidFill>
                  <a:srgbClr val="030409"/>
                </a:solidFill>
              </a:rPr>
              <a:t>.</a:t>
            </a:r>
            <a:endParaRPr lang="en-US" sz="2400" dirty="0">
              <a:solidFill>
                <a:srgbClr val="030409"/>
              </a:solidFill>
            </a:endParaRPr>
          </a:p>
          <a:p>
            <a:r>
              <a:rPr lang="en-US" sz="2400" dirty="0">
                <a:solidFill>
                  <a:srgbClr val="030409"/>
                </a:solidFill>
              </a:rPr>
              <a:t>Person must be admitted when sufficient evidence exists that:</a:t>
            </a:r>
          </a:p>
          <a:p>
            <a:pPr lvl="1"/>
            <a:r>
              <a:rPr lang="en-US" sz="2400" dirty="0" smtClean="0">
                <a:solidFill>
                  <a:srgbClr val="030409"/>
                </a:solidFill>
              </a:rPr>
              <a:t>Person </a:t>
            </a:r>
            <a:r>
              <a:rPr lang="en-US" sz="2400" dirty="0">
                <a:solidFill>
                  <a:srgbClr val="030409"/>
                </a:solidFill>
              </a:rPr>
              <a:t>is SA impaired</a:t>
            </a:r>
          </a:p>
          <a:p>
            <a:pPr lvl="1"/>
            <a:r>
              <a:rPr lang="en-US" sz="2400" dirty="0">
                <a:solidFill>
                  <a:srgbClr val="030409"/>
                </a:solidFill>
              </a:rPr>
              <a:t>Setting Is the least restrictive and appropriate</a:t>
            </a:r>
          </a:p>
          <a:p>
            <a:pPr lvl="1"/>
            <a:r>
              <a:rPr lang="en-US" sz="2400" dirty="0">
                <a:solidFill>
                  <a:srgbClr val="030409"/>
                </a:solidFill>
              </a:rPr>
              <a:t>Within licensed census</a:t>
            </a:r>
          </a:p>
          <a:p>
            <a:pPr lvl="1"/>
            <a:r>
              <a:rPr lang="en-US" sz="2400" dirty="0">
                <a:solidFill>
                  <a:srgbClr val="030409"/>
                </a:solidFill>
              </a:rPr>
              <a:t>Medical &amp; behavioral condition can be safely managed</a:t>
            </a:r>
          </a:p>
          <a:p>
            <a:pPr lvl="1"/>
            <a:r>
              <a:rPr lang="en-US" sz="2400" dirty="0">
                <a:solidFill>
                  <a:srgbClr val="030409"/>
                </a:solidFill>
              </a:rPr>
              <a:t>Within financial means of person</a:t>
            </a:r>
          </a:p>
        </p:txBody>
      </p:sp>
      <p:sp>
        <p:nvSpPr>
          <p:cNvPr id="4" name="Slide Number Placeholder 5"/>
          <p:cNvSpPr>
            <a:spLocks noGrp="1"/>
          </p:cNvSpPr>
          <p:nvPr>
            <p:ph type="sldNum" sz="quarter" idx="12"/>
          </p:nvPr>
        </p:nvSpPr>
        <p:spPr/>
        <p:txBody>
          <a:bodyPr/>
          <a:lstStyle/>
          <a:p>
            <a:fld id="{F7C1D957-D991-47FA-8EEE-E4CB0EE3EADD}" type="slidenum">
              <a:rPr lang="en-US"/>
              <a:pPr/>
              <a:t>118</a:t>
            </a:fld>
            <a:endParaRPr lang="en-US" sz="140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8834" name="Rectangle 1026"/>
          <p:cNvSpPr>
            <a:spLocks noGrp="1" noChangeArrowheads="1"/>
          </p:cNvSpPr>
          <p:nvPr>
            <p:ph type="title"/>
          </p:nvPr>
        </p:nvSpPr>
        <p:spPr/>
        <p:txBody>
          <a:bodyPr>
            <a:normAutofit/>
          </a:bodyPr>
          <a:lstStyle/>
          <a:p>
            <a:pPr algn="ctr"/>
            <a:r>
              <a:rPr lang="en-US" sz="3200" dirty="0" smtClean="0">
                <a:solidFill>
                  <a:srgbClr val="030409"/>
                </a:solidFill>
              </a:rPr>
              <a:t>PROVIDER RESPONSIBILITIES</a:t>
            </a:r>
            <a:br>
              <a:rPr lang="en-US" sz="3200" dirty="0" smtClean="0">
                <a:solidFill>
                  <a:srgbClr val="030409"/>
                </a:solidFill>
              </a:rPr>
            </a:br>
            <a:r>
              <a:rPr lang="en-US" sz="1600" dirty="0" smtClean="0">
                <a:solidFill>
                  <a:srgbClr val="030409"/>
                </a:solidFill>
              </a:rPr>
              <a:t>(</a:t>
            </a:r>
            <a:r>
              <a:rPr lang="en-US" sz="1600" dirty="0">
                <a:solidFill>
                  <a:srgbClr val="030409"/>
                </a:solidFill>
              </a:rPr>
              <a:t>continued)</a:t>
            </a:r>
          </a:p>
        </p:txBody>
      </p:sp>
      <p:sp>
        <p:nvSpPr>
          <p:cNvPr id="248835" name="Rectangle 1027"/>
          <p:cNvSpPr>
            <a:spLocks noGrp="1" noChangeArrowheads="1"/>
          </p:cNvSpPr>
          <p:nvPr>
            <p:ph idx="1"/>
          </p:nvPr>
        </p:nvSpPr>
        <p:spPr/>
        <p:txBody>
          <a:bodyPr>
            <a:normAutofit/>
          </a:bodyPr>
          <a:lstStyle/>
          <a:p>
            <a:r>
              <a:rPr lang="en-US" dirty="0"/>
              <a:t>Persons involuntarily placed only in licensed service providers in components authorized to accept involuntary clients.</a:t>
            </a:r>
          </a:p>
          <a:p>
            <a:r>
              <a:rPr lang="en-US" dirty="0"/>
              <a:t>Providers accepting person on involuntary status </a:t>
            </a:r>
            <a:r>
              <a:rPr lang="en-US" dirty="0">
                <a:cs typeface="Times New Roman" charset="0"/>
              </a:rPr>
              <a:t>must provide a description of the eligibility and diagnostic criteria and the placement process to be followed for each of the involuntary placement procedures </a:t>
            </a:r>
          </a:p>
          <a:p>
            <a:r>
              <a:rPr lang="en-US" dirty="0" smtClean="0">
                <a:cs typeface="Times New Roman" charset="0"/>
              </a:rPr>
              <a:t>Decision </a:t>
            </a:r>
            <a:r>
              <a:rPr lang="en-US" dirty="0">
                <a:cs typeface="Times New Roman" charset="0"/>
              </a:rPr>
              <a:t>to refuse to admit or to discharge shall be made only by a qualified professional. </a:t>
            </a:r>
          </a:p>
        </p:txBody>
      </p:sp>
      <p:sp>
        <p:nvSpPr>
          <p:cNvPr id="4" name="Slide Number Placeholder 5"/>
          <p:cNvSpPr>
            <a:spLocks noGrp="1"/>
          </p:cNvSpPr>
          <p:nvPr>
            <p:ph type="sldNum" sz="quarter" idx="12"/>
          </p:nvPr>
        </p:nvSpPr>
        <p:spPr/>
        <p:txBody>
          <a:bodyPr/>
          <a:lstStyle/>
          <a:p>
            <a:fld id="{FCD46069-1480-49EC-914C-A13563F5C972}" type="slidenum">
              <a:rPr lang="en-US"/>
              <a:pPr/>
              <a:t>119</a:t>
            </a:fld>
            <a:endParaRPr lang="en-US" sz="1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1" name="Title 1"/>
          <p:cNvSpPr>
            <a:spLocks noGrp="1"/>
          </p:cNvSpPr>
          <p:nvPr>
            <p:ph type="title"/>
          </p:nvPr>
        </p:nvSpPr>
        <p:spPr>
          <a:noFill/>
        </p:spPr>
        <p:txBody>
          <a:bodyPr/>
          <a:lstStyle/>
          <a:p>
            <a:pPr marL="857250" indent="-857250" eaLnBrk="1" hangingPunct="1">
              <a:buFont typeface="Calibri" pitchFamily="34" charset="0"/>
              <a:buNone/>
            </a:pPr>
            <a:r>
              <a:rPr lang="en-US" b="1" dirty="0" smtClean="0"/>
              <a:t>ALCOHOL DEPENDENCE</a:t>
            </a:r>
          </a:p>
        </p:txBody>
      </p:sp>
      <p:sp>
        <p:nvSpPr>
          <p:cNvPr id="22530" name="Rectangle 3"/>
          <p:cNvSpPr>
            <a:spLocks noGrp="1"/>
          </p:cNvSpPr>
          <p:nvPr>
            <p:ph idx="1"/>
          </p:nvPr>
        </p:nvSpPr>
        <p:spPr>
          <a:xfrm>
            <a:off x="914400" y="1371600"/>
            <a:ext cx="7315200" cy="4754563"/>
          </a:xfrm>
        </p:spPr>
        <p:txBody>
          <a:bodyPr>
            <a:normAutofit/>
          </a:bodyPr>
          <a:lstStyle/>
          <a:p>
            <a:pPr eaLnBrk="1" hangingPunct="1">
              <a:lnSpc>
                <a:spcPct val="80000"/>
              </a:lnSpc>
            </a:pPr>
            <a:r>
              <a:rPr lang="en-GB" dirty="0" smtClean="0"/>
              <a:t>A maladaptive pattern of alcohol use, leading to clinically significant impairment or distress, as manifested by </a:t>
            </a:r>
            <a:r>
              <a:rPr lang="en-GB" b="1" dirty="0" smtClean="0"/>
              <a:t>three or more of the</a:t>
            </a:r>
            <a:r>
              <a:rPr lang="en-GB" dirty="0" smtClean="0"/>
              <a:t> following </a:t>
            </a:r>
            <a:r>
              <a:rPr lang="en-GB" b="1" dirty="0" smtClean="0"/>
              <a:t>seven criteria</a:t>
            </a:r>
            <a:r>
              <a:rPr lang="en-GB" dirty="0" smtClean="0"/>
              <a:t>, occurring at any time in the same 12-month period:</a:t>
            </a:r>
            <a:endParaRPr lang="en-US" dirty="0" smtClean="0"/>
          </a:p>
          <a:p>
            <a:pPr lvl="1">
              <a:lnSpc>
                <a:spcPct val="80000"/>
              </a:lnSpc>
            </a:pPr>
            <a:r>
              <a:rPr lang="en-GB" b="1" dirty="0" smtClean="0"/>
              <a:t>Tolerance</a:t>
            </a:r>
            <a:r>
              <a:rPr lang="en-GB" dirty="0" smtClean="0"/>
              <a:t>, as defined by either of the following:</a:t>
            </a:r>
          </a:p>
          <a:p>
            <a:pPr lvl="2">
              <a:lnSpc>
                <a:spcPct val="80000"/>
              </a:lnSpc>
            </a:pPr>
            <a:r>
              <a:rPr lang="en-GB" dirty="0" smtClean="0"/>
              <a:t>A need for markedly increased amounts of alcohol to achieve intoxication or desired effect.</a:t>
            </a:r>
          </a:p>
          <a:p>
            <a:pPr lvl="2">
              <a:lnSpc>
                <a:spcPct val="80000"/>
              </a:lnSpc>
            </a:pPr>
            <a:r>
              <a:rPr lang="en-GB" dirty="0" smtClean="0"/>
              <a:t>Markedly diminished effect with continued use of the same amount of alcohol.</a:t>
            </a:r>
            <a:endParaRPr lang="en-US" dirty="0" smtClean="0"/>
          </a:p>
          <a:p>
            <a:pPr lvl="1">
              <a:lnSpc>
                <a:spcPct val="80000"/>
              </a:lnSpc>
            </a:pPr>
            <a:r>
              <a:rPr lang="en-GB" b="1" dirty="0" smtClean="0"/>
              <a:t>Withdrawal</a:t>
            </a:r>
            <a:r>
              <a:rPr lang="en-GB" dirty="0" smtClean="0"/>
              <a:t>, as defined by either of the following:</a:t>
            </a:r>
          </a:p>
          <a:p>
            <a:pPr lvl="2">
              <a:lnSpc>
                <a:spcPct val="80000"/>
              </a:lnSpc>
            </a:pPr>
            <a:r>
              <a:rPr lang="en-GB" dirty="0" smtClean="0"/>
              <a:t>The characteristic withdrawal syndrome for alcohol (refer to DSM-IV for further details).</a:t>
            </a:r>
          </a:p>
          <a:p>
            <a:pPr lvl="2">
              <a:lnSpc>
                <a:spcPct val="80000"/>
              </a:lnSpc>
            </a:pPr>
            <a:r>
              <a:rPr lang="en-GB" dirty="0" smtClean="0"/>
              <a:t>Alcohol is taken to relieve or avoid withdrawal symptoms.</a:t>
            </a:r>
            <a:endParaRPr lang="en-US" dirty="0" smtClean="0"/>
          </a:p>
          <a:p>
            <a:pPr eaLnBrk="1" hangingPunct="1">
              <a:lnSpc>
                <a:spcPct val="80000"/>
              </a:lnSpc>
              <a:buFont typeface="Arial" charset="0"/>
              <a:buNone/>
            </a:pPr>
            <a:endParaRPr lang="en-GB" dirty="0" smtClean="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normAutofit/>
          </a:bodyPr>
          <a:lstStyle/>
          <a:p>
            <a:pPr algn="ctr"/>
            <a:r>
              <a:rPr lang="en-US" dirty="0" smtClean="0">
                <a:solidFill>
                  <a:srgbClr val="030409"/>
                </a:solidFill>
              </a:rPr>
              <a:t>NON-DISCRIMINATORY SERVICES</a:t>
            </a:r>
            <a:endParaRPr lang="en-US" dirty="0">
              <a:solidFill>
                <a:srgbClr val="030409"/>
              </a:solidFill>
            </a:endParaRPr>
          </a:p>
        </p:txBody>
      </p:sp>
      <p:sp>
        <p:nvSpPr>
          <p:cNvPr id="163843" name="Rectangle 3"/>
          <p:cNvSpPr>
            <a:spLocks noGrp="1" noChangeArrowheads="1"/>
          </p:cNvSpPr>
          <p:nvPr>
            <p:ph idx="1"/>
          </p:nvPr>
        </p:nvSpPr>
        <p:spPr>
          <a:xfrm>
            <a:off x="914400" y="1371600"/>
            <a:ext cx="7315200" cy="4525963"/>
          </a:xfrm>
        </p:spPr>
        <p:txBody>
          <a:bodyPr>
            <a:normAutofit/>
          </a:bodyPr>
          <a:lstStyle/>
          <a:p>
            <a:pPr>
              <a:lnSpc>
                <a:spcPct val="120000"/>
              </a:lnSpc>
            </a:pPr>
            <a:r>
              <a:rPr lang="en-US" dirty="0">
                <a:solidFill>
                  <a:srgbClr val="030409"/>
                </a:solidFill>
              </a:rPr>
              <a:t>Access cannot be denied based on race, gender, ethnicity, age, sexual preference, HIV status, disability, use of prescribed medications, prior service departures against medical advice, or number of relapse episodes</a:t>
            </a:r>
            <a:r>
              <a:rPr lang="en-US" dirty="0" smtClean="0">
                <a:solidFill>
                  <a:srgbClr val="030409"/>
                </a:solidFill>
              </a:rPr>
              <a:t>.</a:t>
            </a:r>
            <a:endParaRPr lang="en-US" dirty="0">
              <a:solidFill>
                <a:srgbClr val="030409"/>
              </a:solidFill>
            </a:endParaRPr>
          </a:p>
          <a:p>
            <a:pPr>
              <a:lnSpc>
                <a:spcPct val="120000"/>
              </a:lnSpc>
            </a:pPr>
            <a:r>
              <a:rPr lang="en-US" dirty="0">
                <a:solidFill>
                  <a:srgbClr val="030409"/>
                </a:solidFill>
              </a:rPr>
              <a:t>Publicly funded providers cannot deny access to services based solely on inability to pay , if space and state resources are available.</a:t>
            </a:r>
          </a:p>
        </p:txBody>
      </p:sp>
      <p:sp>
        <p:nvSpPr>
          <p:cNvPr id="4" name="Slide Number Placeholder 5"/>
          <p:cNvSpPr>
            <a:spLocks noGrp="1"/>
          </p:cNvSpPr>
          <p:nvPr>
            <p:ph type="sldNum" sz="quarter" idx="12"/>
          </p:nvPr>
        </p:nvSpPr>
        <p:spPr/>
        <p:txBody>
          <a:bodyPr/>
          <a:lstStyle/>
          <a:p>
            <a:fld id="{63FA7225-0B13-4476-87AB-686D76867220}" type="slidenum">
              <a:rPr lang="en-US"/>
              <a:pPr/>
              <a:t>120</a:t>
            </a:fld>
            <a:endParaRPr lang="en-US" sz="140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normAutofit/>
          </a:bodyPr>
          <a:lstStyle/>
          <a:p>
            <a:pPr algn="ctr"/>
            <a:r>
              <a:rPr lang="en-US" sz="3200" dirty="0" smtClean="0">
                <a:solidFill>
                  <a:srgbClr val="030409"/>
                </a:solidFill>
              </a:rPr>
              <a:t>CLIENT RESPONSIBILITY FOR </a:t>
            </a:r>
            <a:br>
              <a:rPr lang="en-US" sz="3200" dirty="0" smtClean="0">
                <a:solidFill>
                  <a:srgbClr val="030409"/>
                </a:solidFill>
              </a:rPr>
            </a:br>
            <a:r>
              <a:rPr lang="en-US" sz="3200" dirty="0" smtClean="0">
                <a:solidFill>
                  <a:srgbClr val="030409"/>
                </a:solidFill>
              </a:rPr>
              <a:t>COST OF SERVICES</a:t>
            </a:r>
            <a:endParaRPr lang="en-US" sz="3200" dirty="0">
              <a:solidFill>
                <a:srgbClr val="030409"/>
              </a:solidFill>
            </a:endParaRPr>
          </a:p>
        </p:txBody>
      </p:sp>
      <p:sp>
        <p:nvSpPr>
          <p:cNvPr id="165891" name="Rectangle 3"/>
          <p:cNvSpPr>
            <a:spLocks noGrp="1" noChangeArrowheads="1"/>
          </p:cNvSpPr>
          <p:nvPr>
            <p:ph idx="1"/>
          </p:nvPr>
        </p:nvSpPr>
        <p:spPr/>
        <p:txBody>
          <a:bodyPr>
            <a:normAutofit/>
          </a:bodyPr>
          <a:lstStyle/>
          <a:p>
            <a:pPr>
              <a:lnSpc>
                <a:spcPct val="90000"/>
              </a:lnSpc>
            </a:pPr>
            <a:r>
              <a:rPr lang="en-US" dirty="0">
                <a:solidFill>
                  <a:srgbClr val="030409"/>
                </a:solidFill>
              </a:rPr>
              <a:t>Must have a fee system based upon a client’s ability to pay, and if space and sufficient state resources are available, may not deny a client access to services solely on the basis of client’s inability to pay.</a:t>
            </a:r>
          </a:p>
          <a:p>
            <a:pPr>
              <a:lnSpc>
                <a:spcPct val="90000"/>
              </a:lnSpc>
            </a:pPr>
            <a:r>
              <a:rPr lang="en-US" dirty="0" smtClean="0">
                <a:solidFill>
                  <a:srgbClr val="030409"/>
                </a:solidFill>
              </a:rPr>
              <a:t>Full </a:t>
            </a:r>
            <a:r>
              <a:rPr lang="en-US" dirty="0">
                <a:solidFill>
                  <a:srgbClr val="030409"/>
                </a:solidFill>
              </a:rPr>
              <a:t>charge &amp; fee charged must be disclosed to client</a:t>
            </a:r>
          </a:p>
          <a:p>
            <a:pPr>
              <a:lnSpc>
                <a:spcPct val="90000"/>
              </a:lnSpc>
            </a:pPr>
            <a:r>
              <a:rPr lang="en-US" dirty="0" smtClean="0">
                <a:solidFill>
                  <a:srgbClr val="030409"/>
                </a:solidFill>
              </a:rPr>
              <a:t>Client </a:t>
            </a:r>
            <a:r>
              <a:rPr lang="en-US" dirty="0">
                <a:solidFill>
                  <a:srgbClr val="030409"/>
                </a:solidFill>
              </a:rPr>
              <a:t>(or guardian of minor) required to contribute toward costs, based on ability to </a:t>
            </a:r>
            <a:r>
              <a:rPr lang="en-US" dirty="0" smtClean="0">
                <a:solidFill>
                  <a:srgbClr val="030409"/>
                </a:solidFill>
              </a:rPr>
              <a:t>pay.</a:t>
            </a:r>
            <a:endParaRPr lang="en-US" dirty="0">
              <a:solidFill>
                <a:srgbClr val="030409"/>
              </a:solidFill>
            </a:endParaRPr>
          </a:p>
          <a:p>
            <a:pPr>
              <a:lnSpc>
                <a:spcPct val="90000"/>
              </a:lnSpc>
            </a:pPr>
            <a:r>
              <a:rPr lang="en-US" dirty="0" smtClean="0">
                <a:solidFill>
                  <a:srgbClr val="030409"/>
                </a:solidFill>
              </a:rPr>
              <a:t>Guardian </a:t>
            </a:r>
            <a:r>
              <a:rPr lang="en-US" dirty="0">
                <a:solidFill>
                  <a:srgbClr val="030409"/>
                </a:solidFill>
              </a:rPr>
              <a:t>of minor not liable if services provided without parent consent </a:t>
            </a:r>
            <a:r>
              <a:rPr lang="en-US" dirty="0" smtClean="0">
                <a:solidFill>
                  <a:srgbClr val="030409"/>
                </a:solidFill>
              </a:rPr>
              <a:t>unless </a:t>
            </a:r>
            <a:r>
              <a:rPr lang="en-US" dirty="0">
                <a:solidFill>
                  <a:srgbClr val="030409"/>
                </a:solidFill>
              </a:rPr>
              <a:t>guardian ordered to </a:t>
            </a:r>
            <a:r>
              <a:rPr lang="en-US" dirty="0" smtClean="0">
                <a:solidFill>
                  <a:srgbClr val="030409"/>
                </a:solidFill>
              </a:rPr>
              <a:t>pay.</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F86E6086-390D-4030-A685-418C4514E245}" type="slidenum">
              <a:rPr lang="en-US"/>
              <a:pPr/>
              <a:t>121</a:t>
            </a:fld>
            <a:endParaRPr lang="en-US" sz="140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normAutofit/>
          </a:bodyPr>
          <a:lstStyle/>
          <a:p>
            <a:pPr algn="ctr"/>
            <a:r>
              <a:rPr lang="en-US" dirty="0" smtClean="0">
                <a:solidFill>
                  <a:srgbClr val="030409"/>
                </a:solidFill>
              </a:rPr>
              <a:t>INVOLUNTARY ADMISSIONS CRITERIA</a:t>
            </a:r>
            <a:endParaRPr lang="en-US" dirty="0">
              <a:solidFill>
                <a:srgbClr val="030409"/>
              </a:solidFill>
            </a:endParaRPr>
          </a:p>
        </p:txBody>
      </p:sp>
      <p:sp>
        <p:nvSpPr>
          <p:cNvPr id="166915" name="Rectangle 3"/>
          <p:cNvSpPr>
            <a:spLocks noGrp="1" noChangeArrowheads="1"/>
          </p:cNvSpPr>
          <p:nvPr>
            <p:ph idx="1"/>
          </p:nvPr>
        </p:nvSpPr>
        <p:spPr>
          <a:xfrm>
            <a:off x="914400" y="1371600"/>
            <a:ext cx="7315200" cy="4525963"/>
          </a:xfrm>
        </p:spPr>
        <p:txBody>
          <a:bodyPr>
            <a:noAutofit/>
          </a:bodyPr>
          <a:lstStyle/>
          <a:p>
            <a:r>
              <a:rPr lang="en-US" dirty="0">
                <a:solidFill>
                  <a:srgbClr val="030409"/>
                </a:solidFill>
              </a:rPr>
              <a:t>Good faith reason to believe person is substance abuse impaired and because of the impairment:</a:t>
            </a:r>
          </a:p>
          <a:p>
            <a:r>
              <a:rPr lang="en-US" dirty="0" smtClean="0">
                <a:solidFill>
                  <a:srgbClr val="030409"/>
                </a:solidFill>
              </a:rPr>
              <a:t>Has </a:t>
            </a:r>
            <a:r>
              <a:rPr lang="en-US" dirty="0">
                <a:solidFill>
                  <a:srgbClr val="030409"/>
                </a:solidFill>
              </a:rPr>
              <a:t>lost power of self-control over substance use; </a:t>
            </a:r>
            <a:r>
              <a:rPr lang="en-US" b="1" u="sng" dirty="0">
                <a:solidFill>
                  <a:srgbClr val="030409"/>
                </a:solidFill>
              </a:rPr>
              <a:t>and either</a:t>
            </a:r>
            <a:r>
              <a:rPr lang="en-US" dirty="0" smtClean="0">
                <a:solidFill>
                  <a:srgbClr val="030409"/>
                </a:solidFill>
              </a:rPr>
              <a:t>:</a:t>
            </a:r>
          </a:p>
          <a:p>
            <a:pPr lvl="1">
              <a:spcBef>
                <a:spcPct val="45000"/>
              </a:spcBef>
            </a:pPr>
            <a:r>
              <a:rPr lang="en-US" dirty="0">
                <a:solidFill>
                  <a:srgbClr val="030409"/>
                </a:solidFill>
              </a:rPr>
              <a:t>Has inflicted, or threatened or attempted to inflict, or unless admitted is likely to inflict, physical harm on self or others, </a:t>
            </a:r>
            <a:r>
              <a:rPr lang="en-US" b="1" u="sng" dirty="0">
                <a:solidFill>
                  <a:srgbClr val="030409"/>
                </a:solidFill>
              </a:rPr>
              <a:t>or</a:t>
            </a:r>
          </a:p>
          <a:p>
            <a:pPr lvl="1">
              <a:spcBef>
                <a:spcPct val="45000"/>
              </a:spcBef>
            </a:pPr>
            <a:r>
              <a:rPr lang="en-US" dirty="0" smtClean="0">
                <a:solidFill>
                  <a:srgbClr val="030409"/>
                </a:solidFill>
              </a:rPr>
              <a:t>Is </a:t>
            </a:r>
            <a:r>
              <a:rPr lang="en-US" dirty="0">
                <a:solidFill>
                  <a:srgbClr val="030409"/>
                </a:solidFill>
              </a:rPr>
              <a:t>in need of substance abuse services and, by reason of substance abuse impairment, his/her judgment has been so impaired the person is incapable of appreciating the need for services and of making a rational decision in regard thereto.  (Mere refusal to receive services not evidence of lack of judgment)</a:t>
            </a:r>
          </a:p>
          <a:p>
            <a:endParaRPr lang="en-US" sz="2400" dirty="0">
              <a:solidFill>
                <a:srgbClr val="030409"/>
              </a:solidFill>
            </a:endParaRPr>
          </a:p>
          <a:p>
            <a:endParaRPr lang="en-US" sz="2400" dirty="0">
              <a:solidFill>
                <a:srgbClr val="030409"/>
              </a:solidFill>
            </a:endParaRPr>
          </a:p>
        </p:txBody>
      </p:sp>
      <p:sp>
        <p:nvSpPr>
          <p:cNvPr id="4" name="Slide Number Placeholder 5"/>
          <p:cNvSpPr>
            <a:spLocks noGrp="1"/>
          </p:cNvSpPr>
          <p:nvPr>
            <p:ph type="sldNum" sz="quarter" idx="12"/>
          </p:nvPr>
        </p:nvSpPr>
        <p:spPr/>
        <p:txBody>
          <a:bodyPr/>
          <a:lstStyle/>
          <a:p>
            <a:fld id="{B63B8507-6FF7-4549-B2D7-DC494133F71C}" type="slidenum">
              <a:rPr lang="en-US"/>
              <a:pPr/>
              <a:t>122</a:t>
            </a:fld>
            <a:endParaRPr lang="en-US" sz="140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pPr algn="ctr"/>
            <a:r>
              <a:rPr lang="en-US" sz="3600" dirty="0" smtClean="0">
                <a:solidFill>
                  <a:srgbClr val="030409"/>
                </a:solidFill>
              </a:rPr>
              <a:t>NON-COURT INVOLVED ADMISSIONS</a:t>
            </a:r>
            <a:endParaRPr lang="en-US" sz="3600" dirty="0">
              <a:solidFill>
                <a:srgbClr val="030409"/>
              </a:solidFill>
            </a:endParaRPr>
          </a:p>
        </p:txBody>
      </p:sp>
      <p:sp>
        <p:nvSpPr>
          <p:cNvPr id="168963" name="Rectangle 3"/>
          <p:cNvSpPr>
            <a:spLocks noGrp="1" noChangeArrowheads="1"/>
          </p:cNvSpPr>
          <p:nvPr>
            <p:ph idx="1"/>
          </p:nvPr>
        </p:nvSpPr>
        <p:spPr>
          <a:xfrm>
            <a:off x="914400" y="1371600"/>
            <a:ext cx="7315200" cy="4525963"/>
          </a:xfrm>
        </p:spPr>
        <p:txBody>
          <a:bodyPr>
            <a:normAutofit/>
          </a:bodyPr>
          <a:lstStyle/>
          <a:p>
            <a:r>
              <a:rPr lang="en-US" dirty="0">
                <a:solidFill>
                  <a:srgbClr val="030409"/>
                </a:solidFill>
              </a:rPr>
              <a:t>Protective Custody</a:t>
            </a:r>
          </a:p>
          <a:p>
            <a:r>
              <a:rPr lang="en-US" dirty="0" smtClean="0">
                <a:solidFill>
                  <a:srgbClr val="030409"/>
                </a:solidFill>
              </a:rPr>
              <a:t>Emergency</a:t>
            </a:r>
            <a:endParaRPr lang="en-US" dirty="0">
              <a:solidFill>
                <a:srgbClr val="030409"/>
              </a:solidFill>
            </a:endParaRPr>
          </a:p>
          <a:p>
            <a:r>
              <a:rPr lang="en-US" dirty="0" smtClean="0">
                <a:solidFill>
                  <a:srgbClr val="030409"/>
                </a:solidFill>
              </a:rPr>
              <a:t>Alternative </a:t>
            </a:r>
            <a:r>
              <a:rPr lang="en-US" dirty="0">
                <a:solidFill>
                  <a:srgbClr val="030409"/>
                </a:solidFill>
              </a:rPr>
              <a:t>Involuntary Assessment for Minors</a:t>
            </a:r>
          </a:p>
        </p:txBody>
      </p:sp>
      <p:sp>
        <p:nvSpPr>
          <p:cNvPr id="4" name="Slide Number Placeholder 5"/>
          <p:cNvSpPr>
            <a:spLocks noGrp="1"/>
          </p:cNvSpPr>
          <p:nvPr>
            <p:ph type="sldNum" sz="quarter" idx="12"/>
          </p:nvPr>
        </p:nvSpPr>
        <p:spPr/>
        <p:txBody>
          <a:bodyPr/>
          <a:lstStyle/>
          <a:p>
            <a:fld id="{DFFBB7B3-6BF7-4672-86B8-9DBCC4106DE0}" type="slidenum">
              <a:rPr lang="en-US"/>
              <a:pPr/>
              <a:t>123</a:t>
            </a:fld>
            <a:endParaRPr lang="en-US" sz="140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normAutofit/>
          </a:bodyPr>
          <a:lstStyle/>
          <a:p>
            <a:pPr algn="ctr"/>
            <a:r>
              <a:rPr lang="en-US" sz="3600" dirty="0" smtClean="0">
                <a:solidFill>
                  <a:srgbClr val="030409"/>
                </a:solidFill>
              </a:rPr>
              <a:t>PROTECTIVE CUSTODY</a:t>
            </a:r>
            <a:endParaRPr lang="en-US" sz="3600" dirty="0">
              <a:solidFill>
                <a:srgbClr val="030409"/>
              </a:solidFill>
            </a:endParaRPr>
          </a:p>
        </p:txBody>
      </p:sp>
      <p:sp>
        <p:nvSpPr>
          <p:cNvPr id="169987" name="Rectangle 3"/>
          <p:cNvSpPr>
            <a:spLocks noGrp="1" noChangeArrowheads="1"/>
          </p:cNvSpPr>
          <p:nvPr>
            <p:ph idx="1"/>
          </p:nvPr>
        </p:nvSpPr>
        <p:spPr>
          <a:xfrm>
            <a:off x="914400" y="1371600"/>
            <a:ext cx="7315200" cy="4525963"/>
          </a:xfrm>
        </p:spPr>
        <p:txBody>
          <a:bodyPr>
            <a:normAutofit/>
          </a:bodyPr>
          <a:lstStyle/>
          <a:p>
            <a:pPr>
              <a:lnSpc>
                <a:spcPct val="115000"/>
              </a:lnSpc>
            </a:pPr>
            <a:r>
              <a:rPr lang="en-US" dirty="0">
                <a:solidFill>
                  <a:srgbClr val="030409"/>
                </a:solidFill>
              </a:rPr>
              <a:t>Law enforcement may implement for adults or minors when involuntary admission criteria appears to be met.</a:t>
            </a:r>
          </a:p>
          <a:p>
            <a:pPr>
              <a:lnSpc>
                <a:spcPct val="115000"/>
              </a:lnSpc>
            </a:pPr>
            <a:r>
              <a:rPr lang="en-US" dirty="0" smtClean="0">
                <a:solidFill>
                  <a:srgbClr val="030409"/>
                </a:solidFill>
              </a:rPr>
              <a:t>Who </a:t>
            </a:r>
            <a:r>
              <a:rPr lang="en-US" dirty="0">
                <a:solidFill>
                  <a:srgbClr val="030409"/>
                </a:solidFill>
              </a:rPr>
              <a:t>is in a public place </a:t>
            </a:r>
            <a:r>
              <a:rPr lang="en-US" b="1" u="sng" dirty="0">
                <a:solidFill>
                  <a:srgbClr val="030409"/>
                </a:solidFill>
              </a:rPr>
              <a:t>or</a:t>
            </a:r>
            <a:r>
              <a:rPr lang="en-US" dirty="0">
                <a:solidFill>
                  <a:srgbClr val="030409"/>
                </a:solidFill>
              </a:rPr>
              <a:t> is brought to attention of LEO.</a:t>
            </a:r>
          </a:p>
          <a:p>
            <a:pPr>
              <a:lnSpc>
                <a:spcPct val="115000"/>
              </a:lnSpc>
            </a:pPr>
            <a:r>
              <a:rPr lang="en-US" dirty="0" smtClean="0">
                <a:solidFill>
                  <a:srgbClr val="030409"/>
                </a:solidFill>
              </a:rPr>
              <a:t>Person </a:t>
            </a:r>
            <a:r>
              <a:rPr lang="en-US" dirty="0">
                <a:solidFill>
                  <a:srgbClr val="030409"/>
                </a:solidFill>
              </a:rPr>
              <a:t>may</a:t>
            </a:r>
            <a:r>
              <a:rPr lang="en-US" u="sng" dirty="0">
                <a:solidFill>
                  <a:srgbClr val="030409"/>
                </a:solidFill>
              </a:rPr>
              <a:t> consent</a:t>
            </a:r>
            <a:r>
              <a:rPr lang="en-US" dirty="0">
                <a:solidFill>
                  <a:srgbClr val="030409"/>
                </a:solidFill>
              </a:rPr>
              <a:t> to LEO assistance to home, hospital, licensed detox center, or addictions receiving facility, whichever the LEO determines is most appropriate.</a:t>
            </a:r>
          </a:p>
        </p:txBody>
      </p:sp>
      <p:sp>
        <p:nvSpPr>
          <p:cNvPr id="4" name="Slide Number Placeholder 5"/>
          <p:cNvSpPr>
            <a:spLocks noGrp="1"/>
          </p:cNvSpPr>
          <p:nvPr>
            <p:ph type="sldNum" sz="quarter" idx="12"/>
          </p:nvPr>
        </p:nvSpPr>
        <p:spPr/>
        <p:txBody>
          <a:bodyPr/>
          <a:lstStyle/>
          <a:p>
            <a:fld id="{B6FAD6AA-73DE-42EB-87F5-2A474E748FB1}" type="slidenum">
              <a:rPr lang="en-US"/>
              <a:pPr/>
              <a:t>124</a:t>
            </a:fld>
            <a:endParaRPr lang="en-US" sz="140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normAutofit fontScale="90000"/>
          </a:bodyPr>
          <a:lstStyle/>
          <a:p>
            <a:pPr algn="ctr"/>
            <a:r>
              <a:rPr lang="en-US" sz="3600" dirty="0" smtClean="0">
                <a:solidFill>
                  <a:srgbClr val="030409"/>
                </a:solidFill>
              </a:rPr>
              <a:t>PROTECTIVE CUSTODY</a:t>
            </a:r>
            <a:br>
              <a:rPr lang="en-US" sz="3600" dirty="0" smtClean="0">
                <a:solidFill>
                  <a:srgbClr val="030409"/>
                </a:solidFill>
              </a:rPr>
            </a:br>
            <a:r>
              <a:rPr lang="en-US" sz="3600" b="1" u="sng" dirty="0" smtClean="0">
                <a:solidFill>
                  <a:srgbClr val="030409"/>
                </a:solidFill>
              </a:rPr>
              <a:t>WITHOUT</a:t>
            </a:r>
            <a:r>
              <a:rPr lang="en-US" sz="3600" dirty="0" smtClean="0">
                <a:solidFill>
                  <a:srgbClr val="030409"/>
                </a:solidFill>
              </a:rPr>
              <a:t> CONSENT</a:t>
            </a:r>
            <a:endParaRPr lang="en-US" sz="3600" dirty="0">
              <a:solidFill>
                <a:srgbClr val="030409"/>
              </a:solidFill>
            </a:endParaRPr>
          </a:p>
        </p:txBody>
      </p:sp>
      <p:sp>
        <p:nvSpPr>
          <p:cNvPr id="171011" name="Rectangle 3"/>
          <p:cNvSpPr>
            <a:spLocks noGrp="1" noChangeArrowheads="1"/>
          </p:cNvSpPr>
          <p:nvPr>
            <p:ph idx="1"/>
          </p:nvPr>
        </p:nvSpPr>
        <p:spPr>
          <a:xfrm>
            <a:off x="914400" y="1570037"/>
            <a:ext cx="7315200" cy="4525963"/>
          </a:xfrm>
        </p:spPr>
        <p:txBody>
          <a:bodyPr/>
          <a:lstStyle/>
          <a:p>
            <a:pPr marL="0" indent="0">
              <a:buFont typeface="Wingdings" pitchFamily="2" charset="2"/>
              <a:buNone/>
            </a:pPr>
            <a:r>
              <a:rPr lang="en-US" dirty="0">
                <a:solidFill>
                  <a:srgbClr val="030409"/>
                </a:solidFill>
              </a:rPr>
              <a:t>Law enforcement officer may take person to:</a:t>
            </a:r>
          </a:p>
          <a:p>
            <a:r>
              <a:rPr lang="en-US" dirty="0" smtClean="0">
                <a:solidFill>
                  <a:srgbClr val="030409"/>
                </a:solidFill>
              </a:rPr>
              <a:t>hospital</a:t>
            </a:r>
            <a:r>
              <a:rPr lang="en-US" dirty="0">
                <a:solidFill>
                  <a:srgbClr val="030409"/>
                </a:solidFill>
              </a:rPr>
              <a:t>, </a:t>
            </a:r>
            <a:endParaRPr lang="en-US" dirty="0" smtClean="0">
              <a:solidFill>
                <a:srgbClr val="030409"/>
              </a:solidFill>
            </a:endParaRPr>
          </a:p>
          <a:p>
            <a:r>
              <a:rPr lang="en-US" dirty="0" smtClean="0">
                <a:solidFill>
                  <a:srgbClr val="030409"/>
                </a:solidFill>
              </a:rPr>
              <a:t>detox</a:t>
            </a:r>
            <a:r>
              <a:rPr lang="en-US" dirty="0">
                <a:solidFill>
                  <a:srgbClr val="030409"/>
                </a:solidFill>
              </a:rPr>
              <a:t>, or </a:t>
            </a:r>
            <a:endParaRPr lang="en-US" dirty="0" smtClean="0">
              <a:solidFill>
                <a:srgbClr val="030409"/>
              </a:solidFill>
            </a:endParaRPr>
          </a:p>
          <a:p>
            <a:r>
              <a:rPr lang="en-US" dirty="0" smtClean="0">
                <a:solidFill>
                  <a:srgbClr val="030409"/>
                </a:solidFill>
              </a:rPr>
              <a:t>ARF</a:t>
            </a:r>
            <a:r>
              <a:rPr lang="en-US" dirty="0">
                <a:solidFill>
                  <a:srgbClr val="030409"/>
                </a:solidFill>
              </a:rPr>
              <a:t>, </a:t>
            </a:r>
            <a:r>
              <a:rPr lang="en-US" b="1" u="sng" dirty="0">
                <a:solidFill>
                  <a:srgbClr val="030409"/>
                </a:solidFill>
              </a:rPr>
              <a:t>or</a:t>
            </a:r>
          </a:p>
          <a:p>
            <a:pPr marL="0" indent="0">
              <a:buFont typeface="Wingdings" pitchFamily="2" charset="2"/>
              <a:buNone/>
            </a:pPr>
            <a:r>
              <a:rPr lang="en-US" dirty="0" smtClean="0">
                <a:solidFill>
                  <a:srgbClr val="030409"/>
                </a:solidFill>
              </a:rPr>
              <a:t>An </a:t>
            </a:r>
            <a:r>
              <a:rPr lang="en-US" dirty="0">
                <a:solidFill>
                  <a:srgbClr val="030409"/>
                </a:solidFill>
              </a:rPr>
              <a:t>adult may be taken to jail.  Not an arrest and no record made.</a:t>
            </a:r>
          </a:p>
          <a:p>
            <a:pPr marL="0" indent="0"/>
            <a:endParaRPr lang="en-US" sz="2400" dirty="0">
              <a:solidFill>
                <a:srgbClr val="030409"/>
              </a:solidFill>
            </a:endParaRPr>
          </a:p>
        </p:txBody>
      </p:sp>
      <p:sp>
        <p:nvSpPr>
          <p:cNvPr id="4" name="Slide Number Placeholder 5"/>
          <p:cNvSpPr>
            <a:spLocks noGrp="1"/>
          </p:cNvSpPr>
          <p:nvPr>
            <p:ph type="sldNum" sz="quarter" idx="12"/>
          </p:nvPr>
        </p:nvSpPr>
        <p:spPr/>
        <p:txBody>
          <a:bodyPr/>
          <a:lstStyle/>
          <a:p>
            <a:fld id="{4742D6FD-03B2-4FAF-A1DC-99D6CF71EDF7}" type="slidenum">
              <a:rPr lang="en-US"/>
              <a:pPr/>
              <a:t>125</a:t>
            </a:fld>
            <a:endParaRPr lang="en-US" sz="140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normAutofit/>
          </a:bodyPr>
          <a:lstStyle/>
          <a:p>
            <a:pPr algn="ctr"/>
            <a:r>
              <a:rPr lang="en-US" dirty="0" smtClean="0">
                <a:solidFill>
                  <a:srgbClr val="030409"/>
                </a:solidFill>
              </a:rPr>
              <a:t>JAIL RESPONSIBILITY</a:t>
            </a:r>
            <a:endParaRPr lang="en-US" dirty="0">
              <a:solidFill>
                <a:srgbClr val="030409"/>
              </a:solidFill>
            </a:endParaRPr>
          </a:p>
        </p:txBody>
      </p:sp>
      <p:sp>
        <p:nvSpPr>
          <p:cNvPr id="172035" name="Rectangle 3"/>
          <p:cNvSpPr>
            <a:spLocks noGrp="1" noChangeArrowheads="1"/>
          </p:cNvSpPr>
          <p:nvPr>
            <p:ph idx="1"/>
          </p:nvPr>
        </p:nvSpPr>
        <p:spPr>
          <a:xfrm>
            <a:off x="914400" y="1371600"/>
            <a:ext cx="7315200" cy="4525963"/>
          </a:xfrm>
        </p:spPr>
        <p:txBody>
          <a:bodyPr/>
          <a:lstStyle/>
          <a:p>
            <a:pPr>
              <a:lnSpc>
                <a:spcPct val="110000"/>
              </a:lnSpc>
            </a:pPr>
            <a:r>
              <a:rPr lang="en-US" dirty="0">
                <a:solidFill>
                  <a:srgbClr val="030409"/>
                </a:solidFill>
              </a:rPr>
              <a:t>Jail must notify nearest appropriate licensed provider within 8 hours and shall arrange transport to provider with an available bed</a:t>
            </a:r>
            <a:r>
              <a:rPr lang="en-US" dirty="0" smtClean="0">
                <a:solidFill>
                  <a:srgbClr val="030409"/>
                </a:solidFill>
              </a:rPr>
              <a:t>.</a:t>
            </a:r>
            <a:endParaRPr lang="en-US" dirty="0">
              <a:solidFill>
                <a:srgbClr val="030409"/>
              </a:solidFill>
            </a:endParaRPr>
          </a:p>
          <a:p>
            <a:pPr>
              <a:lnSpc>
                <a:spcPct val="110000"/>
              </a:lnSpc>
            </a:pPr>
            <a:r>
              <a:rPr lang="en-US" dirty="0">
                <a:solidFill>
                  <a:srgbClr val="030409"/>
                </a:solidFill>
              </a:rPr>
              <a:t>Must be assessed by jail’s attending physician without unnecessary delay but within 72-hours </a:t>
            </a:r>
          </a:p>
          <a:p>
            <a:endParaRPr lang="en-US" sz="2400" dirty="0"/>
          </a:p>
        </p:txBody>
      </p:sp>
      <p:sp>
        <p:nvSpPr>
          <p:cNvPr id="4" name="Slide Number Placeholder 5"/>
          <p:cNvSpPr>
            <a:spLocks noGrp="1"/>
          </p:cNvSpPr>
          <p:nvPr>
            <p:ph type="sldNum" sz="quarter" idx="12"/>
          </p:nvPr>
        </p:nvSpPr>
        <p:spPr/>
        <p:txBody>
          <a:bodyPr/>
          <a:lstStyle/>
          <a:p>
            <a:fld id="{8053CBE4-11CD-4729-B775-42CC9560EDF5}" type="slidenum">
              <a:rPr lang="en-US"/>
              <a:pPr/>
              <a:t>126</a:t>
            </a:fld>
            <a:endParaRPr lang="en-US" sz="140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normAutofit/>
          </a:bodyPr>
          <a:lstStyle/>
          <a:p>
            <a:pPr algn="ctr"/>
            <a:r>
              <a:rPr lang="en-US" dirty="0" smtClean="0">
                <a:solidFill>
                  <a:srgbClr val="030409"/>
                </a:solidFill>
              </a:rPr>
              <a:t>PROTECTIVE CUSTODY</a:t>
            </a:r>
            <a:endParaRPr lang="en-US" dirty="0">
              <a:solidFill>
                <a:srgbClr val="030409"/>
              </a:solidFill>
            </a:endParaRPr>
          </a:p>
        </p:txBody>
      </p:sp>
      <p:sp>
        <p:nvSpPr>
          <p:cNvPr id="173059" name="Rectangle 3"/>
          <p:cNvSpPr>
            <a:spLocks noGrp="1" noChangeArrowheads="1"/>
          </p:cNvSpPr>
          <p:nvPr>
            <p:ph idx="1"/>
          </p:nvPr>
        </p:nvSpPr>
        <p:spPr>
          <a:xfrm>
            <a:off x="914400" y="1371600"/>
            <a:ext cx="7315200" cy="4525963"/>
          </a:xfrm>
        </p:spPr>
        <p:txBody>
          <a:bodyPr>
            <a:normAutofit/>
          </a:bodyPr>
          <a:lstStyle/>
          <a:p>
            <a:pPr>
              <a:lnSpc>
                <a:spcPct val="110000"/>
              </a:lnSpc>
              <a:buFont typeface="Wingdings" pitchFamily="2" charset="2"/>
              <a:buNone/>
            </a:pPr>
            <a:r>
              <a:rPr lang="en-US" dirty="0">
                <a:solidFill>
                  <a:srgbClr val="030409"/>
                </a:solidFill>
              </a:rPr>
              <a:t>Must be released by a qualified professional* when:</a:t>
            </a:r>
          </a:p>
          <a:p>
            <a:pPr>
              <a:lnSpc>
                <a:spcPct val="90000"/>
              </a:lnSpc>
            </a:pPr>
            <a:r>
              <a:rPr lang="en-US" dirty="0" smtClean="0">
                <a:solidFill>
                  <a:srgbClr val="030409"/>
                </a:solidFill>
              </a:rPr>
              <a:t>Client </a:t>
            </a:r>
            <a:r>
              <a:rPr lang="en-US" dirty="0">
                <a:solidFill>
                  <a:srgbClr val="030409"/>
                </a:solidFill>
              </a:rPr>
              <a:t>no longer meets the involuntary admission criteria, </a:t>
            </a:r>
            <a:r>
              <a:rPr lang="en-US" u="sng" dirty="0">
                <a:solidFill>
                  <a:srgbClr val="030409"/>
                </a:solidFill>
              </a:rPr>
              <a:t>or</a:t>
            </a:r>
          </a:p>
          <a:p>
            <a:pPr>
              <a:lnSpc>
                <a:spcPct val="90000"/>
              </a:lnSpc>
            </a:pPr>
            <a:r>
              <a:rPr lang="en-US" dirty="0" smtClean="0">
                <a:solidFill>
                  <a:srgbClr val="030409"/>
                </a:solidFill>
              </a:rPr>
              <a:t>The </a:t>
            </a:r>
            <a:r>
              <a:rPr lang="en-US" dirty="0">
                <a:solidFill>
                  <a:srgbClr val="030409"/>
                </a:solidFill>
              </a:rPr>
              <a:t>72-hour period has elapsed; or</a:t>
            </a:r>
          </a:p>
          <a:p>
            <a:pPr>
              <a:lnSpc>
                <a:spcPct val="90000"/>
              </a:lnSpc>
            </a:pPr>
            <a:r>
              <a:rPr lang="en-US" dirty="0" smtClean="0">
                <a:solidFill>
                  <a:srgbClr val="030409"/>
                </a:solidFill>
              </a:rPr>
              <a:t>Client </a:t>
            </a:r>
            <a:r>
              <a:rPr lang="en-US" dirty="0">
                <a:solidFill>
                  <a:srgbClr val="030409"/>
                </a:solidFill>
              </a:rPr>
              <a:t>has consented to remain voluntarily, </a:t>
            </a:r>
            <a:r>
              <a:rPr lang="en-US" u="sng" dirty="0">
                <a:solidFill>
                  <a:srgbClr val="030409"/>
                </a:solidFill>
              </a:rPr>
              <a:t>or</a:t>
            </a:r>
          </a:p>
          <a:p>
            <a:pPr>
              <a:lnSpc>
                <a:spcPct val="90000"/>
              </a:lnSpc>
            </a:pPr>
            <a:r>
              <a:rPr lang="en-US" dirty="0" smtClean="0">
                <a:solidFill>
                  <a:srgbClr val="030409"/>
                </a:solidFill>
              </a:rPr>
              <a:t>Petition </a:t>
            </a:r>
            <a:r>
              <a:rPr lang="en-US" dirty="0">
                <a:solidFill>
                  <a:srgbClr val="030409"/>
                </a:solidFill>
              </a:rPr>
              <a:t>for involuntary assessment or treatment has been initiated. Timely filing of petition authorizes retention of client pending further order of the court</a:t>
            </a:r>
            <a:r>
              <a:rPr lang="en-US" dirty="0" smtClean="0">
                <a:solidFill>
                  <a:srgbClr val="030409"/>
                </a:solidFill>
              </a:rPr>
              <a:t>.</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806825CB-9B6B-4ABF-84CE-8271F6EA9D56}" type="slidenum">
              <a:rPr lang="en-US"/>
              <a:pPr/>
              <a:t>127</a:t>
            </a:fld>
            <a:endParaRPr lang="en-US" sz="140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p:txBody>
          <a:bodyPr>
            <a:normAutofit/>
          </a:bodyPr>
          <a:lstStyle/>
          <a:p>
            <a:pPr algn="ctr"/>
            <a:r>
              <a:rPr lang="en-US" sz="3200" dirty="0" smtClean="0">
                <a:solidFill>
                  <a:srgbClr val="030409"/>
                </a:solidFill>
              </a:rPr>
              <a:t>QUALIFIED PROFESSIONAL DEFINED</a:t>
            </a:r>
            <a:endParaRPr lang="en-US" sz="3200" dirty="0">
              <a:solidFill>
                <a:srgbClr val="030409"/>
              </a:solidFill>
            </a:endParaRPr>
          </a:p>
        </p:txBody>
      </p:sp>
      <p:sp>
        <p:nvSpPr>
          <p:cNvPr id="174083" name="Rectangle 3"/>
          <p:cNvSpPr>
            <a:spLocks noGrp="1" noChangeArrowheads="1"/>
          </p:cNvSpPr>
          <p:nvPr>
            <p:ph idx="1"/>
          </p:nvPr>
        </p:nvSpPr>
        <p:spPr>
          <a:xfrm>
            <a:off x="914400" y="1371600"/>
            <a:ext cx="7315200" cy="4525963"/>
          </a:xfrm>
        </p:spPr>
        <p:txBody>
          <a:bodyPr>
            <a:normAutofit/>
          </a:bodyPr>
          <a:lstStyle/>
          <a:p>
            <a:r>
              <a:rPr lang="en-US" dirty="0">
                <a:solidFill>
                  <a:srgbClr val="030409"/>
                </a:solidFill>
              </a:rPr>
              <a:t>Physician licensed under 458 or 459;</a:t>
            </a:r>
          </a:p>
          <a:p>
            <a:r>
              <a:rPr lang="en-US" dirty="0" smtClean="0">
                <a:solidFill>
                  <a:srgbClr val="030409"/>
                </a:solidFill>
              </a:rPr>
              <a:t>Professional </a:t>
            </a:r>
            <a:r>
              <a:rPr lang="en-US" dirty="0">
                <a:solidFill>
                  <a:srgbClr val="030409"/>
                </a:solidFill>
              </a:rPr>
              <a:t>licensed under chapter 490 or 491 (Psychologist, Clinical SW, Marriage &amp; Family Therapist or Mental Health Counselor); or</a:t>
            </a:r>
          </a:p>
          <a:p>
            <a:r>
              <a:rPr lang="en-US" dirty="0" smtClean="0">
                <a:solidFill>
                  <a:srgbClr val="030409"/>
                </a:solidFill>
              </a:rPr>
              <a:t>Person </a:t>
            </a:r>
            <a:r>
              <a:rPr lang="en-US" dirty="0">
                <a:solidFill>
                  <a:srgbClr val="030409"/>
                </a:solidFill>
              </a:rPr>
              <a:t>who is certified through a DCF recognized certification process for substance abuse treatment services and who holds, at a minimum, a bachelor’s degree.</a:t>
            </a:r>
          </a:p>
          <a:p>
            <a:r>
              <a:rPr lang="en-US" dirty="0" smtClean="0">
                <a:solidFill>
                  <a:srgbClr val="030409"/>
                </a:solidFill>
              </a:rPr>
              <a:t>Reciprocity </a:t>
            </a:r>
            <a:r>
              <a:rPr lang="en-US" dirty="0">
                <a:solidFill>
                  <a:srgbClr val="030409"/>
                </a:solidFill>
              </a:rPr>
              <a:t>with other states – meet Florida requirements within 1 year.</a:t>
            </a:r>
          </a:p>
          <a:p>
            <a:r>
              <a:rPr lang="en-US" dirty="0" smtClean="0">
                <a:solidFill>
                  <a:srgbClr val="030409"/>
                </a:solidFill>
              </a:rPr>
              <a:t>Grandfather </a:t>
            </a:r>
            <a:r>
              <a:rPr lang="en-US" dirty="0">
                <a:solidFill>
                  <a:srgbClr val="030409"/>
                </a:solidFill>
              </a:rPr>
              <a:t>– certified in Florida prior to 1/1/95.</a:t>
            </a:r>
          </a:p>
        </p:txBody>
      </p:sp>
      <p:sp>
        <p:nvSpPr>
          <p:cNvPr id="4" name="Slide Number Placeholder 5"/>
          <p:cNvSpPr>
            <a:spLocks noGrp="1"/>
          </p:cNvSpPr>
          <p:nvPr>
            <p:ph type="sldNum" sz="quarter" idx="12"/>
          </p:nvPr>
        </p:nvSpPr>
        <p:spPr/>
        <p:txBody>
          <a:bodyPr/>
          <a:lstStyle/>
          <a:p>
            <a:fld id="{FAB23C0F-DC21-4A3A-A667-2C4CE8D9888C}" type="slidenum">
              <a:rPr lang="en-US"/>
              <a:pPr/>
              <a:t>128</a:t>
            </a:fld>
            <a:endParaRPr lang="en-US" sz="140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normAutofit/>
          </a:bodyPr>
          <a:lstStyle/>
          <a:p>
            <a:pPr algn="ctr"/>
            <a:r>
              <a:rPr lang="en-US" sz="3600" dirty="0" smtClean="0">
                <a:solidFill>
                  <a:srgbClr val="030409"/>
                </a:solidFill>
              </a:rPr>
              <a:t>EMERGENCY ADMISSIONS</a:t>
            </a:r>
            <a:endParaRPr lang="en-US" sz="3600" dirty="0">
              <a:solidFill>
                <a:srgbClr val="030409"/>
              </a:solidFill>
            </a:endParaRPr>
          </a:p>
        </p:txBody>
      </p:sp>
      <p:sp>
        <p:nvSpPr>
          <p:cNvPr id="175107" name="Rectangle 3"/>
          <p:cNvSpPr>
            <a:spLocks noGrp="1" noChangeArrowheads="1"/>
          </p:cNvSpPr>
          <p:nvPr>
            <p:ph idx="1"/>
          </p:nvPr>
        </p:nvSpPr>
        <p:spPr/>
        <p:txBody>
          <a:bodyPr>
            <a:normAutofit/>
          </a:bodyPr>
          <a:lstStyle/>
          <a:p>
            <a:pPr marL="0" indent="0">
              <a:buFont typeface="Wingdings" pitchFamily="2" charset="2"/>
              <a:buNone/>
            </a:pPr>
            <a:r>
              <a:rPr lang="en-US" dirty="0">
                <a:solidFill>
                  <a:srgbClr val="030409"/>
                </a:solidFill>
              </a:rPr>
              <a:t>A person meeting involuntary admission criteria may be admitted to:</a:t>
            </a:r>
          </a:p>
          <a:p>
            <a:pPr marL="0" indent="0"/>
            <a:endParaRPr lang="en-US" dirty="0">
              <a:solidFill>
                <a:srgbClr val="030409"/>
              </a:solidFill>
            </a:endParaRPr>
          </a:p>
          <a:p>
            <a:r>
              <a:rPr lang="en-US" dirty="0">
                <a:solidFill>
                  <a:srgbClr val="030409"/>
                </a:solidFill>
              </a:rPr>
              <a:t>A hospital,  </a:t>
            </a:r>
            <a:endParaRPr lang="en-US" dirty="0" smtClean="0">
              <a:solidFill>
                <a:srgbClr val="030409"/>
              </a:solidFill>
            </a:endParaRPr>
          </a:p>
          <a:p>
            <a:r>
              <a:rPr lang="en-US" dirty="0" smtClean="0">
                <a:solidFill>
                  <a:srgbClr val="030409"/>
                </a:solidFill>
              </a:rPr>
              <a:t>A </a:t>
            </a:r>
            <a:r>
              <a:rPr lang="en-US" dirty="0">
                <a:solidFill>
                  <a:srgbClr val="030409"/>
                </a:solidFill>
              </a:rPr>
              <a:t>licensed detox, or </a:t>
            </a:r>
            <a:endParaRPr lang="en-US" dirty="0" smtClean="0">
              <a:solidFill>
                <a:srgbClr val="030409"/>
              </a:solidFill>
            </a:endParaRPr>
          </a:p>
          <a:p>
            <a:r>
              <a:rPr lang="en-US" dirty="0" smtClean="0">
                <a:solidFill>
                  <a:srgbClr val="030409"/>
                </a:solidFill>
              </a:rPr>
              <a:t>An </a:t>
            </a:r>
            <a:r>
              <a:rPr lang="en-US" dirty="0">
                <a:solidFill>
                  <a:srgbClr val="030409"/>
                </a:solidFill>
              </a:rPr>
              <a:t>ARF </a:t>
            </a:r>
          </a:p>
          <a:p>
            <a:pPr marL="0" indent="0">
              <a:buFont typeface="Wingdings" pitchFamily="2" charset="2"/>
              <a:buNone/>
            </a:pPr>
            <a:endParaRPr lang="en-US" dirty="0">
              <a:solidFill>
                <a:srgbClr val="030409"/>
              </a:solidFill>
            </a:endParaRPr>
          </a:p>
          <a:p>
            <a:pPr marL="0" indent="0">
              <a:buFont typeface="Wingdings" pitchFamily="2" charset="2"/>
              <a:buNone/>
            </a:pPr>
            <a:r>
              <a:rPr lang="en-US" dirty="0">
                <a:solidFill>
                  <a:srgbClr val="030409"/>
                </a:solidFill>
              </a:rPr>
              <a:t>for emergency assessment and stabilization upon receipt of a </a:t>
            </a:r>
            <a:r>
              <a:rPr lang="en-US" u="sng" dirty="0">
                <a:solidFill>
                  <a:srgbClr val="030409"/>
                </a:solidFill>
              </a:rPr>
              <a:t>physician’s</a:t>
            </a:r>
            <a:r>
              <a:rPr lang="en-US" dirty="0">
                <a:solidFill>
                  <a:srgbClr val="030409"/>
                </a:solidFill>
              </a:rPr>
              <a:t> </a:t>
            </a:r>
            <a:r>
              <a:rPr lang="en-US" u="sng" dirty="0">
                <a:solidFill>
                  <a:srgbClr val="030409"/>
                </a:solidFill>
              </a:rPr>
              <a:t>certificate</a:t>
            </a:r>
            <a:r>
              <a:rPr lang="en-US" dirty="0">
                <a:solidFill>
                  <a:srgbClr val="030409"/>
                </a:solidFill>
              </a:rPr>
              <a:t> and completion of an </a:t>
            </a:r>
            <a:r>
              <a:rPr lang="en-US" u="sng" dirty="0">
                <a:solidFill>
                  <a:srgbClr val="030409"/>
                </a:solidFill>
              </a:rPr>
              <a:t>application.</a:t>
            </a:r>
          </a:p>
        </p:txBody>
      </p:sp>
      <p:sp>
        <p:nvSpPr>
          <p:cNvPr id="4" name="Slide Number Placeholder 5"/>
          <p:cNvSpPr>
            <a:spLocks noGrp="1"/>
          </p:cNvSpPr>
          <p:nvPr>
            <p:ph type="sldNum" sz="quarter" idx="12"/>
          </p:nvPr>
        </p:nvSpPr>
        <p:spPr/>
        <p:txBody>
          <a:bodyPr/>
          <a:lstStyle/>
          <a:p>
            <a:fld id="{BE2693F2-E7A1-4761-A8F8-A29A706AF9C2}" type="slidenum">
              <a:rPr lang="en-US"/>
              <a:pPr/>
              <a:t>129</a:t>
            </a:fld>
            <a:endParaRPr lang="en-US" sz="1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5" name="Title 1"/>
          <p:cNvSpPr>
            <a:spLocks noGrp="1"/>
          </p:cNvSpPr>
          <p:nvPr>
            <p:ph type="title"/>
          </p:nvPr>
        </p:nvSpPr>
        <p:spPr>
          <a:xfrm>
            <a:off x="457200" y="381000"/>
            <a:ext cx="8229600" cy="1143000"/>
          </a:xfrm>
          <a:noFill/>
        </p:spPr>
        <p:txBody>
          <a:bodyPr/>
          <a:lstStyle/>
          <a:p>
            <a:pPr marL="857250" indent="-857250" eaLnBrk="1" hangingPunct="1">
              <a:buFont typeface="Calibri" pitchFamily="34" charset="0"/>
              <a:buNone/>
            </a:pPr>
            <a:r>
              <a:rPr lang="en-US" b="1" dirty="0" smtClean="0"/>
              <a:t>ALCOHOL DEPENDENCE</a:t>
            </a:r>
          </a:p>
        </p:txBody>
      </p:sp>
      <p:sp>
        <p:nvSpPr>
          <p:cNvPr id="23554" name="Rectangle 3"/>
          <p:cNvSpPr>
            <a:spLocks noGrp="1"/>
          </p:cNvSpPr>
          <p:nvPr>
            <p:ph idx="1"/>
          </p:nvPr>
        </p:nvSpPr>
        <p:spPr>
          <a:xfrm>
            <a:off x="914400" y="1371600"/>
            <a:ext cx="7315200" cy="4754563"/>
          </a:xfrm>
        </p:spPr>
        <p:txBody>
          <a:bodyPr>
            <a:normAutofit/>
          </a:bodyPr>
          <a:lstStyle/>
          <a:p>
            <a:pPr lvl="1">
              <a:lnSpc>
                <a:spcPct val="80000"/>
              </a:lnSpc>
            </a:pPr>
            <a:r>
              <a:rPr lang="en-GB" b="1" dirty="0" smtClean="0"/>
              <a:t>Alcohol is often taken in larger amounts</a:t>
            </a:r>
            <a:r>
              <a:rPr lang="en-GB" dirty="0" smtClean="0"/>
              <a:t> or over a longer period than was intended</a:t>
            </a:r>
          </a:p>
          <a:p>
            <a:pPr lvl="1">
              <a:lnSpc>
                <a:spcPct val="80000"/>
              </a:lnSpc>
            </a:pPr>
            <a:r>
              <a:rPr lang="en-GB" b="1" dirty="0" smtClean="0"/>
              <a:t>There is a persistent desire</a:t>
            </a:r>
            <a:r>
              <a:rPr lang="en-GB" dirty="0" smtClean="0"/>
              <a:t> or there are unsuccessful efforts to cut down or control alcohol use.</a:t>
            </a:r>
          </a:p>
          <a:p>
            <a:pPr lvl="1">
              <a:lnSpc>
                <a:spcPct val="80000"/>
              </a:lnSpc>
            </a:pPr>
            <a:r>
              <a:rPr lang="en-GB" b="1" dirty="0" smtClean="0"/>
              <a:t>A great deal of time is spent in activities necessary</a:t>
            </a:r>
            <a:r>
              <a:rPr lang="en-GB" dirty="0" smtClean="0"/>
              <a:t> to obtain alcohol, use alcohol or recover from its effects.</a:t>
            </a:r>
          </a:p>
          <a:p>
            <a:pPr lvl="1">
              <a:lnSpc>
                <a:spcPct val="80000"/>
              </a:lnSpc>
            </a:pPr>
            <a:r>
              <a:rPr lang="en-GB" b="1" dirty="0" smtClean="0"/>
              <a:t>Important social, occupational, or recreational activities are</a:t>
            </a:r>
            <a:r>
              <a:rPr lang="en-GB" dirty="0" smtClean="0"/>
              <a:t> given up or reduced because of alcohol use.</a:t>
            </a:r>
          </a:p>
          <a:p>
            <a:pPr lvl="1">
              <a:lnSpc>
                <a:spcPct val="80000"/>
              </a:lnSpc>
            </a:pPr>
            <a:r>
              <a:rPr lang="en-GB" b="1" dirty="0" smtClean="0"/>
              <a:t>Alcohol use is continued despite knowledge of having a</a:t>
            </a:r>
            <a:r>
              <a:rPr lang="en-GB" dirty="0" smtClean="0"/>
              <a:t> persistent or recurrent physical or psychological problem that is likely to have been caused or exacerbated by the alcohol (e.g., continued drinking despite recognition that an ulcer was made worse by alcohol consumption).</a:t>
            </a:r>
            <a:endParaRPr lang="en-US" dirty="0" smtClean="0"/>
          </a:p>
          <a:p>
            <a:pPr eaLnBrk="1" hangingPunct="1">
              <a:lnSpc>
                <a:spcPct val="80000"/>
              </a:lnSpc>
            </a:pPr>
            <a:endParaRPr lang="en-US" dirty="0" smtClean="0"/>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p:txBody>
          <a:bodyPr>
            <a:normAutofit/>
          </a:bodyPr>
          <a:lstStyle/>
          <a:p>
            <a:pPr algn="ctr"/>
            <a:r>
              <a:rPr lang="en-US" b="1" dirty="0" smtClean="0">
                <a:solidFill>
                  <a:srgbClr val="030409"/>
                </a:solidFill>
              </a:rPr>
              <a:t>EMERGENCY ADMISSION INITIATION</a:t>
            </a:r>
            <a:endParaRPr lang="en-US" b="1" dirty="0">
              <a:solidFill>
                <a:srgbClr val="030409"/>
              </a:solidFill>
            </a:endParaRPr>
          </a:p>
        </p:txBody>
      </p:sp>
      <p:sp>
        <p:nvSpPr>
          <p:cNvPr id="176131" name="Rectangle 3"/>
          <p:cNvSpPr>
            <a:spLocks noGrp="1" noChangeArrowheads="1"/>
          </p:cNvSpPr>
          <p:nvPr>
            <p:ph idx="1"/>
          </p:nvPr>
        </p:nvSpPr>
        <p:spPr>
          <a:xfrm>
            <a:off x="914400" y="1371600"/>
            <a:ext cx="7315200" cy="4525963"/>
          </a:xfrm>
        </p:spPr>
        <p:txBody>
          <a:bodyPr>
            <a:normAutofit/>
          </a:bodyPr>
          <a:lstStyle/>
          <a:p>
            <a:pPr>
              <a:buFont typeface="Wingdings" pitchFamily="2" charset="2"/>
              <a:buNone/>
            </a:pPr>
            <a:r>
              <a:rPr lang="en-US" dirty="0">
                <a:solidFill>
                  <a:srgbClr val="030409"/>
                </a:solidFill>
              </a:rPr>
              <a:t>An application for emergency admission may be initiated:</a:t>
            </a:r>
          </a:p>
          <a:p>
            <a:pPr>
              <a:buFont typeface="Wingdings" pitchFamily="2" charset="2"/>
              <a:buNone/>
            </a:pPr>
            <a:r>
              <a:rPr lang="en-US" dirty="0" smtClean="0">
                <a:solidFill>
                  <a:srgbClr val="030409"/>
                </a:solidFill>
              </a:rPr>
              <a:t>For </a:t>
            </a:r>
            <a:r>
              <a:rPr lang="en-US" dirty="0">
                <a:solidFill>
                  <a:srgbClr val="030409"/>
                </a:solidFill>
              </a:rPr>
              <a:t>a </a:t>
            </a:r>
            <a:r>
              <a:rPr lang="en-US" b="1" u="sng" dirty="0">
                <a:solidFill>
                  <a:srgbClr val="030409"/>
                </a:solidFill>
              </a:rPr>
              <a:t>minor</a:t>
            </a:r>
            <a:r>
              <a:rPr lang="en-US" dirty="0">
                <a:solidFill>
                  <a:srgbClr val="030409"/>
                </a:solidFill>
              </a:rPr>
              <a:t> by the parent, guardian or legal custodian.  </a:t>
            </a:r>
          </a:p>
          <a:p>
            <a:pPr>
              <a:buFont typeface="Wingdings" pitchFamily="2" charset="2"/>
              <a:buNone/>
            </a:pPr>
            <a:r>
              <a:rPr lang="en-US" dirty="0" smtClean="0">
                <a:solidFill>
                  <a:srgbClr val="030409"/>
                </a:solidFill>
              </a:rPr>
              <a:t>For </a:t>
            </a:r>
            <a:r>
              <a:rPr lang="en-US" b="1" u="sng" dirty="0">
                <a:solidFill>
                  <a:srgbClr val="030409"/>
                </a:solidFill>
              </a:rPr>
              <a:t>adults</a:t>
            </a:r>
            <a:r>
              <a:rPr lang="en-US" dirty="0">
                <a:solidFill>
                  <a:srgbClr val="030409"/>
                </a:solidFill>
              </a:rPr>
              <a:t>:</a:t>
            </a:r>
          </a:p>
          <a:p>
            <a:r>
              <a:rPr lang="en-US" dirty="0">
                <a:solidFill>
                  <a:srgbClr val="030409"/>
                </a:solidFill>
              </a:rPr>
              <a:t>Certifying physician</a:t>
            </a:r>
          </a:p>
          <a:p>
            <a:r>
              <a:rPr lang="en-US" dirty="0">
                <a:solidFill>
                  <a:srgbClr val="030409"/>
                </a:solidFill>
              </a:rPr>
              <a:t>Spouse or guardian</a:t>
            </a:r>
          </a:p>
          <a:p>
            <a:r>
              <a:rPr lang="en-US" dirty="0">
                <a:solidFill>
                  <a:srgbClr val="030409"/>
                </a:solidFill>
              </a:rPr>
              <a:t>Any relative</a:t>
            </a:r>
          </a:p>
          <a:p>
            <a:r>
              <a:rPr lang="en-US" dirty="0">
                <a:solidFill>
                  <a:srgbClr val="030409"/>
                </a:solidFill>
              </a:rPr>
              <a:t>Any other responsible adult who has personal knowledge of the person’s substance abuse impairment</a:t>
            </a:r>
            <a:r>
              <a:rPr lang="en-US" dirty="0" smtClean="0">
                <a:solidFill>
                  <a:srgbClr val="030409"/>
                </a:solidFill>
              </a:rPr>
              <a:t>.</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6370EEAB-2AAF-4EAC-9FC9-AAED57C7D26E}" type="slidenum">
              <a:rPr lang="en-US"/>
              <a:pPr/>
              <a:t>130</a:t>
            </a:fld>
            <a:endParaRPr lang="en-US" sz="140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ln/>
        </p:spPr>
        <p:txBody>
          <a:bodyPr/>
          <a:lstStyle/>
          <a:p>
            <a:pPr algn="ctr"/>
            <a:r>
              <a:rPr lang="en-US" sz="3600" dirty="0" smtClean="0">
                <a:solidFill>
                  <a:srgbClr val="030409"/>
                </a:solidFill>
              </a:rPr>
              <a:t>PHYSICIAN’S CERTIFICATE</a:t>
            </a:r>
            <a:endParaRPr lang="en-US" sz="3600" dirty="0">
              <a:solidFill>
                <a:srgbClr val="030409"/>
              </a:solidFill>
            </a:endParaRPr>
          </a:p>
        </p:txBody>
      </p:sp>
      <p:sp>
        <p:nvSpPr>
          <p:cNvPr id="177155" name="Rectangle 3"/>
          <p:cNvSpPr>
            <a:spLocks noGrp="1" noChangeArrowheads="1"/>
          </p:cNvSpPr>
          <p:nvPr>
            <p:ph idx="1"/>
          </p:nvPr>
        </p:nvSpPr>
        <p:spPr>
          <a:xfrm>
            <a:off x="914400" y="1371600"/>
            <a:ext cx="7315200" cy="4525963"/>
          </a:xfrm>
        </p:spPr>
        <p:txBody>
          <a:bodyPr>
            <a:normAutofit/>
          </a:bodyPr>
          <a:lstStyle/>
          <a:p>
            <a:pPr>
              <a:lnSpc>
                <a:spcPct val="110000"/>
              </a:lnSpc>
              <a:buFont typeface="Wingdings" pitchFamily="2" charset="2"/>
              <a:buNone/>
            </a:pPr>
            <a:r>
              <a:rPr lang="en-US" dirty="0">
                <a:solidFill>
                  <a:srgbClr val="030409"/>
                </a:solidFill>
              </a:rPr>
              <a:t>Physician’s Certificate must include:</a:t>
            </a:r>
          </a:p>
          <a:p>
            <a:pPr>
              <a:lnSpc>
                <a:spcPct val="110000"/>
              </a:lnSpc>
            </a:pPr>
            <a:r>
              <a:rPr lang="en-US" dirty="0">
                <a:solidFill>
                  <a:srgbClr val="030409"/>
                </a:solidFill>
              </a:rPr>
              <a:t>Name of client</a:t>
            </a:r>
          </a:p>
          <a:p>
            <a:pPr>
              <a:lnSpc>
                <a:spcPct val="110000"/>
              </a:lnSpc>
            </a:pPr>
            <a:r>
              <a:rPr lang="en-US" dirty="0" smtClean="0">
                <a:solidFill>
                  <a:srgbClr val="030409"/>
                </a:solidFill>
              </a:rPr>
              <a:t>Relationship </a:t>
            </a:r>
            <a:r>
              <a:rPr lang="en-US" dirty="0">
                <a:solidFill>
                  <a:srgbClr val="030409"/>
                </a:solidFill>
              </a:rPr>
              <a:t>between client and physician</a:t>
            </a:r>
          </a:p>
          <a:p>
            <a:pPr>
              <a:lnSpc>
                <a:spcPct val="110000"/>
              </a:lnSpc>
            </a:pPr>
            <a:r>
              <a:rPr lang="en-US" dirty="0" smtClean="0">
                <a:solidFill>
                  <a:srgbClr val="030409"/>
                </a:solidFill>
              </a:rPr>
              <a:t>Relationship </a:t>
            </a:r>
            <a:r>
              <a:rPr lang="en-US" dirty="0">
                <a:solidFill>
                  <a:srgbClr val="030409"/>
                </a:solidFill>
              </a:rPr>
              <a:t>between physician and provider</a:t>
            </a:r>
          </a:p>
          <a:p>
            <a:pPr>
              <a:lnSpc>
                <a:spcPct val="110000"/>
              </a:lnSpc>
            </a:pPr>
            <a:r>
              <a:rPr lang="en-US" dirty="0" smtClean="0">
                <a:solidFill>
                  <a:srgbClr val="030409"/>
                </a:solidFill>
              </a:rPr>
              <a:t>Statement </a:t>
            </a:r>
            <a:r>
              <a:rPr lang="en-US" dirty="0">
                <a:solidFill>
                  <a:srgbClr val="030409"/>
                </a:solidFill>
              </a:rPr>
              <a:t>that exam &amp; assessment occurred within 5 days of application date, </a:t>
            </a:r>
            <a:r>
              <a:rPr lang="en-US" b="1" u="sng" dirty="0">
                <a:solidFill>
                  <a:srgbClr val="030409"/>
                </a:solidFill>
              </a:rPr>
              <a:t>and</a:t>
            </a:r>
          </a:p>
        </p:txBody>
      </p:sp>
      <p:sp>
        <p:nvSpPr>
          <p:cNvPr id="4" name="Slide Number Placeholder 5"/>
          <p:cNvSpPr>
            <a:spLocks noGrp="1"/>
          </p:cNvSpPr>
          <p:nvPr>
            <p:ph type="sldNum" sz="quarter" idx="12"/>
          </p:nvPr>
        </p:nvSpPr>
        <p:spPr/>
        <p:txBody>
          <a:bodyPr/>
          <a:lstStyle/>
          <a:p>
            <a:fld id="{07E179F3-BDBA-4194-BBF4-B91E885CC625}" type="slidenum">
              <a:rPr lang="en-US"/>
              <a:pPr/>
              <a:t>131</a:t>
            </a:fld>
            <a:endParaRPr lang="en-US" sz="140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normAutofit/>
          </a:bodyPr>
          <a:lstStyle/>
          <a:p>
            <a:pPr algn="ctr"/>
            <a:r>
              <a:rPr lang="en-US" sz="3600" dirty="0" smtClean="0">
                <a:solidFill>
                  <a:srgbClr val="030409"/>
                </a:solidFill>
              </a:rPr>
              <a:t>PHYSICIAN’S CERTIFICATE</a:t>
            </a:r>
            <a:r>
              <a:rPr lang="en-US" dirty="0" smtClean="0"/>
              <a:t> </a:t>
            </a:r>
            <a:r>
              <a:rPr lang="en-US" sz="1600" dirty="0" smtClean="0"/>
              <a:t>(</a:t>
            </a:r>
            <a:r>
              <a:rPr lang="en-US" sz="1600" dirty="0"/>
              <a:t>Continued)</a:t>
            </a:r>
          </a:p>
        </p:txBody>
      </p:sp>
      <p:sp>
        <p:nvSpPr>
          <p:cNvPr id="178179" name="Rectangle 3"/>
          <p:cNvSpPr>
            <a:spLocks noGrp="1" noChangeArrowheads="1"/>
          </p:cNvSpPr>
          <p:nvPr>
            <p:ph idx="1"/>
          </p:nvPr>
        </p:nvSpPr>
        <p:spPr/>
        <p:txBody>
          <a:bodyPr>
            <a:normAutofit/>
          </a:bodyPr>
          <a:lstStyle/>
          <a:p>
            <a:pPr marL="228600" indent="-228600">
              <a:lnSpc>
                <a:spcPct val="90000"/>
              </a:lnSpc>
              <a:buFont typeface="Wingdings" pitchFamily="2" charset="2"/>
              <a:buNone/>
            </a:pPr>
            <a:r>
              <a:rPr lang="en-US" dirty="0">
                <a:solidFill>
                  <a:srgbClr val="030409"/>
                </a:solidFill>
              </a:rPr>
              <a:t>Factual allegations about the need for emergency admission:</a:t>
            </a:r>
          </a:p>
          <a:p>
            <a:pPr marL="228600" indent="-228600">
              <a:lnSpc>
                <a:spcPct val="90000"/>
              </a:lnSpc>
            </a:pPr>
            <a:r>
              <a:rPr lang="en-US" dirty="0" smtClean="0">
                <a:solidFill>
                  <a:srgbClr val="030409"/>
                </a:solidFill>
              </a:rPr>
              <a:t>Reasons </a:t>
            </a:r>
            <a:r>
              <a:rPr lang="en-US" dirty="0">
                <a:solidFill>
                  <a:srgbClr val="030409"/>
                </a:solidFill>
              </a:rPr>
              <a:t>for physician’s belief the person meets each criteria for involuntary admission</a:t>
            </a:r>
          </a:p>
          <a:p>
            <a:pPr marL="228600" indent="-228600">
              <a:lnSpc>
                <a:spcPct val="90000"/>
              </a:lnSpc>
            </a:pPr>
            <a:r>
              <a:rPr lang="en-US" dirty="0" smtClean="0">
                <a:solidFill>
                  <a:srgbClr val="030409"/>
                </a:solidFill>
              </a:rPr>
              <a:t>Must </a:t>
            </a:r>
            <a:r>
              <a:rPr lang="en-US" dirty="0">
                <a:solidFill>
                  <a:srgbClr val="030409"/>
                </a:solidFill>
              </a:rPr>
              <a:t>recommend the least restrictive type of service</a:t>
            </a:r>
          </a:p>
          <a:p>
            <a:pPr marL="228600" indent="-228600">
              <a:lnSpc>
                <a:spcPct val="90000"/>
              </a:lnSpc>
            </a:pPr>
            <a:r>
              <a:rPr lang="en-US" dirty="0" smtClean="0">
                <a:solidFill>
                  <a:srgbClr val="030409"/>
                </a:solidFill>
              </a:rPr>
              <a:t>Must </a:t>
            </a:r>
            <a:r>
              <a:rPr lang="en-US" dirty="0">
                <a:solidFill>
                  <a:srgbClr val="030409"/>
                </a:solidFill>
              </a:rPr>
              <a:t>be signed by the physician</a:t>
            </a:r>
          </a:p>
          <a:p>
            <a:pPr marL="228600" indent="-228600">
              <a:lnSpc>
                <a:spcPct val="90000"/>
              </a:lnSpc>
            </a:pPr>
            <a:r>
              <a:rPr lang="en-US" dirty="0" smtClean="0">
                <a:solidFill>
                  <a:srgbClr val="030409"/>
                </a:solidFill>
              </a:rPr>
              <a:t>Must </a:t>
            </a:r>
            <a:r>
              <a:rPr lang="en-US" dirty="0">
                <a:solidFill>
                  <a:srgbClr val="030409"/>
                </a:solidFill>
              </a:rPr>
              <a:t>state if transport assistance is required and specify the type </a:t>
            </a:r>
            <a:r>
              <a:rPr lang="en-US" dirty="0" smtClean="0">
                <a:solidFill>
                  <a:srgbClr val="030409"/>
                </a:solidFill>
              </a:rPr>
              <a:t>needed</a:t>
            </a:r>
            <a:r>
              <a:rPr lang="en-US" dirty="0">
                <a:solidFill>
                  <a:srgbClr val="030409"/>
                </a:solidFill>
              </a:rPr>
              <a:t>.</a:t>
            </a:r>
          </a:p>
          <a:p>
            <a:pPr marL="228600" indent="-228600">
              <a:lnSpc>
                <a:spcPct val="90000"/>
              </a:lnSpc>
            </a:pPr>
            <a:r>
              <a:rPr lang="en-US" dirty="0" smtClean="0">
                <a:solidFill>
                  <a:srgbClr val="030409"/>
                </a:solidFill>
              </a:rPr>
              <a:t>Must </a:t>
            </a:r>
            <a:r>
              <a:rPr lang="en-US" dirty="0">
                <a:solidFill>
                  <a:srgbClr val="030409"/>
                </a:solidFill>
              </a:rPr>
              <a:t>accompany the person and be in chart with signed copy of application.</a:t>
            </a:r>
          </a:p>
        </p:txBody>
      </p:sp>
      <p:sp>
        <p:nvSpPr>
          <p:cNvPr id="4" name="Slide Number Placeholder 5"/>
          <p:cNvSpPr>
            <a:spLocks noGrp="1"/>
          </p:cNvSpPr>
          <p:nvPr>
            <p:ph type="sldNum" sz="quarter" idx="12"/>
          </p:nvPr>
        </p:nvSpPr>
        <p:spPr/>
        <p:txBody>
          <a:bodyPr/>
          <a:lstStyle/>
          <a:p>
            <a:fld id="{687F3847-4944-4569-8C17-69E31E3060B6}" type="slidenum">
              <a:rPr lang="en-US"/>
              <a:pPr/>
              <a:t>132</a:t>
            </a:fld>
            <a:endParaRPr lang="en-US" sz="140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normAutofit fontScale="90000"/>
          </a:bodyPr>
          <a:lstStyle/>
          <a:p>
            <a:pPr algn="ctr"/>
            <a:r>
              <a:rPr lang="en-US" sz="3600" dirty="0" smtClean="0">
                <a:solidFill>
                  <a:srgbClr val="030409"/>
                </a:solidFill>
              </a:rPr>
              <a:t>EMERGENCY ADMISSION</a:t>
            </a:r>
            <a:br>
              <a:rPr lang="en-US" sz="3600" dirty="0" smtClean="0">
                <a:solidFill>
                  <a:srgbClr val="030409"/>
                </a:solidFill>
              </a:rPr>
            </a:br>
            <a:r>
              <a:rPr lang="en-US" sz="3600" dirty="0" smtClean="0">
                <a:solidFill>
                  <a:srgbClr val="030409"/>
                </a:solidFill>
              </a:rPr>
              <a:t>TRANSPORTATION</a:t>
            </a:r>
            <a:endParaRPr lang="en-US" sz="3600" dirty="0">
              <a:solidFill>
                <a:srgbClr val="030409"/>
              </a:solidFill>
            </a:endParaRPr>
          </a:p>
        </p:txBody>
      </p:sp>
      <p:sp>
        <p:nvSpPr>
          <p:cNvPr id="179203" name="Rectangle 3"/>
          <p:cNvSpPr>
            <a:spLocks noGrp="1" noChangeArrowheads="1"/>
          </p:cNvSpPr>
          <p:nvPr>
            <p:ph idx="1"/>
          </p:nvPr>
        </p:nvSpPr>
        <p:spPr>
          <a:xfrm>
            <a:off x="914400" y="1570037"/>
            <a:ext cx="7315200" cy="4525963"/>
          </a:xfrm>
        </p:spPr>
        <p:txBody>
          <a:bodyPr>
            <a:normAutofit/>
          </a:bodyPr>
          <a:lstStyle/>
          <a:p>
            <a:pPr marL="0" indent="0">
              <a:buFont typeface="Wingdings" pitchFamily="2" charset="2"/>
              <a:buNone/>
            </a:pPr>
            <a:r>
              <a:rPr lang="en-US" dirty="0">
                <a:solidFill>
                  <a:srgbClr val="030409"/>
                </a:solidFill>
              </a:rPr>
              <a:t>Transportation may be provided by:</a:t>
            </a:r>
          </a:p>
          <a:p>
            <a:pPr marL="0" indent="0"/>
            <a:endParaRPr lang="en-US" dirty="0">
              <a:solidFill>
                <a:srgbClr val="030409"/>
              </a:solidFill>
            </a:endParaRPr>
          </a:p>
          <a:p>
            <a:r>
              <a:rPr lang="en-US" dirty="0">
                <a:solidFill>
                  <a:srgbClr val="030409"/>
                </a:solidFill>
              </a:rPr>
              <a:t>An applicant for a person’s emergency admission, </a:t>
            </a:r>
            <a:r>
              <a:rPr lang="en-US" u="sng" dirty="0" smtClean="0">
                <a:solidFill>
                  <a:srgbClr val="030409"/>
                </a:solidFill>
              </a:rPr>
              <a:t>or</a:t>
            </a:r>
          </a:p>
          <a:p>
            <a:r>
              <a:rPr lang="en-US" dirty="0" smtClean="0">
                <a:solidFill>
                  <a:srgbClr val="030409"/>
                </a:solidFill>
              </a:rPr>
              <a:t>Spouse </a:t>
            </a:r>
            <a:r>
              <a:rPr lang="en-US" dirty="0">
                <a:solidFill>
                  <a:srgbClr val="030409"/>
                </a:solidFill>
              </a:rPr>
              <a:t>or guardian, </a:t>
            </a:r>
            <a:r>
              <a:rPr lang="en-US" u="sng" dirty="0" smtClean="0">
                <a:solidFill>
                  <a:srgbClr val="030409"/>
                </a:solidFill>
              </a:rPr>
              <a:t>or</a:t>
            </a:r>
          </a:p>
          <a:p>
            <a:r>
              <a:rPr lang="en-US" dirty="0" smtClean="0">
                <a:solidFill>
                  <a:srgbClr val="030409"/>
                </a:solidFill>
              </a:rPr>
              <a:t>Law </a:t>
            </a:r>
            <a:r>
              <a:rPr lang="en-US" dirty="0">
                <a:solidFill>
                  <a:srgbClr val="030409"/>
                </a:solidFill>
              </a:rPr>
              <a:t>enforcement officer, </a:t>
            </a:r>
            <a:r>
              <a:rPr lang="en-US" u="sng" dirty="0" smtClean="0">
                <a:solidFill>
                  <a:srgbClr val="030409"/>
                </a:solidFill>
              </a:rPr>
              <a:t>or</a:t>
            </a:r>
          </a:p>
          <a:p>
            <a:r>
              <a:rPr lang="en-US" dirty="0" smtClean="0">
                <a:solidFill>
                  <a:srgbClr val="030409"/>
                </a:solidFill>
              </a:rPr>
              <a:t>Health </a:t>
            </a:r>
            <a:r>
              <a:rPr lang="en-US" dirty="0">
                <a:solidFill>
                  <a:srgbClr val="030409"/>
                </a:solidFill>
              </a:rPr>
              <a:t>officer</a:t>
            </a:r>
          </a:p>
          <a:p>
            <a:pPr marL="0" indent="0"/>
            <a:endParaRPr lang="en-US" dirty="0">
              <a:solidFill>
                <a:srgbClr val="030409"/>
              </a:solidFill>
            </a:endParaRPr>
          </a:p>
          <a:p>
            <a:pPr marL="0" indent="0">
              <a:buFont typeface="Wingdings" pitchFamily="2" charset="2"/>
              <a:buNone/>
            </a:pPr>
            <a:r>
              <a:rPr lang="en-US" dirty="0">
                <a:solidFill>
                  <a:srgbClr val="030409"/>
                </a:solidFill>
              </a:rPr>
              <a:t>Federal EMTALA/COBRA governs transfer of persons with emergency medical conditions (includes substance abuse and psychiatric emergencies) from hospitals to other facilities.</a:t>
            </a:r>
          </a:p>
        </p:txBody>
      </p:sp>
      <p:sp>
        <p:nvSpPr>
          <p:cNvPr id="4" name="Slide Number Placeholder 5"/>
          <p:cNvSpPr>
            <a:spLocks noGrp="1"/>
          </p:cNvSpPr>
          <p:nvPr>
            <p:ph type="sldNum" sz="quarter" idx="12"/>
          </p:nvPr>
        </p:nvSpPr>
        <p:spPr/>
        <p:txBody>
          <a:bodyPr/>
          <a:lstStyle/>
          <a:p>
            <a:fld id="{15464C34-04B4-452F-80D0-57AF3E0EF151}" type="slidenum">
              <a:rPr lang="en-US"/>
              <a:pPr/>
              <a:t>133</a:t>
            </a:fld>
            <a:endParaRPr lang="en-US" sz="140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4978" name="Rectangle 1026"/>
          <p:cNvSpPr>
            <a:spLocks noGrp="1" noChangeArrowheads="1"/>
          </p:cNvSpPr>
          <p:nvPr>
            <p:ph type="title"/>
          </p:nvPr>
        </p:nvSpPr>
        <p:spPr/>
        <p:txBody>
          <a:bodyPr/>
          <a:lstStyle/>
          <a:p>
            <a:pPr algn="ctr">
              <a:lnSpc>
                <a:spcPct val="80000"/>
              </a:lnSpc>
            </a:pPr>
            <a:r>
              <a:rPr lang="en-US" sz="3200" b="1" dirty="0" smtClean="0">
                <a:solidFill>
                  <a:srgbClr val="060C18"/>
                </a:solidFill>
                <a:cs typeface="Arial" charset="0"/>
              </a:rPr>
              <a:t>EMERGENCY MEDICAL CONDITIONS</a:t>
            </a:r>
            <a:r>
              <a:rPr lang="en-US" b="1" dirty="0" smtClean="0">
                <a:solidFill>
                  <a:srgbClr val="797A4C"/>
                </a:solidFill>
                <a:cs typeface="Arial" charset="0"/>
              </a:rPr>
              <a:t> </a:t>
            </a:r>
            <a:endParaRPr lang="en-US" b="1" dirty="0">
              <a:solidFill>
                <a:srgbClr val="797A4C"/>
              </a:solidFill>
              <a:cs typeface="Arial" charset="0"/>
            </a:endParaRPr>
          </a:p>
        </p:txBody>
      </p:sp>
      <p:sp>
        <p:nvSpPr>
          <p:cNvPr id="254979" name="Rectangle 1027"/>
          <p:cNvSpPr>
            <a:spLocks noGrp="1" noChangeArrowheads="1"/>
          </p:cNvSpPr>
          <p:nvPr>
            <p:ph idx="1"/>
          </p:nvPr>
        </p:nvSpPr>
        <p:spPr>
          <a:xfrm>
            <a:off x="914400" y="1371600"/>
            <a:ext cx="7315200" cy="4525963"/>
          </a:xfrm>
        </p:spPr>
        <p:txBody>
          <a:bodyPr>
            <a:normAutofit/>
          </a:bodyPr>
          <a:lstStyle/>
          <a:p>
            <a:pPr marL="0" indent="0">
              <a:lnSpc>
                <a:spcPct val="90000"/>
              </a:lnSpc>
              <a:spcBef>
                <a:spcPct val="0"/>
              </a:spcBef>
              <a:buClrTx/>
              <a:buSzTx/>
              <a:buFontTx/>
              <a:buNone/>
            </a:pPr>
            <a:r>
              <a:rPr lang="en-US" dirty="0">
                <a:solidFill>
                  <a:srgbClr val="060C18"/>
                </a:solidFill>
                <a:latin typeface="+mj-lt"/>
                <a:cs typeface="Times New Roman" charset="0"/>
              </a:rPr>
              <a:t>An </a:t>
            </a:r>
            <a:r>
              <a:rPr lang="en-US" b="1" u="sng" dirty="0">
                <a:solidFill>
                  <a:srgbClr val="060C18"/>
                </a:solidFill>
                <a:latin typeface="+mj-lt"/>
                <a:cs typeface="Times New Roman" charset="0"/>
              </a:rPr>
              <a:t>emergency medical condition</a:t>
            </a:r>
            <a:r>
              <a:rPr lang="en-US" dirty="0">
                <a:solidFill>
                  <a:srgbClr val="060C18"/>
                </a:solidFill>
                <a:latin typeface="+mj-lt"/>
                <a:cs typeface="Times New Roman" charset="0"/>
              </a:rPr>
              <a:t> means a medical condition manifesting itself by acute symptoms of sufficient severity…such that the absence of immediate medical attention could reasonably be expected to result in any one of the following:</a:t>
            </a:r>
            <a:endParaRPr lang="en-US" b="1" dirty="0">
              <a:solidFill>
                <a:srgbClr val="060C18"/>
              </a:solidFill>
              <a:latin typeface="+mj-lt"/>
              <a:cs typeface="Times New Roman" charset="0"/>
            </a:endParaRPr>
          </a:p>
          <a:p>
            <a:pPr marL="0" indent="0">
              <a:lnSpc>
                <a:spcPct val="90000"/>
              </a:lnSpc>
              <a:spcBef>
                <a:spcPct val="0"/>
              </a:spcBef>
              <a:buClrTx/>
              <a:buSzTx/>
              <a:buFontTx/>
              <a:buNone/>
            </a:pPr>
            <a:r>
              <a:rPr lang="en-US" dirty="0">
                <a:solidFill>
                  <a:srgbClr val="060C18"/>
                </a:solidFill>
                <a:latin typeface="+mj-lt"/>
                <a:cs typeface="Times New Roman" charset="0"/>
              </a:rPr>
              <a:t> </a:t>
            </a:r>
            <a:endParaRPr lang="en-US" b="1" dirty="0">
              <a:solidFill>
                <a:srgbClr val="060C18"/>
              </a:solidFill>
              <a:latin typeface="+mj-lt"/>
              <a:cs typeface="Times New Roman" charset="0"/>
            </a:endParaRPr>
          </a:p>
          <a:p>
            <a:pPr marL="0" indent="0">
              <a:lnSpc>
                <a:spcPct val="90000"/>
              </a:lnSpc>
              <a:spcBef>
                <a:spcPct val="0"/>
              </a:spcBef>
              <a:buClr>
                <a:srgbClr val="797A4C"/>
              </a:buClr>
              <a:buSzTx/>
              <a:buFont typeface="Wingdings" pitchFamily="2" charset="2"/>
              <a:buChar char="ü"/>
            </a:pPr>
            <a:r>
              <a:rPr lang="en-US" dirty="0">
                <a:solidFill>
                  <a:srgbClr val="060C18"/>
                </a:solidFill>
                <a:latin typeface="+mj-lt"/>
                <a:cs typeface="Times New Roman" charset="0"/>
              </a:rPr>
              <a:t> Serious jeopardy to patient health</a:t>
            </a:r>
          </a:p>
          <a:p>
            <a:pPr marL="0" indent="0">
              <a:lnSpc>
                <a:spcPct val="90000"/>
              </a:lnSpc>
              <a:spcBef>
                <a:spcPct val="0"/>
              </a:spcBef>
              <a:buClrTx/>
              <a:buSzTx/>
              <a:buFontTx/>
              <a:buNone/>
            </a:pPr>
            <a:endParaRPr lang="en-US" b="1" dirty="0">
              <a:solidFill>
                <a:srgbClr val="060C18"/>
              </a:solidFill>
              <a:latin typeface="+mj-lt"/>
              <a:cs typeface="Times New Roman" charset="0"/>
            </a:endParaRPr>
          </a:p>
          <a:p>
            <a:pPr marL="0" indent="0">
              <a:lnSpc>
                <a:spcPct val="90000"/>
              </a:lnSpc>
              <a:spcBef>
                <a:spcPct val="0"/>
              </a:spcBef>
              <a:buClr>
                <a:srgbClr val="797A4C"/>
              </a:buClr>
              <a:buSzTx/>
              <a:buFont typeface="Wingdings" pitchFamily="2" charset="2"/>
              <a:buChar char="ü"/>
            </a:pPr>
            <a:r>
              <a:rPr lang="en-US" dirty="0">
                <a:solidFill>
                  <a:srgbClr val="060C18"/>
                </a:solidFill>
                <a:latin typeface="+mj-lt"/>
                <a:cs typeface="Times New Roman" charset="0"/>
              </a:rPr>
              <a:t> Serious impairment to bodily functions</a:t>
            </a:r>
          </a:p>
          <a:p>
            <a:pPr marL="0" indent="0">
              <a:lnSpc>
                <a:spcPct val="90000"/>
              </a:lnSpc>
              <a:spcBef>
                <a:spcPct val="0"/>
              </a:spcBef>
              <a:buClrTx/>
              <a:buSzTx/>
              <a:buFontTx/>
              <a:buNone/>
            </a:pPr>
            <a:endParaRPr lang="en-US" b="1" dirty="0">
              <a:solidFill>
                <a:srgbClr val="060C18"/>
              </a:solidFill>
              <a:latin typeface="+mj-lt"/>
              <a:cs typeface="Times New Roman" charset="0"/>
            </a:endParaRPr>
          </a:p>
          <a:p>
            <a:pPr marL="0" indent="0">
              <a:lnSpc>
                <a:spcPct val="90000"/>
              </a:lnSpc>
              <a:spcBef>
                <a:spcPct val="0"/>
              </a:spcBef>
              <a:buClr>
                <a:srgbClr val="797A4C"/>
              </a:buClr>
              <a:buSzTx/>
              <a:buFont typeface="Wingdings" pitchFamily="2" charset="2"/>
              <a:buChar char="ü"/>
            </a:pPr>
            <a:r>
              <a:rPr lang="en-US" dirty="0">
                <a:solidFill>
                  <a:srgbClr val="060C18"/>
                </a:solidFill>
                <a:latin typeface="+mj-lt"/>
                <a:cs typeface="Times New Roman" charset="0"/>
              </a:rPr>
              <a:t> Serious dysfunction of any bodily organ</a:t>
            </a:r>
          </a:p>
          <a:p>
            <a:pPr marL="0" indent="0">
              <a:lnSpc>
                <a:spcPct val="90000"/>
              </a:lnSpc>
              <a:spcBef>
                <a:spcPct val="0"/>
              </a:spcBef>
              <a:buClr>
                <a:srgbClr val="797A4C"/>
              </a:buClr>
              <a:buSzTx/>
              <a:buFont typeface="Wingdings" pitchFamily="2" charset="2"/>
              <a:buNone/>
            </a:pPr>
            <a:endParaRPr lang="en-US" dirty="0">
              <a:solidFill>
                <a:srgbClr val="060C18"/>
              </a:solidFill>
              <a:latin typeface="+mj-lt"/>
              <a:cs typeface="Times New Roman" charset="0"/>
            </a:endParaRPr>
          </a:p>
          <a:p>
            <a:pPr marL="0" indent="0">
              <a:lnSpc>
                <a:spcPct val="90000"/>
              </a:lnSpc>
              <a:spcBef>
                <a:spcPct val="0"/>
              </a:spcBef>
              <a:buClr>
                <a:srgbClr val="797A4C"/>
              </a:buClr>
              <a:buSzTx/>
              <a:buFont typeface="Wingdings" pitchFamily="2" charset="2"/>
              <a:buNone/>
            </a:pPr>
            <a:r>
              <a:rPr lang="en-US" dirty="0">
                <a:solidFill>
                  <a:srgbClr val="060C18"/>
                </a:solidFill>
                <a:latin typeface="+mj-lt"/>
                <a:cs typeface="Times New Roman" charset="0"/>
              </a:rPr>
              <a:t>Psychiatric and substance abuse emergencies are emergency medical conditions.</a:t>
            </a:r>
          </a:p>
          <a:p>
            <a:pPr marL="0" indent="0">
              <a:lnSpc>
                <a:spcPct val="90000"/>
              </a:lnSpc>
              <a:spcBef>
                <a:spcPct val="0"/>
              </a:spcBef>
              <a:buClr>
                <a:srgbClr val="797A4C"/>
              </a:buClr>
              <a:buSzTx/>
              <a:buFont typeface="Wingdings" pitchFamily="2" charset="2"/>
              <a:buNone/>
            </a:pPr>
            <a:endParaRPr lang="en-US" b="1" dirty="0">
              <a:solidFill>
                <a:srgbClr val="060C18"/>
              </a:solidFill>
              <a:latin typeface="+mj-lt"/>
              <a:cs typeface="Times New Roman" charset="0"/>
            </a:endParaRPr>
          </a:p>
          <a:p>
            <a:pPr marL="0" indent="0">
              <a:lnSpc>
                <a:spcPct val="90000"/>
              </a:lnSpc>
            </a:pPr>
            <a:endParaRPr lang="en-US" sz="1800" dirty="0">
              <a:latin typeface="+mj-lt"/>
            </a:endParaRPr>
          </a:p>
        </p:txBody>
      </p:sp>
      <p:sp>
        <p:nvSpPr>
          <p:cNvPr id="4" name="Slide Number Placeholder 5"/>
          <p:cNvSpPr>
            <a:spLocks noGrp="1"/>
          </p:cNvSpPr>
          <p:nvPr>
            <p:ph type="sldNum" sz="quarter" idx="12"/>
          </p:nvPr>
        </p:nvSpPr>
        <p:spPr/>
        <p:txBody>
          <a:bodyPr/>
          <a:lstStyle/>
          <a:p>
            <a:fld id="{22DB7F3F-C3A9-44B4-B4B7-677BF30EC6BD}" type="slidenum">
              <a:rPr lang="en-US"/>
              <a:pPr/>
              <a:t>134</a:t>
            </a:fld>
            <a:endParaRPr lang="en-US" sz="1400"/>
          </a:p>
        </p:txBody>
      </p:sp>
    </p:spTree>
  </p:cSld>
  <p:clrMapOvr>
    <a:masterClrMapping/>
  </p:clrMapOvr>
  <p:transition spd="med">
    <p:wipe dir="r"/>
  </p:transition>
</p:sld>
</file>

<file path=ppt/slides/slide1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7026" name="Rectangle 1026"/>
          <p:cNvSpPr>
            <a:spLocks noGrp="1" noChangeArrowheads="1"/>
          </p:cNvSpPr>
          <p:nvPr>
            <p:ph type="title"/>
          </p:nvPr>
        </p:nvSpPr>
        <p:spPr/>
        <p:txBody>
          <a:bodyPr>
            <a:normAutofit/>
          </a:bodyPr>
          <a:lstStyle/>
          <a:p>
            <a:pPr algn="ctr">
              <a:lnSpc>
                <a:spcPct val="80000"/>
              </a:lnSpc>
            </a:pPr>
            <a:r>
              <a:rPr lang="en-US" sz="3600" b="1" dirty="0">
                <a:solidFill>
                  <a:srgbClr val="060C18"/>
                </a:solidFill>
                <a:cs typeface="Arial" charset="0"/>
              </a:rPr>
              <a:t>EMTALA /COBRA</a:t>
            </a:r>
            <a:br>
              <a:rPr lang="en-US" sz="3600" b="1" dirty="0">
                <a:solidFill>
                  <a:srgbClr val="060C18"/>
                </a:solidFill>
                <a:cs typeface="Arial" charset="0"/>
              </a:rPr>
            </a:br>
            <a:r>
              <a:rPr lang="en-US" sz="2400" dirty="0">
                <a:solidFill>
                  <a:srgbClr val="060C18"/>
                </a:solidFill>
                <a:latin typeface="Perpetua" pitchFamily="18" charset="0"/>
                <a:cs typeface="Arial" charset="0"/>
              </a:rPr>
              <a:t>(</a:t>
            </a:r>
            <a:r>
              <a:rPr lang="en-US" sz="1800" dirty="0">
                <a:solidFill>
                  <a:srgbClr val="060C18"/>
                </a:solidFill>
                <a:cs typeface="Arial" charset="0"/>
              </a:rPr>
              <a:t>Emergency Medical Treatment and Active Labor Act/Consolidated </a:t>
            </a:r>
            <a:r>
              <a:rPr lang="en-US" sz="1800" dirty="0" smtClean="0">
                <a:solidFill>
                  <a:srgbClr val="060C18"/>
                </a:solidFill>
                <a:cs typeface="Arial" charset="0"/>
              </a:rPr>
              <a:t/>
            </a:r>
            <a:br>
              <a:rPr lang="en-US" sz="1800" dirty="0" smtClean="0">
                <a:solidFill>
                  <a:srgbClr val="060C18"/>
                </a:solidFill>
                <a:cs typeface="Arial" charset="0"/>
              </a:rPr>
            </a:br>
            <a:r>
              <a:rPr lang="en-US" sz="1800" dirty="0" smtClean="0">
                <a:solidFill>
                  <a:srgbClr val="060C18"/>
                </a:solidFill>
                <a:cs typeface="Arial" charset="0"/>
              </a:rPr>
              <a:t>Omnibus </a:t>
            </a:r>
            <a:r>
              <a:rPr lang="en-US" sz="1800" dirty="0">
                <a:solidFill>
                  <a:srgbClr val="060C18"/>
                </a:solidFill>
                <a:cs typeface="Arial" charset="0"/>
              </a:rPr>
              <a:t>Budget Reconciliation Act)</a:t>
            </a:r>
            <a:endParaRPr lang="en-US" sz="1800" dirty="0">
              <a:solidFill>
                <a:srgbClr val="060C18"/>
              </a:solidFill>
            </a:endParaRPr>
          </a:p>
        </p:txBody>
      </p:sp>
      <p:sp>
        <p:nvSpPr>
          <p:cNvPr id="257027" name="Rectangle 1027"/>
          <p:cNvSpPr>
            <a:spLocks noGrp="1" noChangeArrowheads="1"/>
          </p:cNvSpPr>
          <p:nvPr>
            <p:ph idx="1"/>
          </p:nvPr>
        </p:nvSpPr>
        <p:spPr/>
        <p:txBody>
          <a:bodyPr>
            <a:normAutofit/>
          </a:bodyPr>
          <a:lstStyle/>
          <a:p>
            <a:r>
              <a:rPr lang="en-US" dirty="0">
                <a:cs typeface="Arial" charset="0"/>
              </a:rPr>
              <a:t>COBRA / EMTALA takes precedence over state statutes when in conflict </a:t>
            </a:r>
            <a:endParaRPr lang="en-US" dirty="0" smtClean="0">
              <a:cs typeface="Arial" charset="0"/>
            </a:endParaRPr>
          </a:p>
          <a:p>
            <a:r>
              <a:rPr lang="en-US" dirty="0" smtClean="0">
                <a:cs typeface="Arial" charset="0"/>
              </a:rPr>
              <a:t>All </a:t>
            </a:r>
            <a:r>
              <a:rPr lang="en-US" dirty="0">
                <a:cs typeface="Arial" charset="0"/>
              </a:rPr>
              <a:t>hospitals must comply (excludes CSUs, detox centers, ARFs, etc</a:t>
            </a:r>
            <a:r>
              <a:rPr lang="en-US" dirty="0" smtClean="0">
                <a:cs typeface="Arial" charset="0"/>
              </a:rPr>
              <a:t>.)</a:t>
            </a:r>
          </a:p>
          <a:p>
            <a:r>
              <a:rPr lang="en-US" dirty="0" smtClean="0">
                <a:cs typeface="Arial" charset="0"/>
              </a:rPr>
              <a:t>Appropriate transfer:</a:t>
            </a:r>
          </a:p>
          <a:p>
            <a:pPr lvl="1"/>
            <a:r>
              <a:rPr lang="en-US" dirty="0" smtClean="0">
                <a:cs typeface="Arial" charset="0"/>
              </a:rPr>
              <a:t>Assess/stabilize </a:t>
            </a:r>
            <a:r>
              <a:rPr lang="en-US" dirty="0">
                <a:cs typeface="Arial" charset="0"/>
              </a:rPr>
              <a:t>for </a:t>
            </a:r>
            <a:r>
              <a:rPr lang="en-US" dirty="0" smtClean="0">
                <a:cs typeface="Arial" charset="0"/>
              </a:rPr>
              <a:t>transfer.</a:t>
            </a:r>
          </a:p>
          <a:p>
            <a:pPr lvl="1"/>
            <a:r>
              <a:rPr lang="en-US" dirty="0" smtClean="0">
                <a:cs typeface="Arial" charset="0"/>
              </a:rPr>
              <a:t>Consent </a:t>
            </a:r>
            <a:r>
              <a:rPr lang="en-US" dirty="0">
                <a:cs typeface="Arial" charset="0"/>
              </a:rPr>
              <a:t>of patient / representative or certification by </a:t>
            </a:r>
            <a:r>
              <a:rPr lang="en-US" dirty="0" smtClean="0">
                <a:cs typeface="Arial" charset="0"/>
              </a:rPr>
              <a:t>physician</a:t>
            </a:r>
          </a:p>
          <a:p>
            <a:pPr lvl="1"/>
            <a:r>
              <a:rPr lang="en-US" dirty="0" smtClean="0">
                <a:cs typeface="Arial" charset="0"/>
              </a:rPr>
              <a:t>Full </a:t>
            </a:r>
            <a:r>
              <a:rPr lang="en-US" dirty="0">
                <a:cs typeface="Arial" charset="0"/>
              </a:rPr>
              <a:t>disclosure / clinical </a:t>
            </a:r>
            <a:r>
              <a:rPr lang="en-US" dirty="0" smtClean="0">
                <a:cs typeface="Arial" charset="0"/>
              </a:rPr>
              <a:t>records</a:t>
            </a:r>
          </a:p>
          <a:p>
            <a:pPr lvl="1"/>
            <a:r>
              <a:rPr lang="en-US" dirty="0" smtClean="0">
                <a:cs typeface="Arial" charset="0"/>
              </a:rPr>
              <a:t>Prior </a:t>
            </a:r>
            <a:r>
              <a:rPr lang="en-US" dirty="0">
                <a:cs typeface="Arial" charset="0"/>
              </a:rPr>
              <a:t>approval by transfer </a:t>
            </a:r>
            <a:r>
              <a:rPr lang="en-US" dirty="0" smtClean="0">
                <a:cs typeface="Arial" charset="0"/>
              </a:rPr>
              <a:t>destination</a:t>
            </a:r>
          </a:p>
          <a:p>
            <a:pPr lvl="1"/>
            <a:r>
              <a:rPr lang="en-US" dirty="0" smtClean="0">
                <a:cs typeface="Times New Roman" charset="0"/>
              </a:rPr>
              <a:t>Safe/a</a:t>
            </a:r>
            <a:r>
              <a:rPr lang="en-US" dirty="0" smtClean="0">
                <a:cs typeface="Arial" charset="0"/>
              </a:rPr>
              <a:t>ppropriate </a:t>
            </a:r>
            <a:r>
              <a:rPr lang="en-US" dirty="0">
                <a:cs typeface="Arial" charset="0"/>
              </a:rPr>
              <a:t>method of </a:t>
            </a:r>
            <a:r>
              <a:rPr lang="en-US" dirty="0" smtClean="0">
                <a:cs typeface="Arial" charset="0"/>
              </a:rPr>
              <a:t>transfer</a:t>
            </a:r>
            <a:endParaRPr lang="en-US" dirty="0">
              <a:cs typeface="Arial" charset="0"/>
            </a:endParaRPr>
          </a:p>
          <a:p>
            <a:pPr lvl="1"/>
            <a:r>
              <a:rPr lang="en-US" dirty="0" smtClean="0">
                <a:cs typeface="Arial" charset="0"/>
              </a:rPr>
              <a:t>Transfer </a:t>
            </a:r>
            <a:r>
              <a:rPr lang="en-US" dirty="0">
                <a:cs typeface="Arial" charset="0"/>
              </a:rPr>
              <a:t>based on paying status</a:t>
            </a:r>
            <a:r>
              <a:rPr lang="en-US" dirty="0"/>
              <a:t> </a:t>
            </a:r>
          </a:p>
        </p:txBody>
      </p:sp>
      <p:sp>
        <p:nvSpPr>
          <p:cNvPr id="4" name="Slide Number Placeholder 5"/>
          <p:cNvSpPr>
            <a:spLocks noGrp="1"/>
          </p:cNvSpPr>
          <p:nvPr>
            <p:ph type="sldNum" sz="quarter" idx="12"/>
          </p:nvPr>
        </p:nvSpPr>
        <p:spPr/>
        <p:txBody>
          <a:bodyPr/>
          <a:lstStyle/>
          <a:p>
            <a:fld id="{BF675414-16DE-4430-9F0B-2FBB5A87A3DB}" type="slidenum">
              <a:rPr lang="en-US"/>
              <a:pPr/>
              <a:t>135</a:t>
            </a:fld>
            <a:endParaRPr lang="en-US" sz="1400"/>
          </a:p>
        </p:txBody>
      </p:sp>
    </p:spTree>
  </p:cSld>
  <p:clrMapOvr>
    <a:masterClrMapping/>
  </p:clrMapOvr>
  <p:transition spd="med">
    <p:wipe dir="r"/>
  </p:transition>
</p:sld>
</file>

<file path=ppt/slides/slide1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0226" name="Rectangle 1026"/>
          <p:cNvSpPr>
            <a:spLocks noGrp="1" noChangeArrowheads="1"/>
          </p:cNvSpPr>
          <p:nvPr>
            <p:ph type="title"/>
          </p:nvPr>
        </p:nvSpPr>
        <p:spPr/>
        <p:txBody>
          <a:bodyPr>
            <a:normAutofit/>
          </a:bodyPr>
          <a:lstStyle/>
          <a:p>
            <a:pPr algn="ctr"/>
            <a:r>
              <a:rPr lang="en-US" dirty="0" smtClean="0">
                <a:solidFill>
                  <a:srgbClr val="030409"/>
                </a:solidFill>
              </a:rPr>
              <a:t>EMERGENCY ADMISSION </a:t>
            </a:r>
            <a:r>
              <a:rPr lang="en-US" b="1" dirty="0" smtClean="0">
                <a:solidFill>
                  <a:srgbClr val="030409"/>
                </a:solidFill>
              </a:rPr>
              <a:t>DISPOSITION</a:t>
            </a:r>
            <a:endParaRPr lang="en-US" b="1" dirty="0">
              <a:solidFill>
                <a:srgbClr val="030409"/>
              </a:solidFill>
            </a:endParaRPr>
          </a:p>
        </p:txBody>
      </p:sp>
      <p:sp>
        <p:nvSpPr>
          <p:cNvPr id="180227" name="Rectangle 1027"/>
          <p:cNvSpPr>
            <a:spLocks noGrp="1" noChangeArrowheads="1"/>
          </p:cNvSpPr>
          <p:nvPr>
            <p:ph idx="1"/>
          </p:nvPr>
        </p:nvSpPr>
        <p:spPr>
          <a:xfrm>
            <a:off x="914400" y="1371600"/>
            <a:ext cx="7315200" cy="4525963"/>
          </a:xfrm>
        </p:spPr>
        <p:txBody>
          <a:bodyPr>
            <a:normAutofit/>
          </a:bodyPr>
          <a:lstStyle/>
          <a:p>
            <a:r>
              <a:rPr lang="en-US" sz="2400" dirty="0">
                <a:solidFill>
                  <a:srgbClr val="030409"/>
                </a:solidFill>
              </a:rPr>
              <a:t>Within 72 hours after emergency residential admission, client must be assessed by attending doctor to determine need for further services (5 days in OP).</a:t>
            </a:r>
          </a:p>
          <a:p>
            <a:r>
              <a:rPr lang="en-US" sz="2400" dirty="0" smtClean="0">
                <a:solidFill>
                  <a:srgbClr val="030409"/>
                </a:solidFill>
              </a:rPr>
              <a:t>Based </a:t>
            </a:r>
            <a:r>
              <a:rPr lang="en-US" sz="2400" dirty="0">
                <a:solidFill>
                  <a:srgbClr val="030409"/>
                </a:solidFill>
              </a:rPr>
              <a:t>on assessment, a qualified professional* must:</a:t>
            </a:r>
          </a:p>
          <a:p>
            <a:pPr lvl="1"/>
            <a:r>
              <a:rPr lang="en-US" sz="2400" dirty="0">
                <a:solidFill>
                  <a:srgbClr val="030409"/>
                </a:solidFill>
              </a:rPr>
              <a:t>Release the client/refer</a:t>
            </a:r>
          </a:p>
          <a:p>
            <a:pPr lvl="1"/>
            <a:r>
              <a:rPr lang="en-US" sz="2400" dirty="0">
                <a:solidFill>
                  <a:srgbClr val="030409"/>
                </a:solidFill>
              </a:rPr>
              <a:t>Retain the client voluntarily</a:t>
            </a:r>
          </a:p>
          <a:p>
            <a:pPr lvl="1"/>
            <a:r>
              <a:rPr lang="en-US" sz="2400" dirty="0">
                <a:solidFill>
                  <a:srgbClr val="030409"/>
                </a:solidFill>
              </a:rPr>
              <a:t>Retain the client and file a petition for involuntary assessment or treatment (authorizes retention pending court order.</a:t>
            </a:r>
          </a:p>
          <a:p>
            <a:endParaRPr lang="en-US" sz="2400" dirty="0">
              <a:solidFill>
                <a:srgbClr val="030409"/>
              </a:solidFill>
            </a:endParaRPr>
          </a:p>
        </p:txBody>
      </p:sp>
      <p:sp>
        <p:nvSpPr>
          <p:cNvPr id="4" name="Slide Number Placeholder 5"/>
          <p:cNvSpPr>
            <a:spLocks noGrp="1"/>
          </p:cNvSpPr>
          <p:nvPr>
            <p:ph type="sldNum" sz="quarter" idx="12"/>
          </p:nvPr>
        </p:nvSpPr>
        <p:spPr/>
        <p:txBody>
          <a:bodyPr/>
          <a:lstStyle/>
          <a:p>
            <a:fld id="{DC31A46D-C010-4495-B8D8-A06350CC6AEC}" type="slidenum">
              <a:rPr lang="en-US"/>
              <a:pPr/>
              <a:t>136</a:t>
            </a:fld>
            <a:endParaRPr lang="en-US" sz="140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normAutofit fontScale="90000"/>
          </a:bodyPr>
          <a:lstStyle/>
          <a:p>
            <a:pPr algn="ctr"/>
            <a:r>
              <a:rPr lang="en-US" sz="3600" dirty="0" smtClean="0">
                <a:solidFill>
                  <a:srgbClr val="030409"/>
                </a:solidFill>
              </a:rPr>
              <a:t>ALTERNATIVE INVOLUNTARY</a:t>
            </a:r>
            <a:br>
              <a:rPr lang="en-US" sz="3600" dirty="0" smtClean="0">
                <a:solidFill>
                  <a:srgbClr val="030409"/>
                </a:solidFill>
              </a:rPr>
            </a:br>
            <a:r>
              <a:rPr lang="en-US" sz="3600" dirty="0" smtClean="0">
                <a:solidFill>
                  <a:srgbClr val="030409"/>
                </a:solidFill>
              </a:rPr>
              <a:t>ASSESSMENT -- MINORS</a:t>
            </a:r>
            <a:endParaRPr lang="en-US" sz="3600" dirty="0">
              <a:solidFill>
                <a:srgbClr val="030409"/>
              </a:solidFill>
            </a:endParaRPr>
          </a:p>
        </p:txBody>
      </p:sp>
      <p:sp>
        <p:nvSpPr>
          <p:cNvPr id="181251" name="Rectangle 3"/>
          <p:cNvSpPr>
            <a:spLocks noGrp="1" noChangeArrowheads="1"/>
          </p:cNvSpPr>
          <p:nvPr>
            <p:ph idx="1"/>
          </p:nvPr>
        </p:nvSpPr>
        <p:spPr/>
        <p:txBody>
          <a:bodyPr>
            <a:normAutofit/>
          </a:bodyPr>
          <a:lstStyle/>
          <a:p>
            <a:r>
              <a:rPr lang="en-US" dirty="0">
                <a:solidFill>
                  <a:srgbClr val="030409"/>
                </a:solidFill>
              </a:rPr>
              <a:t>Admission to Juvenile Addiction Receiving Facility for minor meeting involuntary criteria upon application from:</a:t>
            </a:r>
          </a:p>
          <a:p>
            <a:pPr lvl="1"/>
            <a:r>
              <a:rPr lang="en-US" dirty="0" smtClean="0">
                <a:solidFill>
                  <a:srgbClr val="030409"/>
                </a:solidFill>
              </a:rPr>
              <a:t>Parent</a:t>
            </a:r>
            <a:r>
              <a:rPr lang="en-US" dirty="0">
                <a:solidFill>
                  <a:srgbClr val="030409"/>
                </a:solidFill>
              </a:rPr>
              <a:t>, </a:t>
            </a:r>
          </a:p>
          <a:p>
            <a:pPr lvl="1"/>
            <a:r>
              <a:rPr lang="en-US" dirty="0">
                <a:solidFill>
                  <a:srgbClr val="030409"/>
                </a:solidFill>
              </a:rPr>
              <a:t>Guardian, or</a:t>
            </a:r>
          </a:p>
          <a:p>
            <a:pPr lvl="1"/>
            <a:r>
              <a:rPr lang="en-US" dirty="0">
                <a:solidFill>
                  <a:srgbClr val="030409"/>
                </a:solidFill>
              </a:rPr>
              <a:t>Legal custodian</a:t>
            </a:r>
          </a:p>
          <a:p>
            <a:r>
              <a:rPr lang="en-US" dirty="0" smtClean="0">
                <a:solidFill>
                  <a:srgbClr val="030409"/>
                </a:solidFill>
              </a:rPr>
              <a:t>Application </a:t>
            </a:r>
            <a:r>
              <a:rPr lang="en-US" dirty="0">
                <a:solidFill>
                  <a:srgbClr val="030409"/>
                </a:solidFill>
              </a:rPr>
              <a:t>must establish need for immediate admission and contain specific information, including reasons why applicant believes criteria is met.</a:t>
            </a:r>
          </a:p>
          <a:p>
            <a:pPr marL="57150" indent="-57150"/>
            <a:endParaRPr lang="en-US" dirty="0">
              <a:solidFill>
                <a:srgbClr val="030409"/>
              </a:solidFill>
            </a:endParaRPr>
          </a:p>
        </p:txBody>
      </p:sp>
      <p:sp>
        <p:nvSpPr>
          <p:cNvPr id="4" name="Slide Number Placeholder 5"/>
          <p:cNvSpPr>
            <a:spLocks noGrp="1"/>
          </p:cNvSpPr>
          <p:nvPr>
            <p:ph type="sldNum" sz="quarter" idx="12"/>
          </p:nvPr>
        </p:nvSpPr>
        <p:spPr/>
        <p:txBody>
          <a:bodyPr/>
          <a:lstStyle/>
          <a:p>
            <a:fld id="{D1E038A8-B2EE-4AD6-A1C9-7DB3213F3BE9}" type="slidenum">
              <a:rPr lang="en-US"/>
              <a:pPr/>
              <a:t>137</a:t>
            </a:fld>
            <a:endParaRPr lang="en-US" sz="140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normAutofit fontScale="90000"/>
          </a:bodyPr>
          <a:lstStyle/>
          <a:p>
            <a:pPr algn="ctr"/>
            <a:r>
              <a:rPr lang="en-US" sz="3600" dirty="0" smtClean="0">
                <a:solidFill>
                  <a:srgbClr val="030409"/>
                </a:solidFill>
              </a:rPr>
              <a:t>ALTERNATIVE INVOLUNTARY</a:t>
            </a:r>
            <a:br>
              <a:rPr lang="en-US" sz="3600" dirty="0" smtClean="0">
                <a:solidFill>
                  <a:srgbClr val="030409"/>
                </a:solidFill>
              </a:rPr>
            </a:br>
            <a:r>
              <a:rPr lang="en-US" sz="3600" dirty="0" smtClean="0">
                <a:solidFill>
                  <a:srgbClr val="030409"/>
                </a:solidFill>
              </a:rPr>
              <a:t>ASSESSMENT -- MINORS</a:t>
            </a:r>
            <a:endParaRPr lang="en-US" sz="3600" dirty="0">
              <a:solidFill>
                <a:srgbClr val="030409"/>
              </a:solidFill>
            </a:endParaRPr>
          </a:p>
        </p:txBody>
      </p:sp>
      <p:sp>
        <p:nvSpPr>
          <p:cNvPr id="182275" name="Rectangle 3"/>
          <p:cNvSpPr>
            <a:spLocks noGrp="1" noChangeArrowheads="1"/>
          </p:cNvSpPr>
          <p:nvPr>
            <p:ph idx="1"/>
          </p:nvPr>
        </p:nvSpPr>
        <p:spPr/>
        <p:txBody>
          <a:bodyPr>
            <a:normAutofit/>
          </a:bodyPr>
          <a:lstStyle/>
          <a:p>
            <a:r>
              <a:rPr lang="en-US" dirty="0">
                <a:solidFill>
                  <a:srgbClr val="030409"/>
                </a:solidFill>
              </a:rPr>
              <a:t>Assessment by qualified professional within 72 hours to determine need for further services.</a:t>
            </a:r>
          </a:p>
          <a:p>
            <a:r>
              <a:rPr lang="en-US" dirty="0" smtClean="0">
                <a:solidFill>
                  <a:srgbClr val="030409"/>
                </a:solidFill>
              </a:rPr>
              <a:t>Physician </a:t>
            </a:r>
            <a:r>
              <a:rPr lang="en-US" dirty="0">
                <a:solidFill>
                  <a:srgbClr val="030409"/>
                </a:solidFill>
              </a:rPr>
              <a:t>can extend to total of 5 days if further services are needed.</a:t>
            </a:r>
          </a:p>
          <a:p>
            <a:r>
              <a:rPr lang="en-US" dirty="0" smtClean="0">
                <a:solidFill>
                  <a:srgbClr val="030409"/>
                </a:solidFill>
              </a:rPr>
              <a:t>Minor </a:t>
            </a:r>
            <a:r>
              <a:rPr lang="en-US" dirty="0">
                <a:solidFill>
                  <a:srgbClr val="030409"/>
                </a:solidFill>
              </a:rPr>
              <a:t>must be timely released or referred for further voluntary or involuntary treatment, whichever is most appropriate to minor’s needs</a:t>
            </a:r>
            <a:r>
              <a:rPr lang="en-US" dirty="0" smtClean="0">
                <a:solidFill>
                  <a:srgbClr val="030409"/>
                </a:solidFill>
              </a:rPr>
              <a:t>.</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048ADFC4-EEF2-4621-855A-B2E32D0FAEFB}" type="slidenum">
              <a:rPr lang="en-US"/>
              <a:pPr/>
              <a:t>138</a:t>
            </a:fld>
            <a:endParaRPr lang="en-US" sz="140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normAutofit fontScale="90000"/>
          </a:bodyPr>
          <a:lstStyle/>
          <a:p>
            <a:pPr algn="ctr"/>
            <a:r>
              <a:rPr lang="en-US" sz="3600" dirty="0" smtClean="0">
                <a:solidFill>
                  <a:schemeClr val="tx1"/>
                </a:solidFill>
              </a:rPr>
              <a:t>PARENTAL PARTICIPATION IN MINOR’S TREATMENT</a:t>
            </a:r>
            <a:endParaRPr lang="en-US" sz="3600" dirty="0">
              <a:solidFill>
                <a:schemeClr val="tx1"/>
              </a:solidFill>
            </a:endParaRPr>
          </a:p>
        </p:txBody>
      </p:sp>
      <p:sp>
        <p:nvSpPr>
          <p:cNvPr id="133123" name="Rectangle 3"/>
          <p:cNvSpPr>
            <a:spLocks noGrp="1" noChangeArrowheads="1"/>
          </p:cNvSpPr>
          <p:nvPr>
            <p:ph idx="1"/>
          </p:nvPr>
        </p:nvSpPr>
        <p:spPr/>
        <p:txBody>
          <a:bodyPr>
            <a:normAutofit/>
          </a:bodyPr>
          <a:lstStyle/>
          <a:p>
            <a:pPr marL="0" indent="-57150">
              <a:lnSpc>
                <a:spcPct val="110000"/>
              </a:lnSpc>
              <a:buFont typeface="Wingdings" pitchFamily="2" charset="2"/>
              <a:buNone/>
            </a:pPr>
            <a:r>
              <a:rPr lang="en-US" dirty="0"/>
              <a:t>A parent, legal guardian, or legal custodian who seeks involuntary admission of a minor to substance abuse treatment is required to participate in all aspects of treatment as determined appropriate by the director of the licensed service provider.</a:t>
            </a:r>
          </a:p>
        </p:txBody>
      </p:sp>
      <p:sp>
        <p:nvSpPr>
          <p:cNvPr id="4" name="Slide Number Placeholder 5"/>
          <p:cNvSpPr>
            <a:spLocks noGrp="1"/>
          </p:cNvSpPr>
          <p:nvPr>
            <p:ph type="sldNum" sz="quarter" idx="12"/>
          </p:nvPr>
        </p:nvSpPr>
        <p:spPr/>
        <p:txBody>
          <a:bodyPr/>
          <a:lstStyle/>
          <a:p>
            <a:fld id="{6EBF738D-4A21-4895-AFAB-17572D351E10}" type="slidenum">
              <a:rPr lang="en-US"/>
              <a:pPr/>
              <a:t>139</a:t>
            </a:fld>
            <a:endParaRPr lang="en-US" sz="1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Title 1"/>
          <p:cNvSpPr>
            <a:spLocks noGrp="1"/>
          </p:cNvSpPr>
          <p:nvPr>
            <p:ph type="title"/>
          </p:nvPr>
        </p:nvSpPr>
        <p:spPr>
          <a:noFill/>
        </p:spPr>
        <p:txBody>
          <a:bodyPr/>
          <a:lstStyle/>
          <a:p>
            <a:pPr marL="857250" indent="-857250" eaLnBrk="1" hangingPunct="1">
              <a:buFont typeface="Calibri" pitchFamily="34" charset="0"/>
              <a:buNone/>
            </a:pPr>
            <a:r>
              <a:rPr lang="en-US" b="1" dirty="0" smtClean="0"/>
              <a:t>SUBSTANCE DEPENDENCE</a:t>
            </a:r>
          </a:p>
        </p:txBody>
      </p:sp>
      <p:sp>
        <p:nvSpPr>
          <p:cNvPr id="24578" name="Rectangle 3"/>
          <p:cNvSpPr>
            <a:spLocks noGrp="1"/>
          </p:cNvSpPr>
          <p:nvPr>
            <p:ph idx="1"/>
          </p:nvPr>
        </p:nvSpPr>
        <p:spPr>
          <a:xfrm>
            <a:off x="914400" y="1371600"/>
            <a:ext cx="7315200" cy="4754563"/>
          </a:xfrm>
        </p:spPr>
        <p:txBody>
          <a:bodyPr>
            <a:normAutofit/>
          </a:bodyPr>
          <a:lstStyle/>
          <a:p>
            <a:pPr eaLnBrk="1" hangingPunct="1">
              <a:lnSpc>
                <a:spcPct val="80000"/>
              </a:lnSpc>
            </a:pPr>
            <a:r>
              <a:rPr lang="en-US" dirty="0" smtClean="0"/>
              <a:t>A maladaptive pattern of substance use, leading to clinically significant impairment or distress, as manifested by three or more of the following, occurring at any time in the same 12-month period:</a:t>
            </a:r>
          </a:p>
          <a:p>
            <a:pPr eaLnBrk="1" hangingPunct="1">
              <a:lnSpc>
                <a:spcPct val="80000"/>
              </a:lnSpc>
            </a:pPr>
            <a:r>
              <a:rPr lang="en-US" b="1" dirty="0" smtClean="0"/>
              <a:t>Tolerance</a:t>
            </a:r>
            <a:r>
              <a:rPr lang="en-US" dirty="0" smtClean="0"/>
              <a:t>, as defined by either of the following:</a:t>
            </a:r>
          </a:p>
          <a:p>
            <a:pPr lvl="1" eaLnBrk="1" hangingPunct="1">
              <a:lnSpc>
                <a:spcPct val="80000"/>
              </a:lnSpc>
            </a:pPr>
            <a:r>
              <a:rPr lang="en-US" dirty="0" smtClean="0"/>
              <a:t>a need for markedly increased amounts of the substance to achieve intoxication or desired effect</a:t>
            </a:r>
          </a:p>
          <a:p>
            <a:pPr lvl="1" eaLnBrk="1" hangingPunct="1">
              <a:lnSpc>
                <a:spcPct val="80000"/>
              </a:lnSpc>
            </a:pPr>
            <a:r>
              <a:rPr lang="en-US" dirty="0" smtClean="0"/>
              <a:t>markedly diminished effect with continued use of the same amount of the substance</a:t>
            </a:r>
          </a:p>
          <a:p>
            <a:pPr eaLnBrk="1" hangingPunct="1">
              <a:lnSpc>
                <a:spcPct val="80000"/>
              </a:lnSpc>
            </a:pPr>
            <a:r>
              <a:rPr lang="en-US" b="1" dirty="0" smtClean="0"/>
              <a:t>Withdrawal</a:t>
            </a:r>
            <a:r>
              <a:rPr lang="en-US" dirty="0" smtClean="0"/>
              <a:t>, as manifested by either of the following:</a:t>
            </a:r>
            <a:endParaRPr lang="en-US" dirty="0"/>
          </a:p>
          <a:p>
            <a:pPr lvl="1">
              <a:lnSpc>
                <a:spcPct val="80000"/>
              </a:lnSpc>
            </a:pPr>
            <a:r>
              <a:rPr lang="en-US" dirty="0" smtClean="0"/>
              <a:t>the characteristic withdrawal syndrome for the substance the same (or a closely related) substance is taken to relieve or avoid withdrawal symptoms</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3299" name="Rectangle 3"/>
          <p:cNvSpPr>
            <a:spLocks noGrp="1" noChangeArrowheads="1"/>
          </p:cNvSpPr>
          <p:nvPr>
            <p:ph idx="1"/>
          </p:nvPr>
        </p:nvSpPr>
        <p:spPr>
          <a:xfrm>
            <a:off x="914400" y="579437"/>
            <a:ext cx="7315200" cy="4525963"/>
          </a:xfrm>
        </p:spPr>
        <p:txBody>
          <a:bodyPr/>
          <a:lstStyle/>
          <a:p>
            <a:pPr algn="ctr">
              <a:buFont typeface="Wingdings" pitchFamily="2" charset="2"/>
              <a:buNone/>
            </a:pPr>
            <a:endParaRPr lang="en-US" sz="3600" b="1" dirty="0" smtClean="0"/>
          </a:p>
          <a:p>
            <a:pPr algn="ctr">
              <a:buFont typeface="Wingdings" pitchFamily="2" charset="2"/>
              <a:buNone/>
            </a:pPr>
            <a:endParaRPr lang="en-US" sz="3600" b="1" dirty="0" smtClean="0"/>
          </a:p>
          <a:p>
            <a:pPr algn="ctr">
              <a:buFont typeface="Wingdings" pitchFamily="2" charset="2"/>
              <a:buNone/>
            </a:pPr>
            <a:r>
              <a:rPr lang="en-US" sz="3600" b="1" dirty="0" smtClean="0"/>
              <a:t>Court Involved Involuntary </a:t>
            </a:r>
            <a:endParaRPr lang="en-US" sz="3600" b="1" dirty="0"/>
          </a:p>
          <a:p>
            <a:pPr algn="ctr">
              <a:buFont typeface="Wingdings" pitchFamily="2" charset="2"/>
              <a:buNone/>
            </a:pPr>
            <a:r>
              <a:rPr lang="en-US" sz="3600" b="1" dirty="0" err="1"/>
              <a:t>Marchman</a:t>
            </a:r>
            <a:r>
              <a:rPr lang="en-US" sz="3600" b="1" dirty="0"/>
              <a:t> Act Provisions</a:t>
            </a:r>
          </a:p>
        </p:txBody>
      </p:sp>
      <p:sp>
        <p:nvSpPr>
          <p:cNvPr id="4" name="Slide Number Placeholder 5"/>
          <p:cNvSpPr>
            <a:spLocks noGrp="1"/>
          </p:cNvSpPr>
          <p:nvPr>
            <p:ph type="sldNum" sz="quarter" idx="12"/>
          </p:nvPr>
        </p:nvSpPr>
        <p:spPr/>
        <p:txBody>
          <a:bodyPr/>
          <a:lstStyle/>
          <a:p>
            <a:fld id="{1C222BCA-3A6A-4043-B317-04718F3748A1}" type="slidenum">
              <a:rPr lang="en-US"/>
              <a:pPr/>
              <a:t>140</a:t>
            </a:fld>
            <a:endParaRPr lang="en-US" sz="140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p:txBody>
          <a:bodyPr>
            <a:normAutofit/>
          </a:bodyPr>
          <a:lstStyle/>
          <a:p>
            <a:pPr algn="ctr"/>
            <a:r>
              <a:rPr lang="en-US" b="1" dirty="0" smtClean="0">
                <a:solidFill>
                  <a:srgbClr val="030409"/>
                </a:solidFill>
              </a:rPr>
              <a:t>INVOLUNTARY ASSESSMENT STABILIZATION</a:t>
            </a:r>
            <a:br>
              <a:rPr lang="en-US" b="1" dirty="0" smtClean="0">
                <a:solidFill>
                  <a:srgbClr val="030409"/>
                </a:solidFill>
              </a:rPr>
            </a:br>
            <a:r>
              <a:rPr lang="en-US" b="1" dirty="0" smtClean="0">
                <a:solidFill>
                  <a:srgbClr val="030409"/>
                </a:solidFill>
              </a:rPr>
              <a:t>GENERAL PROVISIONS</a:t>
            </a:r>
            <a:endParaRPr lang="en-US" b="1" dirty="0">
              <a:solidFill>
                <a:srgbClr val="030409"/>
              </a:solidFill>
            </a:endParaRPr>
          </a:p>
        </p:txBody>
      </p:sp>
      <p:sp>
        <p:nvSpPr>
          <p:cNvPr id="184323" name="Rectangle 3"/>
          <p:cNvSpPr>
            <a:spLocks noGrp="1" noChangeArrowheads="1"/>
          </p:cNvSpPr>
          <p:nvPr>
            <p:ph idx="1"/>
          </p:nvPr>
        </p:nvSpPr>
        <p:spPr/>
        <p:txBody>
          <a:bodyPr>
            <a:normAutofit/>
          </a:bodyPr>
          <a:lstStyle/>
          <a:p>
            <a:pPr>
              <a:lnSpc>
                <a:spcPct val="110000"/>
              </a:lnSpc>
            </a:pPr>
            <a:r>
              <a:rPr lang="en-US" dirty="0"/>
              <a:t>Petitions filed with Clerk of Court in county where person is located.</a:t>
            </a:r>
          </a:p>
          <a:p>
            <a:pPr>
              <a:lnSpc>
                <a:spcPct val="110000"/>
              </a:lnSpc>
            </a:pPr>
            <a:r>
              <a:rPr lang="en-US" dirty="0"/>
              <a:t>Circuit court has jurisdiction</a:t>
            </a:r>
          </a:p>
          <a:p>
            <a:pPr>
              <a:lnSpc>
                <a:spcPct val="110000"/>
              </a:lnSpc>
            </a:pPr>
            <a:r>
              <a:rPr lang="en-US" dirty="0"/>
              <a:t>Chief judge may appoint general or special master.</a:t>
            </a:r>
          </a:p>
          <a:p>
            <a:pPr>
              <a:lnSpc>
                <a:spcPct val="110000"/>
              </a:lnSpc>
            </a:pPr>
            <a:r>
              <a:rPr lang="en-US" dirty="0"/>
              <a:t>Person has right to counsel </a:t>
            </a:r>
            <a:r>
              <a:rPr lang="en-US" u="sng" dirty="0"/>
              <a:t>at every stage</a:t>
            </a:r>
            <a:r>
              <a:rPr lang="en-US" dirty="0"/>
              <a:t> of a petition for involuntary assessment or treatment.</a:t>
            </a:r>
          </a:p>
          <a:p>
            <a:pPr>
              <a:lnSpc>
                <a:spcPct val="110000"/>
              </a:lnSpc>
            </a:pPr>
            <a:r>
              <a:rPr lang="en-US" dirty="0"/>
              <a:t>Court will appoint counsel if requested or if needed and person cannot afford to pay.</a:t>
            </a:r>
          </a:p>
          <a:p>
            <a:pPr>
              <a:lnSpc>
                <a:spcPct val="110000"/>
              </a:lnSpc>
            </a:pPr>
            <a:r>
              <a:rPr lang="en-US" dirty="0"/>
              <a:t>Un-represented minor must have court-appointed guardian ad litem</a:t>
            </a:r>
            <a:r>
              <a:rPr lang="en-US" dirty="0" smtClean="0"/>
              <a:t>.</a:t>
            </a:r>
            <a:endParaRPr lang="en-US" dirty="0"/>
          </a:p>
        </p:txBody>
      </p:sp>
      <p:sp>
        <p:nvSpPr>
          <p:cNvPr id="4" name="Slide Number Placeholder 5"/>
          <p:cNvSpPr>
            <a:spLocks noGrp="1"/>
          </p:cNvSpPr>
          <p:nvPr>
            <p:ph type="sldNum" sz="quarter" idx="12"/>
          </p:nvPr>
        </p:nvSpPr>
        <p:spPr/>
        <p:txBody>
          <a:bodyPr/>
          <a:lstStyle/>
          <a:p>
            <a:fld id="{D0693A59-3554-49EE-950C-B4C598A0C0BA}" type="slidenum">
              <a:rPr lang="en-US"/>
              <a:pPr/>
              <a:t>141</a:t>
            </a:fld>
            <a:endParaRPr lang="en-US" sz="140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noAutofit/>
          </a:bodyPr>
          <a:lstStyle/>
          <a:p>
            <a:pPr algn="ctr"/>
            <a:r>
              <a:rPr lang="en-US" dirty="0" smtClean="0">
                <a:solidFill>
                  <a:srgbClr val="030409"/>
                </a:solidFill>
              </a:rPr>
              <a:t>COURT INVOLVED INVOLUNTARY </a:t>
            </a:r>
            <a:br>
              <a:rPr lang="en-US" dirty="0" smtClean="0">
                <a:solidFill>
                  <a:srgbClr val="030409"/>
                </a:solidFill>
              </a:rPr>
            </a:br>
            <a:r>
              <a:rPr lang="en-US" dirty="0" smtClean="0">
                <a:solidFill>
                  <a:srgbClr val="030409"/>
                </a:solidFill>
              </a:rPr>
              <a:t>ASSESSMENT / STABILIZATION</a:t>
            </a:r>
            <a:r>
              <a:rPr lang="en-US" dirty="0">
                <a:solidFill>
                  <a:srgbClr val="030409"/>
                </a:solidFill>
              </a:rPr>
              <a:t> </a:t>
            </a:r>
            <a:r>
              <a:rPr lang="en-US" b="1" dirty="0" smtClean="0">
                <a:solidFill>
                  <a:srgbClr val="030409"/>
                </a:solidFill>
              </a:rPr>
              <a:t>PETITION</a:t>
            </a:r>
            <a:endParaRPr lang="en-US" b="1" dirty="0">
              <a:solidFill>
                <a:srgbClr val="030409"/>
              </a:solidFill>
            </a:endParaRPr>
          </a:p>
        </p:txBody>
      </p:sp>
      <p:sp>
        <p:nvSpPr>
          <p:cNvPr id="185347" name="Rectangle 3"/>
          <p:cNvSpPr>
            <a:spLocks noGrp="1" noChangeArrowheads="1"/>
          </p:cNvSpPr>
          <p:nvPr>
            <p:ph idx="1"/>
          </p:nvPr>
        </p:nvSpPr>
        <p:spPr/>
        <p:txBody>
          <a:bodyPr>
            <a:normAutofit/>
          </a:bodyPr>
          <a:lstStyle/>
          <a:p>
            <a:pPr marL="514350" indent="-514350">
              <a:lnSpc>
                <a:spcPct val="90000"/>
              </a:lnSpc>
              <a:buFont typeface="Wingdings" pitchFamily="2" charset="2"/>
              <a:buNone/>
            </a:pPr>
            <a:r>
              <a:rPr lang="en-US" b="1" u="sng" dirty="0">
                <a:solidFill>
                  <a:srgbClr val="030409"/>
                </a:solidFill>
              </a:rPr>
              <a:t>Adult</a:t>
            </a:r>
            <a:r>
              <a:rPr lang="en-US" dirty="0">
                <a:solidFill>
                  <a:srgbClr val="030409"/>
                </a:solidFill>
              </a:rPr>
              <a:t>:  petition may be filed by:</a:t>
            </a:r>
          </a:p>
          <a:p>
            <a:pPr lvl="1">
              <a:lnSpc>
                <a:spcPct val="90000"/>
              </a:lnSpc>
            </a:pPr>
            <a:r>
              <a:rPr lang="en-US" dirty="0">
                <a:solidFill>
                  <a:srgbClr val="030409"/>
                </a:solidFill>
              </a:rPr>
              <a:t>Spouse, </a:t>
            </a:r>
            <a:endParaRPr lang="en-US" dirty="0" smtClean="0">
              <a:solidFill>
                <a:srgbClr val="030409"/>
              </a:solidFill>
            </a:endParaRPr>
          </a:p>
          <a:p>
            <a:pPr lvl="1">
              <a:lnSpc>
                <a:spcPct val="90000"/>
              </a:lnSpc>
            </a:pPr>
            <a:r>
              <a:rPr lang="en-US" dirty="0" smtClean="0">
                <a:solidFill>
                  <a:srgbClr val="030409"/>
                </a:solidFill>
              </a:rPr>
              <a:t>Guardian</a:t>
            </a:r>
            <a:r>
              <a:rPr lang="en-US" dirty="0">
                <a:solidFill>
                  <a:srgbClr val="030409"/>
                </a:solidFill>
              </a:rPr>
              <a:t>, </a:t>
            </a:r>
            <a:endParaRPr lang="en-US" dirty="0" smtClean="0">
              <a:solidFill>
                <a:srgbClr val="030409"/>
              </a:solidFill>
            </a:endParaRPr>
          </a:p>
          <a:p>
            <a:pPr lvl="1">
              <a:lnSpc>
                <a:spcPct val="90000"/>
              </a:lnSpc>
            </a:pPr>
            <a:r>
              <a:rPr lang="en-US" dirty="0" smtClean="0">
                <a:solidFill>
                  <a:srgbClr val="030409"/>
                </a:solidFill>
              </a:rPr>
              <a:t>Any </a:t>
            </a:r>
            <a:r>
              <a:rPr lang="en-US" dirty="0">
                <a:solidFill>
                  <a:srgbClr val="030409"/>
                </a:solidFill>
              </a:rPr>
              <a:t>relative, </a:t>
            </a:r>
            <a:endParaRPr lang="en-US" dirty="0" smtClean="0">
              <a:solidFill>
                <a:srgbClr val="030409"/>
              </a:solidFill>
            </a:endParaRPr>
          </a:p>
          <a:p>
            <a:pPr lvl="1">
              <a:lnSpc>
                <a:spcPct val="90000"/>
              </a:lnSpc>
            </a:pPr>
            <a:r>
              <a:rPr lang="en-US" dirty="0" smtClean="0">
                <a:solidFill>
                  <a:srgbClr val="030409"/>
                </a:solidFill>
              </a:rPr>
              <a:t>Private </a:t>
            </a:r>
            <a:r>
              <a:rPr lang="en-US" dirty="0">
                <a:solidFill>
                  <a:srgbClr val="030409"/>
                </a:solidFill>
              </a:rPr>
              <a:t>practitioner, </a:t>
            </a:r>
            <a:endParaRPr lang="en-US" dirty="0" smtClean="0">
              <a:solidFill>
                <a:srgbClr val="030409"/>
              </a:solidFill>
            </a:endParaRPr>
          </a:p>
          <a:p>
            <a:pPr lvl="1">
              <a:lnSpc>
                <a:spcPct val="90000"/>
              </a:lnSpc>
            </a:pPr>
            <a:r>
              <a:rPr lang="en-US" dirty="0" smtClean="0">
                <a:solidFill>
                  <a:srgbClr val="030409"/>
                </a:solidFill>
              </a:rPr>
              <a:t>Service </a:t>
            </a:r>
            <a:r>
              <a:rPr lang="en-US" dirty="0">
                <a:solidFill>
                  <a:srgbClr val="030409"/>
                </a:solidFill>
              </a:rPr>
              <a:t>provider director/designee, </a:t>
            </a:r>
            <a:r>
              <a:rPr lang="en-US" dirty="0" smtClean="0">
                <a:solidFill>
                  <a:srgbClr val="030409"/>
                </a:solidFill>
              </a:rPr>
              <a:t>or</a:t>
            </a:r>
          </a:p>
          <a:p>
            <a:pPr lvl="1">
              <a:lnSpc>
                <a:spcPct val="90000"/>
              </a:lnSpc>
            </a:pPr>
            <a:r>
              <a:rPr lang="en-US" dirty="0" smtClean="0">
                <a:solidFill>
                  <a:srgbClr val="030409"/>
                </a:solidFill>
              </a:rPr>
              <a:t>Any </a:t>
            </a:r>
            <a:r>
              <a:rPr lang="en-US" dirty="0">
                <a:solidFill>
                  <a:srgbClr val="030409"/>
                </a:solidFill>
              </a:rPr>
              <a:t>three adults having personal knowledge of person’s condition.</a:t>
            </a:r>
          </a:p>
          <a:p>
            <a:pPr marL="514350" indent="-514350">
              <a:lnSpc>
                <a:spcPct val="90000"/>
              </a:lnSpc>
              <a:buFont typeface="Wingdings" pitchFamily="2" charset="2"/>
              <a:buNone/>
            </a:pPr>
            <a:r>
              <a:rPr lang="en-US" b="1" u="sng" dirty="0" smtClean="0">
                <a:solidFill>
                  <a:srgbClr val="030409"/>
                </a:solidFill>
              </a:rPr>
              <a:t>Minor</a:t>
            </a:r>
            <a:r>
              <a:rPr lang="en-US" dirty="0">
                <a:solidFill>
                  <a:srgbClr val="030409"/>
                </a:solidFill>
              </a:rPr>
              <a:t>:  petition may be filed by</a:t>
            </a:r>
            <a:r>
              <a:rPr lang="en-US" dirty="0" smtClean="0">
                <a:solidFill>
                  <a:srgbClr val="030409"/>
                </a:solidFill>
              </a:rPr>
              <a:t>:</a:t>
            </a:r>
          </a:p>
          <a:p>
            <a:pPr lvl="1">
              <a:lnSpc>
                <a:spcPct val="90000"/>
              </a:lnSpc>
            </a:pPr>
            <a:r>
              <a:rPr lang="en-US" dirty="0" smtClean="0">
                <a:solidFill>
                  <a:srgbClr val="030409"/>
                </a:solidFill>
              </a:rPr>
              <a:t>Parent</a:t>
            </a:r>
            <a:endParaRPr lang="en-US" dirty="0">
              <a:solidFill>
                <a:srgbClr val="030409"/>
              </a:solidFill>
            </a:endParaRPr>
          </a:p>
          <a:p>
            <a:pPr lvl="1">
              <a:lnSpc>
                <a:spcPct val="90000"/>
              </a:lnSpc>
            </a:pPr>
            <a:r>
              <a:rPr lang="en-US" dirty="0" smtClean="0">
                <a:solidFill>
                  <a:srgbClr val="030409"/>
                </a:solidFill>
              </a:rPr>
              <a:t>legal guardian</a:t>
            </a:r>
          </a:p>
          <a:p>
            <a:pPr lvl="1">
              <a:lnSpc>
                <a:spcPct val="90000"/>
              </a:lnSpc>
            </a:pPr>
            <a:r>
              <a:rPr lang="en-US" dirty="0" smtClean="0">
                <a:solidFill>
                  <a:srgbClr val="030409"/>
                </a:solidFill>
              </a:rPr>
              <a:t>legal </a:t>
            </a:r>
            <a:r>
              <a:rPr lang="en-US" dirty="0">
                <a:solidFill>
                  <a:srgbClr val="030409"/>
                </a:solidFill>
              </a:rPr>
              <a:t>custodian, or </a:t>
            </a:r>
            <a:endParaRPr lang="en-US" dirty="0" smtClean="0">
              <a:solidFill>
                <a:srgbClr val="030409"/>
              </a:solidFill>
            </a:endParaRPr>
          </a:p>
          <a:p>
            <a:pPr lvl="1">
              <a:lnSpc>
                <a:spcPct val="90000"/>
              </a:lnSpc>
            </a:pPr>
            <a:r>
              <a:rPr lang="en-US" dirty="0" smtClean="0">
                <a:solidFill>
                  <a:srgbClr val="030409"/>
                </a:solidFill>
              </a:rPr>
              <a:t>licensed </a:t>
            </a:r>
            <a:r>
              <a:rPr lang="en-US" dirty="0">
                <a:solidFill>
                  <a:srgbClr val="030409"/>
                </a:solidFill>
              </a:rPr>
              <a:t>service provider.</a:t>
            </a:r>
          </a:p>
          <a:p>
            <a:pPr marL="514350" indent="-514350">
              <a:lnSpc>
                <a:spcPct val="90000"/>
              </a:lnSpc>
            </a:pPr>
            <a:endParaRPr lang="en-US" dirty="0">
              <a:solidFill>
                <a:srgbClr val="030409"/>
              </a:solidFill>
            </a:endParaRPr>
          </a:p>
          <a:p>
            <a:pPr marL="514350" indent="-514350">
              <a:lnSpc>
                <a:spcPct val="90000"/>
              </a:lnSpc>
            </a:pPr>
            <a:endParaRPr lang="en-US" dirty="0">
              <a:solidFill>
                <a:srgbClr val="030409"/>
              </a:solidFill>
            </a:endParaRPr>
          </a:p>
        </p:txBody>
      </p:sp>
      <p:sp>
        <p:nvSpPr>
          <p:cNvPr id="4" name="Slide Number Placeholder 5"/>
          <p:cNvSpPr>
            <a:spLocks noGrp="1"/>
          </p:cNvSpPr>
          <p:nvPr>
            <p:ph type="sldNum" sz="quarter" idx="12"/>
          </p:nvPr>
        </p:nvSpPr>
        <p:spPr/>
        <p:txBody>
          <a:bodyPr/>
          <a:lstStyle/>
          <a:p>
            <a:fld id="{CB62DB38-5908-4774-A575-787D3ABEC3A8}" type="slidenum">
              <a:rPr lang="en-US"/>
              <a:pPr/>
              <a:t>142</a:t>
            </a:fld>
            <a:endParaRPr lang="en-US" sz="140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1906" name="Rectangle 1026"/>
          <p:cNvSpPr>
            <a:spLocks noGrp="1" noChangeArrowheads="1"/>
          </p:cNvSpPr>
          <p:nvPr>
            <p:ph type="title"/>
          </p:nvPr>
        </p:nvSpPr>
        <p:spPr/>
        <p:txBody>
          <a:bodyPr>
            <a:normAutofit/>
          </a:bodyPr>
          <a:lstStyle/>
          <a:p>
            <a:pPr algn="ctr"/>
            <a:r>
              <a:rPr lang="en-US" sz="3200" dirty="0" smtClean="0"/>
              <a:t>PROVIDER INITIATED PETITIONS</a:t>
            </a:r>
            <a:br>
              <a:rPr lang="en-US" sz="3200" dirty="0" smtClean="0"/>
            </a:br>
            <a:r>
              <a:rPr lang="en-US" sz="3200" dirty="0" smtClean="0"/>
              <a:t>FOR INVOLUNTARY ADMISSIONS</a:t>
            </a:r>
            <a:endParaRPr lang="en-US" sz="3200" dirty="0"/>
          </a:p>
        </p:txBody>
      </p:sp>
      <p:sp>
        <p:nvSpPr>
          <p:cNvPr id="251907" name="Rectangle 1027"/>
          <p:cNvSpPr>
            <a:spLocks noGrp="1" noChangeArrowheads="1"/>
          </p:cNvSpPr>
          <p:nvPr>
            <p:ph idx="1"/>
          </p:nvPr>
        </p:nvSpPr>
        <p:spPr/>
        <p:txBody>
          <a:bodyPr>
            <a:normAutofit/>
          </a:bodyPr>
          <a:lstStyle/>
          <a:p>
            <a:pPr marL="0" indent="0">
              <a:buFont typeface="Wingdings" pitchFamily="2" charset="2"/>
              <a:buNone/>
            </a:pPr>
            <a:r>
              <a:rPr lang="en-US" sz="2400" dirty="0" smtClean="0">
                <a:cs typeface="Courier New" pitchFamily="49" charset="0"/>
              </a:rPr>
              <a:t>Providers </a:t>
            </a:r>
            <a:r>
              <a:rPr lang="en-US" sz="2400" dirty="0">
                <a:cs typeface="Courier New" pitchFamily="49" charset="0"/>
              </a:rPr>
              <a:t>may initiate petitions for</a:t>
            </a:r>
            <a:r>
              <a:rPr lang="en-US" sz="2400" dirty="0" smtClean="0">
                <a:cs typeface="Courier New" pitchFamily="49" charset="0"/>
              </a:rPr>
              <a:t>:</a:t>
            </a:r>
          </a:p>
          <a:p>
            <a:pPr marL="0" indent="0">
              <a:buFont typeface="Wingdings" pitchFamily="2" charset="2"/>
              <a:buNone/>
            </a:pPr>
            <a:endParaRPr lang="en-US" sz="2400" dirty="0">
              <a:cs typeface="Courier New" pitchFamily="49" charset="0"/>
            </a:endParaRPr>
          </a:p>
          <a:p>
            <a:pPr lvl="1"/>
            <a:r>
              <a:rPr lang="en-US" sz="2400" dirty="0" smtClean="0">
                <a:cs typeface="Courier New" pitchFamily="49" charset="0"/>
              </a:rPr>
              <a:t> </a:t>
            </a:r>
            <a:r>
              <a:rPr lang="en-US" sz="2400" dirty="0">
                <a:cs typeface="Courier New" pitchFamily="49" charset="0"/>
              </a:rPr>
              <a:t>involuntary assessment and stabilization</a:t>
            </a:r>
          </a:p>
          <a:p>
            <a:pPr lvl="1"/>
            <a:r>
              <a:rPr lang="en-US" sz="2400" dirty="0" smtClean="0">
                <a:cs typeface="Courier New" pitchFamily="49" charset="0"/>
              </a:rPr>
              <a:t>involuntary </a:t>
            </a:r>
            <a:r>
              <a:rPr lang="en-US" sz="2400" dirty="0">
                <a:cs typeface="Courier New" pitchFamily="49" charset="0"/>
              </a:rPr>
              <a:t>treatment</a:t>
            </a:r>
          </a:p>
          <a:p>
            <a:pPr marL="0" indent="0">
              <a:buFont typeface="Wingdings" pitchFamily="2" charset="2"/>
              <a:buNone/>
            </a:pPr>
            <a:endParaRPr lang="en-US" sz="2400" dirty="0" smtClean="0">
              <a:cs typeface="Courier New" pitchFamily="49" charset="0"/>
            </a:endParaRPr>
          </a:p>
          <a:p>
            <a:pPr marL="0" indent="0">
              <a:buFont typeface="Wingdings" pitchFamily="2" charset="2"/>
              <a:buNone/>
            </a:pPr>
            <a:r>
              <a:rPr lang="en-US" sz="2400" dirty="0" smtClean="0">
                <a:cs typeface="Courier New" pitchFamily="49" charset="0"/>
              </a:rPr>
              <a:t>When </a:t>
            </a:r>
            <a:r>
              <a:rPr lang="en-US" sz="2400" dirty="0">
                <a:cs typeface="Courier New" pitchFamily="49" charset="0"/>
              </a:rPr>
              <a:t>that provider has direct knowledge of the respondent's substance abuse impairment or when an extension of the involuntary admission period is needed.</a:t>
            </a:r>
            <a:r>
              <a:rPr lang="en-US" sz="2000" dirty="0">
                <a:cs typeface="Courier New" pitchFamily="49" charset="0"/>
              </a:rPr>
              <a:t>  </a:t>
            </a:r>
          </a:p>
          <a:p>
            <a:pPr marL="0" indent="0"/>
            <a:endParaRPr lang="en-US" dirty="0"/>
          </a:p>
        </p:txBody>
      </p:sp>
      <p:sp>
        <p:nvSpPr>
          <p:cNvPr id="4" name="Slide Number Placeholder 5"/>
          <p:cNvSpPr>
            <a:spLocks noGrp="1"/>
          </p:cNvSpPr>
          <p:nvPr>
            <p:ph type="sldNum" sz="quarter" idx="12"/>
          </p:nvPr>
        </p:nvSpPr>
        <p:spPr/>
        <p:txBody>
          <a:bodyPr/>
          <a:lstStyle/>
          <a:p>
            <a:fld id="{0CC31B0C-F6BA-4408-A21B-7B0822DBCC21}" type="slidenum">
              <a:rPr lang="en-US"/>
              <a:pPr/>
              <a:t>143</a:t>
            </a:fld>
            <a:endParaRPr lang="en-US" sz="140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457200" y="533400"/>
            <a:ext cx="8229600" cy="1143000"/>
          </a:xfrm>
        </p:spPr>
        <p:txBody>
          <a:bodyPr>
            <a:noAutofit/>
          </a:bodyPr>
          <a:lstStyle/>
          <a:p>
            <a:pPr algn="ctr"/>
            <a:r>
              <a:rPr lang="en-US" dirty="0" smtClean="0">
                <a:solidFill>
                  <a:srgbClr val="030409"/>
                </a:solidFill>
              </a:rPr>
              <a:t>COURT INVOLVED INVOLUNTARY ASSESSMENT/STABILIZATION</a:t>
            </a:r>
            <a:br>
              <a:rPr lang="en-US" dirty="0" smtClean="0">
                <a:solidFill>
                  <a:srgbClr val="030409"/>
                </a:solidFill>
              </a:rPr>
            </a:br>
            <a:r>
              <a:rPr lang="en-US" b="1" dirty="0" smtClean="0">
                <a:solidFill>
                  <a:srgbClr val="030409"/>
                </a:solidFill>
              </a:rPr>
              <a:t>CONTENT OF PETITION</a:t>
            </a:r>
            <a:endParaRPr lang="en-US" b="1" dirty="0">
              <a:solidFill>
                <a:srgbClr val="030409"/>
              </a:solidFill>
            </a:endParaRPr>
          </a:p>
        </p:txBody>
      </p:sp>
      <p:sp>
        <p:nvSpPr>
          <p:cNvPr id="186371" name="Rectangle 3"/>
          <p:cNvSpPr>
            <a:spLocks noGrp="1" noChangeArrowheads="1"/>
          </p:cNvSpPr>
          <p:nvPr>
            <p:ph idx="1"/>
          </p:nvPr>
        </p:nvSpPr>
        <p:spPr>
          <a:xfrm>
            <a:off x="914400" y="1951037"/>
            <a:ext cx="7315200" cy="4525963"/>
          </a:xfrm>
        </p:spPr>
        <p:txBody>
          <a:bodyPr>
            <a:normAutofit/>
          </a:bodyPr>
          <a:lstStyle/>
          <a:p>
            <a:pPr>
              <a:lnSpc>
                <a:spcPct val="90000"/>
              </a:lnSpc>
              <a:buFont typeface="Wingdings" pitchFamily="2" charset="2"/>
              <a:buNone/>
            </a:pPr>
            <a:r>
              <a:rPr lang="en-US" dirty="0">
                <a:solidFill>
                  <a:srgbClr val="030409"/>
                </a:solidFill>
              </a:rPr>
              <a:t>Petition must contain</a:t>
            </a:r>
            <a:r>
              <a:rPr lang="en-US" dirty="0" smtClean="0">
                <a:solidFill>
                  <a:srgbClr val="030409"/>
                </a:solidFill>
              </a:rPr>
              <a:t>:</a:t>
            </a:r>
          </a:p>
          <a:p>
            <a:pPr>
              <a:spcBef>
                <a:spcPts val="0"/>
              </a:spcBef>
            </a:pPr>
            <a:r>
              <a:rPr lang="en-US" dirty="0" smtClean="0">
                <a:solidFill>
                  <a:srgbClr val="030409"/>
                </a:solidFill>
              </a:rPr>
              <a:t>Name </a:t>
            </a:r>
            <a:r>
              <a:rPr lang="en-US" dirty="0">
                <a:solidFill>
                  <a:srgbClr val="030409"/>
                </a:solidFill>
              </a:rPr>
              <a:t>of applicants and </a:t>
            </a:r>
            <a:r>
              <a:rPr lang="en-US" dirty="0" smtClean="0">
                <a:solidFill>
                  <a:srgbClr val="030409"/>
                </a:solidFill>
              </a:rPr>
              <a:t>respondent</a:t>
            </a:r>
          </a:p>
          <a:p>
            <a:pPr>
              <a:spcBef>
                <a:spcPts val="0"/>
              </a:spcBef>
            </a:pPr>
            <a:r>
              <a:rPr lang="en-US" dirty="0" smtClean="0">
                <a:solidFill>
                  <a:srgbClr val="030409"/>
                </a:solidFill>
              </a:rPr>
              <a:t>Relationship </a:t>
            </a:r>
            <a:r>
              <a:rPr lang="en-US" dirty="0">
                <a:solidFill>
                  <a:srgbClr val="030409"/>
                </a:solidFill>
              </a:rPr>
              <a:t>between </a:t>
            </a:r>
            <a:r>
              <a:rPr lang="en-US" dirty="0" smtClean="0">
                <a:solidFill>
                  <a:srgbClr val="030409"/>
                </a:solidFill>
              </a:rPr>
              <a:t>them</a:t>
            </a:r>
          </a:p>
          <a:p>
            <a:pPr>
              <a:spcBef>
                <a:spcPts val="0"/>
              </a:spcBef>
            </a:pPr>
            <a:r>
              <a:rPr lang="en-US" dirty="0" smtClean="0">
                <a:solidFill>
                  <a:srgbClr val="030409"/>
                </a:solidFill>
              </a:rPr>
              <a:t>Name </a:t>
            </a:r>
            <a:r>
              <a:rPr lang="en-US" dirty="0">
                <a:solidFill>
                  <a:srgbClr val="030409"/>
                </a:solidFill>
              </a:rPr>
              <a:t>of attorney, if </a:t>
            </a:r>
            <a:r>
              <a:rPr lang="en-US" dirty="0" smtClean="0">
                <a:solidFill>
                  <a:srgbClr val="030409"/>
                </a:solidFill>
              </a:rPr>
              <a:t>known</a:t>
            </a:r>
          </a:p>
          <a:p>
            <a:pPr>
              <a:spcBef>
                <a:spcPts val="0"/>
              </a:spcBef>
            </a:pPr>
            <a:r>
              <a:rPr lang="en-US" dirty="0" smtClean="0">
                <a:solidFill>
                  <a:srgbClr val="030409"/>
                </a:solidFill>
              </a:rPr>
              <a:t>Ability </a:t>
            </a:r>
            <a:r>
              <a:rPr lang="en-US" dirty="0">
                <a:solidFill>
                  <a:srgbClr val="030409"/>
                </a:solidFill>
              </a:rPr>
              <a:t>to afford an attorney</a:t>
            </a:r>
          </a:p>
          <a:p>
            <a:pPr>
              <a:spcBef>
                <a:spcPts val="0"/>
              </a:spcBef>
            </a:pPr>
            <a:r>
              <a:rPr lang="en-US" dirty="0" smtClean="0">
                <a:solidFill>
                  <a:srgbClr val="030409"/>
                </a:solidFill>
              </a:rPr>
              <a:t>Facts </a:t>
            </a:r>
            <a:r>
              <a:rPr lang="en-US" dirty="0">
                <a:solidFill>
                  <a:srgbClr val="030409"/>
                </a:solidFill>
              </a:rPr>
              <a:t>to support the need for involuntary admission, including why petitioner believes person meets each criteria for involuntary intervention</a:t>
            </a:r>
            <a:r>
              <a:rPr lang="en-US" dirty="0" smtClean="0">
                <a:solidFill>
                  <a:srgbClr val="030409"/>
                </a:solidFill>
              </a:rPr>
              <a:t>.</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7EEB854B-55CA-4E7B-BF29-752EFC606C0E}" type="slidenum">
              <a:rPr lang="en-US"/>
              <a:pPr/>
              <a:t>144</a:t>
            </a:fld>
            <a:endParaRPr lang="en-US" sz="140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457200" y="533400"/>
            <a:ext cx="8229600" cy="1143000"/>
          </a:xfrm>
        </p:spPr>
        <p:txBody>
          <a:bodyPr>
            <a:noAutofit/>
          </a:bodyPr>
          <a:lstStyle/>
          <a:p>
            <a:pPr algn="ctr"/>
            <a:r>
              <a:rPr lang="en-US" dirty="0" smtClean="0">
                <a:solidFill>
                  <a:srgbClr val="030409"/>
                </a:solidFill>
              </a:rPr>
              <a:t>COURT INVOLVED INVOLUNTARY ASSESSMENT/STABILIZATION</a:t>
            </a:r>
            <a:br>
              <a:rPr lang="en-US" dirty="0" smtClean="0">
                <a:solidFill>
                  <a:srgbClr val="030409"/>
                </a:solidFill>
              </a:rPr>
            </a:br>
            <a:r>
              <a:rPr lang="en-US" b="1" dirty="0" smtClean="0">
                <a:solidFill>
                  <a:srgbClr val="030409"/>
                </a:solidFill>
              </a:rPr>
              <a:t>COURT DETERMINATION</a:t>
            </a:r>
            <a:endParaRPr lang="en-US" b="1" dirty="0">
              <a:solidFill>
                <a:srgbClr val="030409"/>
              </a:solidFill>
            </a:endParaRPr>
          </a:p>
        </p:txBody>
      </p:sp>
      <p:sp>
        <p:nvSpPr>
          <p:cNvPr id="187395" name="Rectangle 3"/>
          <p:cNvSpPr>
            <a:spLocks noGrp="1" noChangeArrowheads="1"/>
          </p:cNvSpPr>
          <p:nvPr>
            <p:ph idx="1"/>
          </p:nvPr>
        </p:nvSpPr>
        <p:spPr>
          <a:xfrm>
            <a:off x="914400" y="1874837"/>
            <a:ext cx="7315200" cy="4525963"/>
          </a:xfrm>
        </p:spPr>
        <p:txBody>
          <a:bodyPr>
            <a:normAutofit/>
          </a:bodyPr>
          <a:lstStyle/>
          <a:p>
            <a:r>
              <a:rPr lang="en-US" dirty="0">
                <a:solidFill>
                  <a:srgbClr val="030409"/>
                </a:solidFill>
              </a:rPr>
              <a:t>Based on a hearing </a:t>
            </a:r>
            <a:r>
              <a:rPr lang="en-US" b="1" u="sng" dirty="0">
                <a:solidFill>
                  <a:srgbClr val="030409"/>
                </a:solidFill>
              </a:rPr>
              <a:t>or</a:t>
            </a:r>
            <a:r>
              <a:rPr lang="en-US" dirty="0">
                <a:solidFill>
                  <a:srgbClr val="030409"/>
                </a:solidFill>
              </a:rPr>
              <a:t> solely on petition and without an attorney, enter an ex parte order authorizing assessment &amp; stabilization.  </a:t>
            </a:r>
          </a:p>
          <a:p>
            <a:r>
              <a:rPr lang="en-US" dirty="0" smtClean="0">
                <a:solidFill>
                  <a:srgbClr val="030409"/>
                </a:solidFill>
              </a:rPr>
              <a:t>If </a:t>
            </a:r>
            <a:r>
              <a:rPr lang="en-US" dirty="0">
                <a:solidFill>
                  <a:srgbClr val="030409"/>
                </a:solidFill>
              </a:rPr>
              <a:t>court determines that person meets criteria, he/she may be admitted: </a:t>
            </a:r>
            <a:endParaRPr lang="en-US" dirty="0" smtClean="0">
              <a:solidFill>
                <a:srgbClr val="030409"/>
              </a:solidFill>
            </a:endParaRPr>
          </a:p>
          <a:p>
            <a:pPr lvl="1"/>
            <a:r>
              <a:rPr lang="en-US" dirty="0" smtClean="0">
                <a:solidFill>
                  <a:srgbClr val="030409"/>
                </a:solidFill>
              </a:rPr>
              <a:t>Up </a:t>
            </a:r>
            <a:r>
              <a:rPr lang="en-US" dirty="0">
                <a:solidFill>
                  <a:srgbClr val="030409"/>
                </a:solidFill>
              </a:rPr>
              <a:t>to 5 days to hospital, detox or ARF for assessment &amp; stabilization, </a:t>
            </a:r>
            <a:r>
              <a:rPr lang="en-US" dirty="0" smtClean="0">
                <a:solidFill>
                  <a:srgbClr val="030409"/>
                </a:solidFill>
              </a:rPr>
              <a:t>or</a:t>
            </a:r>
          </a:p>
          <a:p>
            <a:pPr lvl="1"/>
            <a:r>
              <a:rPr lang="en-US" dirty="0" smtClean="0">
                <a:solidFill>
                  <a:srgbClr val="030409"/>
                </a:solidFill>
              </a:rPr>
              <a:t>Less </a:t>
            </a:r>
            <a:r>
              <a:rPr lang="en-US" dirty="0">
                <a:solidFill>
                  <a:srgbClr val="030409"/>
                </a:solidFill>
              </a:rPr>
              <a:t>restrictive licensed setting for assessment only</a:t>
            </a:r>
          </a:p>
          <a:p>
            <a:pPr marL="0" indent="0"/>
            <a:endParaRPr lang="en-US" dirty="0">
              <a:solidFill>
                <a:srgbClr val="030409"/>
              </a:solidFill>
            </a:endParaRPr>
          </a:p>
        </p:txBody>
      </p:sp>
      <p:sp>
        <p:nvSpPr>
          <p:cNvPr id="4" name="Slide Number Placeholder 5"/>
          <p:cNvSpPr>
            <a:spLocks noGrp="1"/>
          </p:cNvSpPr>
          <p:nvPr>
            <p:ph type="sldNum" sz="quarter" idx="12"/>
          </p:nvPr>
        </p:nvSpPr>
        <p:spPr/>
        <p:txBody>
          <a:bodyPr/>
          <a:lstStyle/>
          <a:p>
            <a:fld id="{1AE0EA0A-0E87-4426-9057-0B4E57BE4124}" type="slidenum">
              <a:rPr lang="en-US"/>
              <a:pPr/>
              <a:t>145</a:t>
            </a:fld>
            <a:endParaRPr lang="en-US" sz="140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normAutofit fontScale="90000"/>
          </a:bodyPr>
          <a:lstStyle/>
          <a:p>
            <a:pPr algn="ctr"/>
            <a:r>
              <a:rPr lang="en-US" sz="3600" dirty="0" smtClean="0">
                <a:solidFill>
                  <a:schemeClr val="tx1"/>
                </a:solidFill>
              </a:rPr>
              <a:t>INVOLUNTARY ASSESSMENT</a:t>
            </a:r>
            <a:br>
              <a:rPr lang="en-US" sz="3600" dirty="0" smtClean="0">
                <a:solidFill>
                  <a:schemeClr val="tx1"/>
                </a:solidFill>
              </a:rPr>
            </a:br>
            <a:r>
              <a:rPr lang="en-US" sz="3600" dirty="0" smtClean="0">
                <a:solidFill>
                  <a:schemeClr val="tx1"/>
                </a:solidFill>
              </a:rPr>
              <a:t> &amp; STABILIZATION - PROVIDER</a:t>
            </a:r>
            <a:endParaRPr lang="en-US" sz="3600" dirty="0">
              <a:solidFill>
                <a:schemeClr val="tx1"/>
              </a:solidFill>
            </a:endParaRPr>
          </a:p>
        </p:txBody>
      </p:sp>
      <p:sp>
        <p:nvSpPr>
          <p:cNvPr id="191491" name="Rectangle 3"/>
          <p:cNvSpPr>
            <a:spLocks noGrp="1" noChangeArrowheads="1"/>
          </p:cNvSpPr>
          <p:nvPr>
            <p:ph idx="1"/>
          </p:nvPr>
        </p:nvSpPr>
        <p:spPr/>
        <p:txBody>
          <a:bodyPr>
            <a:normAutofit/>
          </a:bodyPr>
          <a:lstStyle/>
          <a:p>
            <a:r>
              <a:rPr lang="en-US" dirty="0" smtClean="0">
                <a:solidFill>
                  <a:srgbClr val="030409"/>
                </a:solidFill>
              </a:rPr>
              <a:t>Licensed </a:t>
            </a:r>
            <a:r>
              <a:rPr lang="en-US" dirty="0">
                <a:solidFill>
                  <a:srgbClr val="030409"/>
                </a:solidFill>
              </a:rPr>
              <a:t>provider may admit person for assessment without delay, for a period of up to 5 days. </a:t>
            </a:r>
          </a:p>
          <a:p>
            <a:r>
              <a:rPr lang="en-US" dirty="0" smtClean="0">
                <a:solidFill>
                  <a:srgbClr val="030409"/>
                </a:solidFill>
              </a:rPr>
              <a:t>Provider </a:t>
            </a:r>
            <a:r>
              <a:rPr lang="en-US" dirty="0">
                <a:solidFill>
                  <a:srgbClr val="030409"/>
                </a:solidFill>
              </a:rPr>
              <a:t>may request court to extend time for assessment &amp; stabilization for 7 more days.</a:t>
            </a:r>
          </a:p>
          <a:p>
            <a:r>
              <a:rPr lang="en-US" dirty="0" smtClean="0">
                <a:solidFill>
                  <a:srgbClr val="030409"/>
                </a:solidFill>
              </a:rPr>
              <a:t>Assessment </a:t>
            </a:r>
            <a:r>
              <a:rPr lang="en-US" dirty="0">
                <a:solidFill>
                  <a:srgbClr val="030409"/>
                </a:solidFill>
              </a:rPr>
              <a:t>must be reviewed by a physician.</a:t>
            </a:r>
          </a:p>
          <a:p>
            <a:endParaRPr lang="en-US" dirty="0">
              <a:solidFill>
                <a:srgbClr val="030409"/>
              </a:solidFill>
            </a:endParaRPr>
          </a:p>
        </p:txBody>
      </p:sp>
      <p:sp>
        <p:nvSpPr>
          <p:cNvPr id="4" name="Slide Number Placeholder 5"/>
          <p:cNvSpPr>
            <a:spLocks noGrp="1"/>
          </p:cNvSpPr>
          <p:nvPr>
            <p:ph type="sldNum" sz="quarter" idx="12"/>
          </p:nvPr>
        </p:nvSpPr>
        <p:spPr/>
        <p:txBody>
          <a:bodyPr/>
          <a:lstStyle/>
          <a:p>
            <a:fld id="{45658E8B-B8EF-4D82-844F-1EBA8B601E77}" type="slidenum">
              <a:rPr lang="en-US"/>
              <a:pPr/>
              <a:t>146</a:t>
            </a:fld>
            <a:endParaRPr lang="en-US" sz="140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normAutofit fontScale="90000"/>
          </a:bodyPr>
          <a:lstStyle/>
          <a:p>
            <a:pPr algn="ctr"/>
            <a:r>
              <a:rPr lang="en-US" sz="3600" dirty="0" smtClean="0">
                <a:solidFill>
                  <a:schemeClr val="tx1"/>
                </a:solidFill>
              </a:rPr>
              <a:t>INVOLUNTARY ASSESSMENT</a:t>
            </a:r>
            <a:br>
              <a:rPr lang="en-US" sz="3600" dirty="0" smtClean="0">
                <a:solidFill>
                  <a:schemeClr val="tx1"/>
                </a:solidFill>
              </a:rPr>
            </a:br>
            <a:r>
              <a:rPr lang="en-US" sz="3600" dirty="0" smtClean="0">
                <a:solidFill>
                  <a:schemeClr val="tx1"/>
                </a:solidFill>
              </a:rPr>
              <a:t> &amp; STABILIZATION-DISPOSITION</a:t>
            </a:r>
            <a:endParaRPr lang="en-US" sz="3600" dirty="0">
              <a:solidFill>
                <a:schemeClr val="tx1"/>
              </a:solidFill>
            </a:endParaRPr>
          </a:p>
        </p:txBody>
      </p:sp>
      <p:sp>
        <p:nvSpPr>
          <p:cNvPr id="192515" name="Rectangle 3"/>
          <p:cNvSpPr>
            <a:spLocks noGrp="1" noChangeArrowheads="1"/>
          </p:cNvSpPr>
          <p:nvPr>
            <p:ph idx="1"/>
          </p:nvPr>
        </p:nvSpPr>
        <p:spPr/>
        <p:txBody>
          <a:bodyPr/>
          <a:lstStyle/>
          <a:p>
            <a:r>
              <a:rPr lang="en-US" sz="2400" dirty="0">
                <a:solidFill>
                  <a:srgbClr val="030409"/>
                </a:solidFill>
              </a:rPr>
              <a:t>Based upon involuntary assessment, person may </a:t>
            </a:r>
            <a:r>
              <a:rPr lang="en-US" sz="2400" dirty="0" smtClean="0">
                <a:solidFill>
                  <a:srgbClr val="030409"/>
                </a:solidFill>
              </a:rPr>
              <a:t>be:</a:t>
            </a:r>
          </a:p>
          <a:p>
            <a:pPr lvl="1"/>
            <a:r>
              <a:rPr lang="en-US" sz="2400" dirty="0" smtClean="0">
                <a:solidFill>
                  <a:srgbClr val="030409"/>
                </a:solidFill>
              </a:rPr>
              <a:t>Released</a:t>
            </a:r>
            <a:endParaRPr lang="en-US" sz="2400" dirty="0">
              <a:solidFill>
                <a:srgbClr val="030409"/>
              </a:solidFill>
            </a:endParaRPr>
          </a:p>
          <a:p>
            <a:pPr lvl="1"/>
            <a:r>
              <a:rPr lang="en-US" sz="2400" dirty="0" smtClean="0">
                <a:solidFill>
                  <a:srgbClr val="030409"/>
                </a:solidFill>
              </a:rPr>
              <a:t>Remain voluntarily</a:t>
            </a:r>
          </a:p>
          <a:p>
            <a:pPr lvl="1"/>
            <a:r>
              <a:rPr lang="en-US" sz="2400" dirty="0" smtClean="0">
                <a:solidFill>
                  <a:srgbClr val="030409"/>
                </a:solidFill>
              </a:rPr>
              <a:t>Retained </a:t>
            </a:r>
            <a:r>
              <a:rPr lang="en-US" sz="2400" dirty="0">
                <a:solidFill>
                  <a:srgbClr val="030409"/>
                </a:solidFill>
              </a:rPr>
              <a:t>if a petition for involuntary </a:t>
            </a:r>
            <a:r>
              <a:rPr lang="en-US" sz="2400" dirty="0" smtClean="0">
                <a:solidFill>
                  <a:srgbClr val="030409"/>
                </a:solidFill>
              </a:rPr>
              <a:t>treatment </a:t>
            </a:r>
            <a:r>
              <a:rPr lang="en-US" sz="2400" dirty="0">
                <a:solidFill>
                  <a:srgbClr val="030409"/>
                </a:solidFill>
              </a:rPr>
              <a:t>has been initiated.</a:t>
            </a:r>
          </a:p>
          <a:p>
            <a:r>
              <a:rPr lang="en-US" sz="2400" dirty="0" smtClean="0">
                <a:solidFill>
                  <a:srgbClr val="030409"/>
                </a:solidFill>
              </a:rPr>
              <a:t>Timely </a:t>
            </a:r>
            <a:r>
              <a:rPr lang="en-US" sz="2400" dirty="0">
                <a:solidFill>
                  <a:srgbClr val="030409"/>
                </a:solidFill>
              </a:rPr>
              <a:t>petition authorizes retention of client pending further order of the court.</a:t>
            </a:r>
          </a:p>
          <a:p>
            <a:pPr marL="0" indent="0"/>
            <a:endParaRPr lang="en-US" sz="2400" dirty="0">
              <a:solidFill>
                <a:srgbClr val="030409"/>
              </a:solidFill>
            </a:endParaRPr>
          </a:p>
        </p:txBody>
      </p:sp>
      <p:sp>
        <p:nvSpPr>
          <p:cNvPr id="4" name="Slide Number Placeholder 5"/>
          <p:cNvSpPr>
            <a:spLocks noGrp="1"/>
          </p:cNvSpPr>
          <p:nvPr>
            <p:ph type="sldNum" sz="quarter" idx="12"/>
          </p:nvPr>
        </p:nvSpPr>
        <p:spPr/>
        <p:txBody>
          <a:bodyPr/>
          <a:lstStyle/>
          <a:p>
            <a:fld id="{CBE90A45-D9A7-4F9D-A756-29BA070BEA9F}" type="slidenum">
              <a:rPr lang="en-US"/>
              <a:pPr/>
              <a:t>147</a:t>
            </a:fld>
            <a:endParaRPr lang="en-US" sz="140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p:txBody>
          <a:bodyPr>
            <a:normAutofit/>
          </a:bodyPr>
          <a:lstStyle/>
          <a:p>
            <a:pPr algn="ctr"/>
            <a:r>
              <a:rPr lang="en-US" b="1" dirty="0" smtClean="0">
                <a:solidFill>
                  <a:schemeClr val="tx1"/>
                </a:solidFill>
              </a:rPr>
              <a:t>INVOLUNTARY TREATMENT PETITION</a:t>
            </a:r>
            <a:endParaRPr lang="en-US" b="1" dirty="0">
              <a:solidFill>
                <a:schemeClr val="tx1"/>
              </a:solidFill>
            </a:endParaRPr>
          </a:p>
        </p:txBody>
      </p:sp>
      <p:sp>
        <p:nvSpPr>
          <p:cNvPr id="193539" name="Rectangle 3"/>
          <p:cNvSpPr>
            <a:spLocks noGrp="1" noChangeArrowheads="1"/>
          </p:cNvSpPr>
          <p:nvPr>
            <p:ph idx="1"/>
          </p:nvPr>
        </p:nvSpPr>
        <p:spPr/>
        <p:txBody>
          <a:bodyPr>
            <a:normAutofit/>
          </a:bodyPr>
          <a:lstStyle/>
          <a:p>
            <a:pPr>
              <a:lnSpc>
                <a:spcPct val="90000"/>
              </a:lnSpc>
              <a:buFont typeface="Wingdings" pitchFamily="2" charset="2"/>
              <a:buNone/>
            </a:pPr>
            <a:r>
              <a:rPr lang="en-US" b="1" u="sng" dirty="0">
                <a:solidFill>
                  <a:srgbClr val="030409"/>
                </a:solidFill>
                <a:latin typeface="+mj-lt"/>
              </a:rPr>
              <a:t>Adults</a:t>
            </a:r>
            <a:r>
              <a:rPr lang="en-US" dirty="0">
                <a:solidFill>
                  <a:srgbClr val="030409"/>
                </a:solidFill>
                <a:latin typeface="+mj-lt"/>
              </a:rPr>
              <a:t>: Petition may be filed by:</a:t>
            </a:r>
          </a:p>
          <a:p>
            <a:pPr>
              <a:lnSpc>
                <a:spcPct val="90000"/>
              </a:lnSpc>
            </a:pPr>
            <a:r>
              <a:rPr lang="en-US" dirty="0">
                <a:solidFill>
                  <a:srgbClr val="030409"/>
                </a:solidFill>
                <a:latin typeface="+mj-lt"/>
              </a:rPr>
              <a:t>Spouse</a:t>
            </a:r>
          </a:p>
          <a:p>
            <a:pPr>
              <a:lnSpc>
                <a:spcPct val="90000"/>
              </a:lnSpc>
            </a:pPr>
            <a:r>
              <a:rPr lang="en-US" dirty="0">
                <a:solidFill>
                  <a:srgbClr val="030409"/>
                </a:solidFill>
                <a:latin typeface="+mj-lt"/>
              </a:rPr>
              <a:t>Guardian </a:t>
            </a:r>
          </a:p>
          <a:p>
            <a:pPr>
              <a:lnSpc>
                <a:spcPct val="90000"/>
              </a:lnSpc>
            </a:pPr>
            <a:r>
              <a:rPr lang="en-US" dirty="0">
                <a:solidFill>
                  <a:srgbClr val="030409"/>
                </a:solidFill>
                <a:latin typeface="+mj-lt"/>
              </a:rPr>
              <a:t>Any relative </a:t>
            </a:r>
          </a:p>
          <a:p>
            <a:pPr>
              <a:lnSpc>
                <a:spcPct val="90000"/>
              </a:lnSpc>
            </a:pPr>
            <a:r>
              <a:rPr lang="en-US" dirty="0">
                <a:solidFill>
                  <a:srgbClr val="030409"/>
                </a:solidFill>
                <a:latin typeface="+mj-lt"/>
              </a:rPr>
              <a:t>Service provider, or </a:t>
            </a:r>
          </a:p>
          <a:p>
            <a:pPr>
              <a:lnSpc>
                <a:spcPct val="90000"/>
              </a:lnSpc>
            </a:pPr>
            <a:r>
              <a:rPr lang="en-US" dirty="0">
                <a:solidFill>
                  <a:srgbClr val="030409"/>
                </a:solidFill>
                <a:latin typeface="+mj-lt"/>
              </a:rPr>
              <a:t>Any 3 people having personal knowledge of person’s impairment and prior course of assessment and treatment.  </a:t>
            </a:r>
          </a:p>
          <a:p>
            <a:pPr>
              <a:lnSpc>
                <a:spcPct val="90000"/>
              </a:lnSpc>
            </a:pPr>
            <a:endParaRPr lang="en-US" dirty="0">
              <a:solidFill>
                <a:srgbClr val="030409"/>
              </a:solidFill>
              <a:latin typeface="+mj-lt"/>
            </a:endParaRPr>
          </a:p>
          <a:p>
            <a:pPr>
              <a:lnSpc>
                <a:spcPct val="90000"/>
              </a:lnSpc>
              <a:buFont typeface="Wingdings" pitchFamily="2" charset="2"/>
              <a:buNone/>
            </a:pPr>
            <a:r>
              <a:rPr lang="en-US" b="1" u="sng" dirty="0">
                <a:solidFill>
                  <a:srgbClr val="030409"/>
                </a:solidFill>
                <a:latin typeface="+mj-lt"/>
              </a:rPr>
              <a:t>Minors:</a:t>
            </a:r>
            <a:r>
              <a:rPr lang="en-US" dirty="0">
                <a:solidFill>
                  <a:srgbClr val="030409"/>
                </a:solidFill>
                <a:latin typeface="+mj-lt"/>
              </a:rPr>
              <a:t>  Petition may be filed by:</a:t>
            </a:r>
          </a:p>
          <a:p>
            <a:pPr>
              <a:lnSpc>
                <a:spcPct val="90000"/>
              </a:lnSpc>
            </a:pPr>
            <a:r>
              <a:rPr lang="en-US" dirty="0">
                <a:solidFill>
                  <a:srgbClr val="030409"/>
                </a:solidFill>
                <a:latin typeface="+mj-lt"/>
              </a:rPr>
              <a:t>A parent</a:t>
            </a:r>
          </a:p>
          <a:p>
            <a:pPr>
              <a:lnSpc>
                <a:spcPct val="90000"/>
              </a:lnSpc>
            </a:pPr>
            <a:r>
              <a:rPr lang="en-US" dirty="0">
                <a:solidFill>
                  <a:srgbClr val="030409"/>
                </a:solidFill>
                <a:latin typeface="+mj-lt"/>
              </a:rPr>
              <a:t>Legal guardian, or </a:t>
            </a:r>
          </a:p>
          <a:p>
            <a:pPr>
              <a:lnSpc>
                <a:spcPct val="90000"/>
              </a:lnSpc>
            </a:pPr>
            <a:r>
              <a:rPr lang="en-US" dirty="0">
                <a:solidFill>
                  <a:srgbClr val="030409"/>
                </a:solidFill>
                <a:latin typeface="+mj-lt"/>
              </a:rPr>
              <a:t>Service provider</a:t>
            </a:r>
            <a:r>
              <a:rPr lang="en-US" dirty="0" smtClean="0">
                <a:solidFill>
                  <a:srgbClr val="030409"/>
                </a:solidFill>
                <a:latin typeface="+mj-lt"/>
              </a:rPr>
              <a:t>.</a:t>
            </a:r>
            <a:endParaRPr lang="en-US" dirty="0">
              <a:solidFill>
                <a:srgbClr val="030409"/>
              </a:solidFill>
              <a:latin typeface="+mj-lt"/>
            </a:endParaRPr>
          </a:p>
        </p:txBody>
      </p:sp>
      <p:sp>
        <p:nvSpPr>
          <p:cNvPr id="4" name="Slide Number Placeholder 5"/>
          <p:cNvSpPr>
            <a:spLocks noGrp="1"/>
          </p:cNvSpPr>
          <p:nvPr>
            <p:ph type="sldNum" sz="quarter" idx="12"/>
          </p:nvPr>
        </p:nvSpPr>
        <p:spPr/>
        <p:txBody>
          <a:bodyPr/>
          <a:lstStyle/>
          <a:p>
            <a:fld id="{E718B6ED-A430-4FA2-A919-69827872CA80}" type="slidenum">
              <a:rPr lang="en-US"/>
              <a:pPr/>
              <a:t>148</a:t>
            </a:fld>
            <a:endParaRPr lang="en-US" sz="140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normAutofit/>
          </a:bodyPr>
          <a:lstStyle/>
          <a:p>
            <a:r>
              <a:rPr lang="en-US" sz="3200" dirty="0" smtClean="0"/>
              <a:t>INVOLUNTARY TREATMENT CRITERIA</a:t>
            </a:r>
            <a:endParaRPr lang="en-US" sz="3200" dirty="0"/>
          </a:p>
        </p:txBody>
      </p:sp>
      <p:sp>
        <p:nvSpPr>
          <p:cNvPr id="258051" name="Rectangle 3"/>
          <p:cNvSpPr>
            <a:spLocks noGrp="1" noChangeArrowheads="1"/>
          </p:cNvSpPr>
          <p:nvPr>
            <p:ph idx="1"/>
          </p:nvPr>
        </p:nvSpPr>
        <p:spPr>
          <a:xfrm>
            <a:off x="914400" y="1295400"/>
            <a:ext cx="7315200" cy="4525963"/>
          </a:xfrm>
        </p:spPr>
        <p:txBody>
          <a:bodyPr>
            <a:noAutofit/>
          </a:bodyPr>
          <a:lstStyle/>
          <a:p>
            <a:pPr marL="0" indent="0">
              <a:lnSpc>
                <a:spcPct val="110000"/>
              </a:lnSpc>
              <a:buFont typeface="Wingdings" pitchFamily="2" charset="2"/>
              <a:buNone/>
            </a:pPr>
            <a:r>
              <a:rPr lang="en-US" dirty="0">
                <a:cs typeface="Times New Roman" charset="0"/>
              </a:rPr>
              <a:t>In addition to meeting the criteria for all involuntary admissions, a person for whom a petition for involuntary placement is filed must have met additional conditions including:</a:t>
            </a:r>
          </a:p>
          <a:p>
            <a:pPr>
              <a:lnSpc>
                <a:spcPct val="110000"/>
              </a:lnSpc>
            </a:pPr>
            <a:r>
              <a:rPr lang="en-US" dirty="0" smtClean="0"/>
              <a:t>Having been placed under </a:t>
            </a:r>
            <a:r>
              <a:rPr lang="en-US" u="sng" dirty="0" smtClean="0"/>
              <a:t>protective</a:t>
            </a:r>
            <a:r>
              <a:rPr lang="en-US" dirty="0" smtClean="0"/>
              <a:t> custody within the previous </a:t>
            </a:r>
            <a:r>
              <a:rPr lang="en-US" u="sng" dirty="0" smtClean="0"/>
              <a:t>10 days</a:t>
            </a:r>
            <a:r>
              <a:rPr lang="en-US" dirty="0" smtClean="0"/>
              <a:t>;</a:t>
            </a:r>
          </a:p>
          <a:p>
            <a:pPr>
              <a:lnSpc>
                <a:spcPct val="110000"/>
              </a:lnSpc>
            </a:pPr>
            <a:r>
              <a:rPr lang="en-US" dirty="0" smtClean="0"/>
              <a:t>Having </a:t>
            </a:r>
            <a:r>
              <a:rPr lang="en-US" dirty="0"/>
              <a:t>been subject to an </a:t>
            </a:r>
            <a:r>
              <a:rPr lang="en-US" u="sng" dirty="0"/>
              <a:t>emergency</a:t>
            </a:r>
            <a:r>
              <a:rPr lang="en-US" dirty="0"/>
              <a:t> admission within the previous </a:t>
            </a:r>
            <a:r>
              <a:rPr lang="en-US" u="sng" dirty="0"/>
              <a:t>10 </a:t>
            </a:r>
            <a:r>
              <a:rPr lang="en-US" u="sng" dirty="0" smtClean="0"/>
              <a:t>days</a:t>
            </a:r>
            <a:r>
              <a:rPr lang="en-US" dirty="0" smtClean="0"/>
              <a:t>,</a:t>
            </a:r>
          </a:p>
          <a:p>
            <a:pPr>
              <a:lnSpc>
                <a:spcPct val="110000"/>
              </a:lnSpc>
            </a:pPr>
            <a:r>
              <a:rPr lang="en-US" dirty="0" smtClean="0"/>
              <a:t>Having </a:t>
            </a:r>
            <a:r>
              <a:rPr lang="en-US" dirty="0"/>
              <a:t>been assessed by a </a:t>
            </a:r>
            <a:r>
              <a:rPr lang="en-US" u="sng" dirty="0"/>
              <a:t>qualified professional</a:t>
            </a:r>
            <a:r>
              <a:rPr lang="en-US" dirty="0"/>
              <a:t> within the previous </a:t>
            </a:r>
            <a:r>
              <a:rPr lang="en-US" u="sng" dirty="0"/>
              <a:t>5 </a:t>
            </a:r>
            <a:r>
              <a:rPr lang="en-US" u="sng" dirty="0" smtClean="0"/>
              <a:t>days</a:t>
            </a:r>
            <a:r>
              <a:rPr lang="en-US" dirty="0" smtClean="0"/>
              <a:t>;</a:t>
            </a:r>
          </a:p>
          <a:p>
            <a:pPr>
              <a:lnSpc>
                <a:spcPct val="110000"/>
              </a:lnSpc>
            </a:pPr>
            <a:r>
              <a:rPr lang="en-US" dirty="0" smtClean="0"/>
              <a:t>Having </a:t>
            </a:r>
            <a:r>
              <a:rPr lang="en-US" dirty="0"/>
              <a:t>been subject to a </a:t>
            </a:r>
            <a:r>
              <a:rPr lang="en-US" u="sng" dirty="0"/>
              <a:t>court ordered</a:t>
            </a:r>
            <a:r>
              <a:rPr lang="en-US" dirty="0"/>
              <a:t> involuntary assessment and stabilization within the previous </a:t>
            </a:r>
            <a:r>
              <a:rPr lang="en-US" u="sng" dirty="0"/>
              <a:t>12 </a:t>
            </a:r>
            <a:r>
              <a:rPr lang="en-US" u="sng" dirty="0" smtClean="0"/>
              <a:t>days</a:t>
            </a:r>
          </a:p>
          <a:p>
            <a:pPr>
              <a:lnSpc>
                <a:spcPct val="110000"/>
              </a:lnSpc>
            </a:pPr>
            <a:r>
              <a:rPr lang="en-US" dirty="0" smtClean="0"/>
              <a:t>Having </a:t>
            </a:r>
            <a:r>
              <a:rPr lang="en-US" dirty="0"/>
              <a:t>been subject to </a:t>
            </a:r>
            <a:r>
              <a:rPr lang="en-US" u="sng" dirty="0"/>
              <a:t>alternative </a:t>
            </a:r>
            <a:r>
              <a:rPr lang="en-US" dirty="0"/>
              <a:t>involuntary admission within the previous </a:t>
            </a:r>
            <a:r>
              <a:rPr lang="en-US" u="sng" dirty="0"/>
              <a:t>12 days</a:t>
            </a:r>
            <a:r>
              <a:rPr lang="en-US" dirty="0"/>
              <a:t>.</a:t>
            </a:r>
          </a:p>
          <a:p>
            <a:pPr marL="0" indent="0">
              <a:lnSpc>
                <a:spcPct val="110000"/>
              </a:lnSpc>
            </a:pPr>
            <a:endParaRPr lang="en-US" dirty="0"/>
          </a:p>
        </p:txBody>
      </p:sp>
      <p:sp>
        <p:nvSpPr>
          <p:cNvPr id="4" name="Slide Number Placeholder 5"/>
          <p:cNvSpPr>
            <a:spLocks noGrp="1"/>
          </p:cNvSpPr>
          <p:nvPr>
            <p:ph type="sldNum" sz="quarter" idx="12"/>
          </p:nvPr>
        </p:nvSpPr>
        <p:spPr/>
        <p:txBody>
          <a:bodyPr/>
          <a:lstStyle/>
          <a:p>
            <a:fld id="{98440F21-3C21-4F60-A766-36498320A00E}" type="slidenum">
              <a:rPr lang="en-US"/>
              <a:pPr/>
              <a:t>149</a:t>
            </a:fld>
            <a:endParaRPr lang="en-US" sz="1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3" name="Title 1"/>
          <p:cNvSpPr>
            <a:spLocks noGrp="1"/>
          </p:cNvSpPr>
          <p:nvPr>
            <p:ph type="title"/>
          </p:nvPr>
        </p:nvSpPr>
        <p:spPr>
          <a:noFill/>
        </p:spPr>
        <p:txBody>
          <a:bodyPr/>
          <a:lstStyle/>
          <a:p>
            <a:pPr marL="857250" indent="-857250" eaLnBrk="1" hangingPunct="1">
              <a:buFont typeface="Calibri" pitchFamily="34" charset="0"/>
              <a:buNone/>
            </a:pPr>
            <a:r>
              <a:rPr lang="en-US" b="1" dirty="0" smtClean="0"/>
              <a:t>SUBSTANCE DEPENDENCE</a:t>
            </a:r>
          </a:p>
        </p:txBody>
      </p:sp>
      <p:sp>
        <p:nvSpPr>
          <p:cNvPr id="25602" name="Rectangle 3"/>
          <p:cNvSpPr>
            <a:spLocks noGrp="1"/>
          </p:cNvSpPr>
          <p:nvPr>
            <p:ph idx="1"/>
          </p:nvPr>
        </p:nvSpPr>
        <p:spPr>
          <a:xfrm>
            <a:off x="914400" y="1447801"/>
            <a:ext cx="7315200" cy="4114800"/>
          </a:xfrm>
        </p:spPr>
        <p:txBody>
          <a:bodyPr>
            <a:normAutofit/>
          </a:bodyPr>
          <a:lstStyle/>
          <a:p>
            <a:pPr eaLnBrk="1" hangingPunct="1">
              <a:lnSpc>
                <a:spcPct val="80000"/>
              </a:lnSpc>
            </a:pPr>
            <a:r>
              <a:rPr lang="en-US" dirty="0" smtClean="0"/>
              <a:t>The substance is often taken in larger amounts or over a longer period than was intended</a:t>
            </a:r>
          </a:p>
          <a:p>
            <a:pPr eaLnBrk="1" hangingPunct="1">
              <a:lnSpc>
                <a:spcPct val="80000"/>
              </a:lnSpc>
            </a:pPr>
            <a:r>
              <a:rPr lang="en-US" dirty="0" smtClean="0"/>
              <a:t>There is a persistent desire or unsuccessful efforts to cut down or control substance use</a:t>
            </a:r>
          </a:p>
          <a:p>
            <a:pPr eaLnBrk="1" hangingPunct="1">
              <a:lnSpc>
                <a:spcPct val="80000"/>
              </a:lnSpc>
            </a:pPr>
            <a:r>
              <a:rPr lang="en-US" dirty="0" smtClean="0"/>
              <a:t>A great deal of time is spent in activities necessary to obtain the substance, use the substance, or recover from its effects</a:t>
            </a:r>
          </a:p>
          <a:p>
            <a:pPr eaLnBrk="1" hangingPunct="1">
              <a:lnSpc>
                <a:spcPct val="80000"/>
              </a:lnSpc>
            </a:pPr>
            <a:r>
              <a:rPr lang="en-US" dirty="0" smtClean="0"/>
              <a:t>Important social, occupational, or recreational activities are given up or reduced because of substance use</a:t>
            </a:r>
          </a:p>
          <a:p>
            <a:pPr eaLnBrk="1" hangingPunct="1">
              <a:lnSpc>
                <a:spcPct val="80000"/>
              </a:lnSpc>
            </a:pPr>
            <a:r>
              <a:rPr lang="en-US" dirty="0" smtClean="0"/>
              <a:t>The substance use is continued despite knowledge of having a persistent or recurrent physical or psychological problem that is likely to have been caused or exacerbated by the substance</a:t>
            </a:r>
            <a:r>
              <a:rPr lang="en-US" dirty="0"/>
              <a:t>.</a:t>
            </a:r>
            <a:endParaRPr lang="en-US" dirty="0" smtClean="0"/>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normAutofit/>
          </a:bodyPr>
          <a:lstStyle/>
          <a:p>
            <a:pPr algn="ctr"/>
            <a:r>
              <a:rPr lang="en-US" dirty="0" smtClean="0">
                <a:solidFill>
                  <a:schemeClr val="tx1"/>
                </a:solidFill>
              </a:rPr>
              <a:t>INVOLUNTARY TREATMENT </a:t>
            </a:r>
            <a:r>
              <a:rPr lang="en-US" b="1" dirty="0" smtClean="0">
                <a:solidFill>
                  <a:schemeClr val="tx1"/>
                </a:solidFill>
              </a:rPr>
              <a:t>ORDER</a:t>
            </a:r>
            <a:endParaRPr lang="en-US" b="1" dirty="0">
              <a:solidFill>
                <a:schemeClr val="tx1"/>
              </a:solidFill>
            </a:endParaRPr>
          </a:p>
        </p:txBody>
      </p:sp>
      <p:sp>
        <p:nvSpPr>
          <p:cNvPr id="198659" name="Rectangle 3"/>
          <p:cNvSpPr>
            <a:spLocks noGrp="1" noChangeArrowheads="1"/>
          </p:cNvSpPr>
          <p:nvPr>
            <p:ph idx="1"/>
          </p:nvPr>
        </p:nvSpPr>
        <p:spPr/>
        <p:txBody>
          <a:bodyPr/>
          <a:lstStyle/>
          <a:p>
            <a:r>
              <a:rPr lang="en-US" sz="2000" dirty="0">
                <a:solidFill>
                  <a:srgbClr val="030409"/>
                </a:solidFill>
              </a:rPr>
              <a:t>Order for involuntary treatment by licensed provider up to 60 days</a:t>
            </a:r>
          </a:p>
          <a:p>
            <a:r>
              <a:rPr lang="en-US" sz="2000" dirty="0" smtClean="0">
                <a:solidFill>
                  <a:srgbClr val="030409"/>
                </a:solidFill>
              </a:rPr>
              <a:t>Order </a:t>
            </a:r>
            <a:r>
              <a:rPr lang="en-US" sz="2000" dirty="0">
                <a:solidFill>
                  <a:srgbClr val="030409"/>
                </a:solidFill>
              </a:rPr>
              <a:t>authorizes provider to require client to undergo treatment that will benefit.</a:t>
            </a:r>
          </a:p>
          <a:p>
            <a:r>
              <a:rPr lang="en-US" sz="2000" dirty="0" smtClean="0">
                <a:solidFill>
                  <a:srgbClr val="030409"/>
                </a:solidFill>
              </a:rPr>
              <a:t>Order </a:t>
            </a:r>
            <a:r>
              <a:rPr lang="en-US" sz="2000" dirty="0">
                <a:solidFill>
                  <a:srgbClr val="030409"/>
                </a:solidFill>
              </a:rPr>
              <a:t>must include court’s requirement for notification of proposed release.</a:t>
            </a:r>
          </a:p>
          <a:p>
            <a:r>
              <a:rPr lang="en-US" sz="2000" dirty="0" smtClean="0">
                <a:solidFill>
                  <a:srgbClr val="030409"/>
                </a:solidFill>
              </a:rPr>
              <a:t>Court </a:t>
            </a:r>
            <a:r>
              <a:rPr lang="en-US" sz="2000" dirty="0">
                <a:solidFill>
                  <a:srgbClr val="030409"/>
                </a:solidFill>
              </a:rPr>
              <a:t>may order Sheriff to transport</a:t>
            </a:r>
          </a:p>
          <a:p>
            <a:r>
              <a:rPr lang="en-US" sz="2000" dirty="0" smtClean="0">
                <a:solidFill>
                  <a:srgbClr val="030409"/>
                </a:solidFill>
              </a:rPr>
              <a:t>Court </a:t>
            </a:r>
            <a:r>
              <a:rPr lang="en-US" sz="2000" dirty="0">
                <a:solidFill>
                  <a:srgbClr val="030409"/>
                </a:solidFill>
              </a:rPr>
              <a:t>retains jurisdiction over case for further orders.</a:t>
            </a:r>
          </a:p>
        </p:txBody>
      </p:sp>
      <p:sp>
        <p:nvSpPr>
          <p:cNvPr id="4" name="Slide Number Placeholder 5"/>
          <p:cNvSpPr>
            <a:spLocks noGrp="1"/>
          </p:cNvSpPr>
          <p:nvPr>
            <p:ph type="sldNum" sz="quarter" idx="12"/>
          </p:nvPr>
        </p:nvSpPr>
        <p:spPr/>
        <p:txBody>
          <a:bodyPr/>
          <a:lstStyle/>
          <a:p>
            <a:fld id="{AB21B4D0-E570-4C0B-B956-F1568F0B3F0E}" type="slidenum">
              <a:rPr lang="en-US"/>
              <a:pPr/>
              <a:t>150</a:t>
            </a:fld>
            <a:endParaRPr lang="en-US" sz="140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normAutofit fontScale="90000"/>
          </a:bodyPr>
          <a:lstStyle/>
          <a:p>
            <a:pPr algn="ctr"/>
            <a:r>
              <a:rPr lang="en-US" sz="3600" dirty="0" smtClean="0">
                <a:solidFill>
                  <a:schemeClr val="tx1"/>
                </a:solidFill>
              </a:rPr>
              <a:t>INVOLUNTARY TREATMENT</a:t>
            </a:r>
            <a:br>
              <a:rPr lang="en-US" sz="3600" dirty="0" smtClean="0">
                <a:solidFill>
                  <a:schemeClr val="tx1"/>
                </a:solidFill>
              </a:rPr>
            </a:br>
            <a:r>
              <a:rPr lang="en-US" sz="3600" dirty="0" smtClean="0">
                <a:solidFill>
                  <a:schemeClr val="tx1"/>
                </a:solidFill>
              </a:rPr>
              <a:t>ORDER – </a:t>
            </a:r>
            <a:r>
              <a:rPr lang="en-US" sz="3600" b="1" dirty="0" smtClean="0">
                <a:solidFill>
                  <a:schemeClr val="tx1"/>
                </a:solidFill>
              </a:rPr>
              <a:t>EXTENSION</a:t>
            </a:r>
            <a:endParaRPr lang="en-US" sz="3600" b="1" dirty="0">
              <a:solidFill>
                <a:schemeClr val="tx1"/>
              </a:solidFill>
            </a:endParaRPr>
          </a:p>
        </p:txBody>
      </p:sp>
      <p:sp>
        <p:nvSpPr>
          <p:cNvPr id="200707" name="Rectangle 3"/>
          <p:cNvSpPr>
            <a:spLocks noGrp="1" noChangeArrowheads="1"/>
          </p:cNvSpPr>
          <p:nvPr>
            <p:ph idx="1"/>
          </p:nvPr>
        </p:nvSpPr>
        <p:spPr/>
        <p:txBody>
          <a:bodyPr>
            <a:normAutofit/>
          </a:bodyPr>
          <a:lstStyle/>
          <a:p>
            <a:pPr>
              <a:lnSpc>
                <a:spcPct val="90000"/>
              </a:lnSpc>
            </a:pPr>
            <a:r>
              <a:rPr lang="en-US" dirty="0">
                <a:solidFill>
                  <a:srgbClr val="030409"/>
                </a:solidFill>
              </a:rPr>
              <a:t>When criteria still exists, a renewal of involuntary treatment order may be requested at least </a:t>
            </a:r>
            <a:r>
              <a:rPr lang="en-US" u="sng" dirty="0">
                <a:solidFill>
                  <a:srgbClr val="030409"/>
                </a:solidFill>
              </a:rPr>
              <a:t>10 days prior</a:t>
            </a:r>
            <a:r>
              <a:rPr lang="en-US" dirty="0">
                <a:solidFill>
                  <a:srgbClr val="030409"/>
                </a:solidFill>
              </a:rPr>
              <a:t> to the end of the 60-day period.</a:t>
            </a:r>
          </a:p>
          <a:p>
            <a:pPr>
              <a:lnSpc>
                <a:spcPct val="90000"/>
              </a:lnSpc>
            </a:pPr>
            <a:r>
              <a:rPr lang="en-US" dirty="0" smtClean="0">
                <a:solidFill>
                  <a:srgbClr val="030409"/>
                </a:solidFill>
              </a:rPr>
              <a:t>Hearing </a:t>
            </a:r>
            <a:r>
              <a:rPr lang="en-US" dirty="0">
                <a:solidFill>
                  <a:srgbClr val="030409"/>
                </a:solidFill>
              </a:rPr>
              <a:t>scheduled w/</a:t>
            </a:r>
            <a:r>
              <a:rPr lang="en-US" dirty="0" err="1">
                <a:solidFill>
                  <a:srgbClr val="030409"/>
                </a:solidFill>
              </a:rPr>
              <a:t>i</a:t>
            </a:r>
            <a:r>
              <a:rPr lang="en-US" dirty="0">
                <a:solidFill>
                  <a:srgbClr val="030409"/>
                </a:solidFill>
              </a:rPr>
              <a:t> 15 days of filing</a:t>
            </a:r>
          </a:p>
          <a:p>
            <a:pPr>
              <a:lnSpc>
                <a:spcPct val="90000"/>
              </a:lnSpc>
            </a:pPr>
            <a:r>
              <a:rPr lang="en-US" dirty="0" smtClean="0">
                <a:solidFill>
                  <a:srgbClr val="030409"/>
                </a:solidFill>
              </a:rPr>
              <a:t>Copy </a:t>
            </a:r>
            <a:r>
              <a:rPr lang="en-US" dirty="0">
                <a:solidFill>
                  <a:srgbClr val="030409"/>
                </a:solidFill>
              </a:rPr>
              <a:t>of petition to all parties</a:t>
            </a:r>
          </a:p>
          <a:p>
            <a:pPr>
              <a:lnSpc>
                <a:spcPct val="90000"/>
              </a:lnSpc>
            </a:pPr>
            <a:r>
              <a:rPr lang="en-US" dirty="0" smtClean="0">
                <a:solidFill>
                  <a:srgbClr val="030409"/>
                </a:solidFill>
              </a:rPr>
              <a:t>If </a:t>
            </a:r>
            <a:r>
              <a:rPr lang="en-US" dirty="0">
                <a:solidFill>
                  <a:srgbClr val="030409"/>
                </a:solidFill>
              </a:rPr>
              <a:t>grounds exist, may be ordered for up to </a:t>
            </a:r>
            <a:r>
              <a:rPr lang="en-US" u="sng" dirty="0">
                <a:solidFill>
                  <a:srgbClr val="030409"/>
                </a:solidFill>
              </a:rPr>
              <a:t>90 </a:t>
            </a:r>
            <a:r>
              <a:rPr lang="en-US" u="sng" dirty="0" smtClean="0">
                <a:solidFill>
                  <a:srgbClr val="030409"/>
                </a:solidFill>
              </a:rPr>
              <a:t>additional </a:t>
            </a:r>
            <a:r>
              <a:rPr lang="en-US" u="sng" dirty="0">
                <a:solidFill>
                  <a:srgbClr val="030409"/>
                </a:solidFill>
              </a:rPr>
              <a:t>days</a:t>
            </a:r>
            <a:r>
              <a:rPr lang="en-US" dirty="0">
                <a:solidFill>
                  <a:srgbClr val="030409"/>
                </a:solidFill>
              </a:rPr>
              <a:t>.</a:t>
            </a:r>
          </a:p>
          <a:p>
            <a:pPr>
              <a:lnSpc>
                <a:spcPct val="90000"/>
              </a:lnSpc>
            </a:pPr>
            <a:r>
              <a:rPr lang="en-US" dirty="0" smtClean="0">
                <a:solidFill>
                  <a:srgbClr val="030409"/>
                </a:solidFill>
              </a:rPr>
              <a:t>Further </a:t>
            </a:r>
            <a:r>
              <a:rPr lang="en-US" dirty="0">
                <a:solidFill>
                  <a:srgbClr val="030409"/>
                </a:solidFill>
              </a:rPr>
              <a:t>petitions for 90 day periods may be filed if grounds for involuntary treatment persist.</a:t>
            </a:r>
          </a:p>
        </p:txBody>
      </p:sp>
      <p:sp>
        <p:nvSpPr>
          <p:cNvPr id="4" name="Slide Number Placeholder 5"/>
          <p:cNvSpPr>
            <a:spLocks noGrp="1"/>
          </p:cNvSpPr>
          <p:nvPr>
            <p:ph type="sldNum" sz="quarter" idx="12"/>
          </p:nvPr>
        </p:nvSpPr>
        <p:spPr/>
        <p:txBody>
          <a:bodyPr/>
          <a:lstStyle/>
          <a:p>
            <a:fld id="{A56D6A1B-75A0-4D38-9F42-55A8F1786CDF}" type="slidenum">
              <a:rPr lang="en-US"/>
              <a:pPr/>
              <a:t>151</a:t>
            </a:fld>
            <a:endParaRPr lang="en-US" sz="140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normAutofit/>
          </a:bodyPr>
          <a:lstStyle/>
          <a:p>
            <a:pPr algn="ctr"/>
            <a:r>
              <a:rPr lang="en-US" sz="3200" dirty="0" smtClean="0">
                <a:solidFill>
                  <a:srgbClr val="030409"/>
                </a:solidFill>
              </a:rPr>
              <a:t>TRANSFER FROM </a:t>
            </a:r>
            <a:br>
              <a:rPr lang="en-US" sz="3200" dirty="0" smtClean="0">
                <a:solidFill>
                  <a:srgbClr val="030409"/>
                </a:solidFill>
              </a:rPr>
            </a:br>
            <a:r>
              <a:rPr lang="en-US" sz="3200" dirty="0" smtClean="0">
                <a:solidFill>
                  <a:srgbClr val="030409"/>
                </a:solidFill>
              </a:rPr>
              <a:t>INVOLUNTARY TO VOLUNTARY STATUS</a:t>
            </a:r>
            <a:endParaRPr lang="en-US" sz="3200" dirty="0">
              <a:solidFill>
                <a:srgbClr val="030409"/>
              </a:solidFill>
            </a:endParaRPr>
          </a:p>
        </p:txBody>
      </p:sp>
      <p:sp>
        <p:nvSpPr>
          <p:cNvPr id="202755" name="Rectangle 3"/>
          <p:cNvSpPr>
            <a:spLocks noGrp="1" noChangeArrowheads="1"/>
          </p:cNvSpPr>
          <p:nvPr>
            <p:ph idx="1"/>
          </p:nvPr>
        </p:nvSpPr>
        <p:spPr/>
        <p:txBody>
          <a:bodyPr>
            <a:normAutofit/>
          </a:bodyPr>
          <a:lstStyle/>
          <a:p>
            <a:r>
              <a:rPr lang="en-US" dirty="0">
                <a:solidFill>
                  <a:srgbClr val="030409"/>
                </a:solidFill>
              </a:rPr>
              <a:t>An involuntarily admitted client</a:t>
            </a:r>
            <a:r>
              <a:rPr lang="en-US" u="sng" dirty="0">
                <a:solidFill>
                  <a:srgbClr val="030409"/>
                </a:solidFill>
              </a:rPr>
              <a:t> may</a:t>
            </a:r>
            <a:r>
              <a:rPr lang="en-US" dirty="0">
                <a:solidFill>
                  <a:srgbClr val="030409"/>
                </a:solidFill>
              </a:rPr>
              <a:t>, </a:t>
            </a:r>
          </a:p>
          <a:p>
            <a:r>
              <a:rPr lang="en-US" dirty="0" smtClean="0">
                <a:solidFill>
                  <a:srgbClr val="030409"/>
                </a:solidFill>
              </a:rPr>
              <a:t>upon </a:t>
            </a:r>
            <a:r>
              <a:rPr lang="en-US" dirty="0">
                <a:solidFill>
                  <a:srgbClr val="030409"/>
                </a:solidFill>
              </a:rPr>
              <a:t>giving </a:t>
            </a:r>
            <a:r>
              <a:rPr lang="en-US" u="sng" dirty="0">
                <a:solidFill>
                  <a:srgbClr val="030409"/>
                </a:solidFill>
              </a:rPr>
              <a:t>written informed consent</a:t>
            </a:r>
            <a:r>
              <a:rPr lang="en-US" dirty="0">
                <a:solidFill>
                  <a:srgbClr val="030409"/>
                </a:solidFill>
              </a:rPr>
              <a:t>, </a:t>
            </a:r>
          </a:p>
          <a:p>
            <a:r>
              <a:rPr lang="en-US" dirty="0" smtClean="0">
                <a:solidFill>
                  <a:srgbClr val="030409"/>
                </a:solidFill>
              </a:rPr>
              <a:t>be </a:t>
            </a:r>
            <a:r>
              <a:rPr lang="en-US" u="sng" dirty="0">
                <a:solidFill>
                  <a:srgbClr val="030409"/>
                </a:solidFill>
              </a:rPr>
              <a:t>referred</a:t>
            </a:r>
            <a:r>
              <a:rPr lang="en-US" dirty="0">
                <a:solidFill>
                  <a:srgbClr val="030409"/>
                </a:solidFill>
              </a:rPr>
              <a:t> to a service provider </a:t>
            </a:r>
            <a:r>
              <a:rPr lang="en-US" u="sng" dirty="0">
                <a:solidFill>
                  <a:srgbClr val="030409"/>
                </a:solidFill>
              </a:rPr>
              <a:t>for</a:t>
            </a:r>
            <a:r>
              <a:rPr lang="en-US" dirty="0">
                <a:solidFill>
                  <a:srgbClr val="030409"/>
                </a:solidFill>
              </a:rPr>
              <a:t> </a:t>
            </a:r>
            <a:r>
              <a:rPr lang="en-US" u="sng" dirty="0">
                <a:solidFill>
                  <a:srgbClr val="030409"/>
                </a:solidFill>
              </a:rPr>
              <a:t>voluntary</a:t>
            </a:r>
            <a:r>
              <a:rPr lang="en-US" dirty="0">
                <a:solidFill>
                  <a:srgbClr val="030409"/>
                </a:solidFill>
              </a:rPr>
              <a:t> </a:t>
            </a:r>
            <a:r>
              <a:rPr lang="en-US" dirty="0" smtClean="0">
                <a:solidFill>
                  <a:srgbClr val="030409"/>
                </a:solidFill>
              </a:rPr>
              <a:t>admission </a:t>
            </a:r>
            <a:endParaRPr lang="en-US" dirty="0">
              <a:solidFill>
                <a:srgbClr val="030409"/>
              </a:solidFill>
            </a:endParaRPr>
          </a:p>
          <a:p>
            <a:r>
              <a:rPr lang="en-US" dirty="0" smtClean="0">
                <a:solidFill>
                  <a:srgbClr val="030409"/>
                </a:solidFill>
              </a:rPr>
              <a:t>when </a:t>
            </a:r>
            <a:r>
              <a:rPr lang="en-US" dirty="0">
                <a:solidFill>
                  <a:srgbClr val="030409"/>
                </a:solidFill>
              </a:rPr>
              <a:t>the provider determines that the client </a:t>
            </a:r>
            <a:r>
              <a:rPr lang="en-US" u="sng" dirty="0">
                <a:solidFill>
                  <a:srgbClr val="030409"/>
                </a:solidFill>
              </a:rPr>
              <a:t>no longer meets involuntary criteria</a:t>
            </a:r>
            <a:r>
              <a:rPr lang="en-US" dirty="0">
                <a:solidFill>
                  <a:srgbClr val="030409"/>
                </a:solidFill>
              </a:rPr>
              <a:t>.</a:t>
            </a:r>
          </a:p>
        </p:txBody>
      </p:sp>
      <p:sp>
        <p:nvSpPr>
          <p:cNvPr id="4" name="Slide Number Placeholder 5"/>
          <p:cNvSpPr>
            <a:spLocks noGrp="1"/>
          </p:cNvSpPr>
          <p:nvPr>
            <p:ph type="sldNum" sz="quarter" idx="12"/>
          </p:nvPr>
        </p:nvSpPr>
        <p:spPr/>
        <p:txBody>
          <a:bodyPr/>
          <a:lstStyle/>
          <a:p>
            <a:fld id="{21E6F3E1-77E1-4740-862A-52DBC6E75F7D}" type="slidenum">
              <a:rPr lang="en-US"/>
              <a:pPr/>
              <a:t>152</a:t>
            </a:fld>
            <a:endParaRPr lang="en-US" sz="140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pPr algn="ctr"/>
            <a:r>
              <a:rPr lang="en-US" dirty="0" smtClean="0">
                <a:solidFill>
                  <a:schemeClr val="tx1"/>
                </a:solidFill>
              </a:rPr>
              <a:t>CLIENT RIGHTS</a:t>
            </a:r>
            <a:endParaRPr lang="en-US" dirty="0">
              <a:solidFill>
                <a:schemeClr val="tx1"/>
              </a:solidFill>
            </a:endParaRPr>
          </a:p>
        </p:txBody>
      </p:sp>
      <p:sp>
        <p:nvSpPr>
          <p:cNvPr id="217091" name="Rectangle 3"/>
          <p:cNvSpPr>
            <a:spLocks noGrp="1" noChangeArrowheads="1"/>
          </p:cNvSpPr>
          <p:nvPr>
            <p:ph idx="1"/>
          </p:nvPr>
        </p:nvSpPr>
        <p:spPr>
          <a:xfrm>
            <a:off x="914400" y="1371600"/>
            <a:ext cx="7315200" cy="4525963"/>
          </a:xfrm>
        </p:spPr>
        <p:txBody>
          <a:bodyPr>
            <a:normAutofit/>
          </a:bodyPr>
          <a:lstStyle/>
          <a:p>
            <a:pPr marL="342900" indent="-342900"/>
            <a:r>
              <a:rPr lang="en-US" dirty="0"/>
              <a:t>Individual Dignity	</a:t>
            </a:r>
          </a:p>
          <a:p>
            <a:pPr marL="342900" indent="-342900"/>
            <a:r>
              <a:rPr lang="en-US" dirty="0"/>
              <a:t>Non-discriminatory Services</a:t>
            </a:r>
          </a:p>
          <a:p>
            <a:pPr marL="342900" indent="-342900"/>
            <a:r>
              <a:rPr lang="en-US" dirty="0"/>
              <a:t>Quality Services</a:t>
            </a:r>
          </a:p>
          <a:p>
            <a:pPr marL="342900" indent="-342900"/>
            <a:r>
              <a:rPr lang="en-US" dirty="0"/>
              <a:t>Communication</a:t>
            </a:r>
          </a:p>
          <a:p>
            <a:pPr marL="342900" indent="-342900"/>
            <a:r>
              <a:rPr lang="en-US" dirty="0"/>
              <a:t>Care &amp; Custody of Personal Effects</a:t>
            </a:r>
          </a:p>
          <a:p>
            <a:pPr marL="342900" indent="-342900"/>
            <a:r>
              <a:rPr lang="en-US" dirty="0"/>
              <a:t>Education of Minors</a:t>
            </a:r>
          </a:p>
          <a:p>
            <a:pPr marL="342900" indent="-342900"/>
            <a:r>
              <a:rPr lang="en-US" dirty="0"/>
              <a:t>Confidentiality</a:t>
            </a:r>
          </a:p>
          <a:p>
            <a:pPr marL="342900" indent="-342900"/>
            <a:r>
              <a:rPr lang="en-US" dirty="0"/>
              <a:t>Counsel</a:t>
            </a:r>
          </a:p>
          <a:p>
            <a:pPr marL="342900" indent="-342900"/>
            <a:r>
              <a:rPr lang="en-US" dirty="0"/>
              <a:t>Habeas Corpus</a:t>
            </a:r>
          </a:p>
        </p:txBody>
      </p:sp>
      <p:sp>
        <p:nvSpPr>
          <p:cNvPr id="4" name="Slide Number Placeholder 5"/>
          <p:cNvSpPr>
            <a:spLocks noGrp="1"/>
          </p:cNvSpPr>
          <p:nvPr>
            <p:ph type="sldNum" sz="quarter" idx="12"/>
          </p:nvPr>
        </p:nvSpPr>
        <p:spPr/>
        <p:txBody>
          <a:bodyPr/>
          <a:lstStyle/>
          <a:p>
            <a:fld id="{48DBACC0-6015-4719-A355-175E3CF4BAA8}" type="slidenum">
              <a:rPr lang="en-US"/>
              <a:pPr/>
              <a:t>153</a:t>
            </a:fld>
            <a:endParaRPr lang="en-US" sz="140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normAutofit/>
          </a:bodyPr>
          <a:lstStyle/>
          <a:p>
            <a:pPr algn="ctr"/>
            <a:r>
              <a:rPr lang="en-US" sz="3600" dirty="0" smtClean="0">
                <a:solidFill>
                  <a:srgbClr val="030409"/>
                </a:solidFill>
              </a:rPr>
              <a:t>INDIVIDUAL DIGNITY</a:t>
            </a:r>
            <a:endParaRPr lang="en-US" sz="3600" dirty="0">
              <a:solidFill>
                <a:srgbClr val="030409"/>
              </a:solidFill>
            </a:endParaRPr>
          </a:p>
        </p:txBody>
      </p:sp>
      <p:sp>
        <p:nvSpPr>
          <p:cNvPr id="233475" name="Rectangle 3"/>
          <p:cNvSpPr>
            <a:spLocks noGrp="1" noChangeArrowheads="1"/>
          </p:cNvSpPr>
          <p:nvPr>
            <p:ph idx="1"/>
          </p:nvPr>
        </p:nvSpPr>
        <p:spPr/>
        <p:txBody>
          <a:bodyPr>
            <a:normAutofit/>
          </a:bodyPr>
          <a:lstStyle/>
          <a:p>
            <a:r>
              <a:rPr lang="en-US" dirty="0" smtClean="0">
                <a:solidFill>
                  <a:srgbClr val="030409"/>
                </a:solidFill>
              </a:rPr>
              <a:t>Respect </a:t>
            </a:r>
            <a:r>
              <a:rPr lang="en-US" dirty="0">
                <a:solidFill>
                  <a:srgbClr val="030409"/>
                </a:solidFill>
              </a:rPr>
              <a:t>at all times, including when admitted retained, or transported.  </a:t>
            </a:r>
          </a:p>
          <a:p>
            <a:r>
              <a:rPr lang="en-US" dirty="0" smtClean="0">
                <a:solidFill>
                  <a:srgbClr val="030409"/>
                </a:solidFill>
              </a:rPr>
              <a:t>Cannot </a:t>
            </a:r>
            <a:r>
              <a:rPr lang="en-US" dirty="0">
                <a:solidFill>
                  <a:srgbClr val="030409"/>
                </a:solidFill>
              </a:rPr>
              <a:t>be placed in jail unless accused of a crime </a:t>
            </a:r>
            <a:r>
              <a:rPr lang="en-US" u="sng" dirty="0">
                <a:solidFill>
                  <a:srgbClr val="030409"/>
                </a:solidFill>
              </a:rPr>
              <a:t>except</a:t>
            </a:r>
            <a:r>
              <a:rPr lang="en-US" dirty="0">
                <a:solidFill>
                  <a:srgbClr val="030409"/>
                </a:solidFill>
              </a:rPr>
              <a:t> for protective custody.</a:t>
            </a:r>
          </a:p>
          <a:p>
            <a:r>
              <a:rPr lang="en-US" dirty="0" smtClean="0">
                <a:solidFill>
                  <a:srgbClr val="030409"/>
                </a:solidFill>
              </a:rPr>
              <a:t>Guaranteed </a:t>
            </a:r>
            <a:r>
              <a:rPr lang="en-US" dirty="0">
                <a:solidFill>
                  <a:srgbClr val="030409"/>
                </a:solidFill>
              </a:rPr>
              <a:t>all constitutional rights</a:t>
            </a:r>
          </a:p>
        </p:txBody>
      </p:sp>
      <p:sp>
        <p:nvSpPr>
          <p:cNvPr id="4" name="Slide Number Placeholder 5"/>
          <p:cNvSpPr>
            <a:spLocks noGrp="1"/>
          </p:cNvSpPr>
          <p:nvPr>
            <p:ph type="sldNum" sz="quarter" idx="12"/>
          </p:nvPr>
        </p:nvSpPr>
        <p:spPr/>
        <p:txBody>
          <a:bodyPr/>
          <a:lstStyle/>
          <a:p>
            <a:fld id="{ECCACEE7-6A1C-426E-AE6F-A555305A2914}" type="slidenum">
              <a:rPr lang="en-US"/>
              <a:pPr/>
              <a:t>154</a:t>
            </a:fld>
            <a:endParaRPr lang="en-US" sz="140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4498" name="Rectangle 1026"/>
          <p:cNvSpPr>
            <a:spLocks noGrp="1" noChangeArrowheads="1"/>
          </p:cNvSpPr>
          <p:nvPr>
            <p:ph type="title"/>
          </p:nvPr>
        </p:nvSpPr>
        <p:spPr/>
        <p:txBody>
          <a:bodyPr>
            <a:normAutofit/>
          </a:bodyPr>
          <a:lstStyle/>
          <a:p>
            <a:pPr algn="ctr"/>
            <a:r>
              <a:rPr lang="en-US" dirty="0" smtClean="0">
                <a:solidFill>
                  <a:srgbClr val="030409"/>
                </a:solidFill>
              </a:rPr>
              <a:t>QUALITY SERVICES</a:t>
            </a:r>
            <a:endParaRPr lang="en-US" dirty="0">
              <a:solidFill>
                <a:srgbClr val="030409"/>
              </a:solidFill>
            </a:endParaRPr>
          </a:p>
        </p:txBody>
      </p:sp>
      <p:sp>
        <p:nvSpPr>
          <p:cNvPr id="234499" name="Rectangle 1027"/>
          <p:cNvSpPr>
            <a:spLocks noGrp="1" noChangeArrowheads="1"/>
          </p:cNvSpPr>
          <p:nvPr>
            <p:ph idx="1"/>
          </p:nvPr>
        </p:nvSpPr>
        <p:spPr>
          <a:xfrm>
            <a:off x="914400" y="1371600"/>
            <a:ext cx="7315200" cy="4525963"/>
          </a:xfrm>
        </p:spPr>
        <p:txBody>
          <a:bodyPr>
            <a:normAutofit/>
          </a:bodyPr>
          <a:lstStyle/>
          <a:p>
            <a:pPr>
              <a:lnSpc>
                <a:spcPct val="90000"/>
              </a:lnSpc>
            </a:pPr>
            <a:r>
              <a:rPr lang="en-US" dirty="0">
                <a:solidFill>
                  <a:srgbClr val="030409"/>
                </a:solidFill>
              </a:rPr>
              <a:t>Least restrictive and most appropriate services, based on needs &amp; best interests of client.</a:t>
            </a:r>
          </a:p>
          <a:p>
            <a:pPr>
              <a:lnSpc>
                <a:spcPct val="90000"/>
              </a:lnSpc>
            </a:pPr>
            <a:r>
              <a:rPr lang="en-US" dirty="0">
                <a:solidFill>
                  <a:srgbClr val="030409"/>
                </a:solidFill>
              </a:rPr>
              <a:t>Services suited to client’s needs, administered skillfully, safely, humanely, with full respect for dignity/integrity, and in compliance with all laws and requirements.</a:t>
            </a:r>
          </a:p>
          <a:p>
            <a:pPr>
              <a:lnSpc>
                <a:spcPct val="90000"/>
              </a:lnSpc>
            </a:pPr>
            <a:r>
              <a:rPr lang="en-US" dirty="0">
                <a:solidFill>
                  <a:srgbClr val="030409"/>
                </a:solidFill>
              </a:rPr>
              <a:t>Methods used to control aggressive client behavior that pose an immediate threat to the client or others – used by staff trained &amp; authorized to do so – in accordance with rule.</a:t>
            </a:r>
          </a:p>
          <a:p>
            <a:pPr>
              <a:lnSpc>
                <a:spcPct val="90000"/>
              </a:lnSpc>
            </a:pPr>
            <a:r>
              <a:rPr lang="en-US" dirty="0">
                <a:solidFill>
                  <a:srgbClr val="030409"/>
                </a:solidFill>
              </a:rPr>
              <a:t>Opportunity to participate in formulation/review of individualized treatment / service plan.</a:t>
            </a:r>
          </a:p>
          <a:p>
            <a:pPr>
              <a:lnSpc>
                <a:spcPct val="90000"/>
              </a:lnSpc>
            </a:pPr>
            <a:endParaRPr lang="en-US" dirty="0">
              <a:solidFill>
                <a:srgbClr val="030409"/>
              </a:solidFill>
            </a:endParaRPr>
          </a:p>
        </p:txBody>
      </p:sp>
      <p:sp>
        <p:nvSpPr>
          <p:cNvPr id="4" name="Slide Number Placeholder 5"/>
          <p:cNvSpPr>
            <a:spLocks noGrp="1"/>
          </p:cNvSpPr>
          <p:nvPr>
            <p:ph type="sldNum" sz="quarter" idx="12"/>
          </p:nvPr>
        </p:nvSpPr>
        <p:spPr/>
        <p:txBody>
          <a:bodyPr/>
          <a:lstStyle/>
          <a:p>
            <a:fld id="{1A01E449-DA7C-455E-A0ED-DD26A7E84BB5}" type="slidenum">
              <a:rPr lang="en-US"/>
              <a:pPr/>
              <a:t>155</a:t>
            </a:fld>
            <a:endParaRPr lang="en-US" sz="140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p:txBody>
          <a:bodyPr>
            <a:normAutofit/>
          </a:bodyPr>
          <a:lstStyle/>
          <a:p>
            <a:pPr algn="ctr"/>
            <a:r>
              <a:rPr lang="en-US" sz="3600" dirty="0" smtClean="0">
                <a:solidFill>
                  <a:schemeClr val="tx1"/>
                </a:solidFill>
              </a:rPr>
              <a:t>COMMUNICATION</a:t>
            </a:r>
            <a:endParaRPr lang="en-US" dirty="0"/>
          </a:p>
        </p:txBody>
      </p:sp>
      <p:sp>
        <p:nvSpPr>
          <p:cNvPr id="221187" name="Rectangle 3"/>
          <p:cNvSpPr>
            <a:spLocks noGrp="1" noChangeArrowheads="1"/>
          </p:cNvSpPr>
          <p:nvPr>
            <p:ph idx="1"/>
          </p:nvPr>
        </p:nvSpPr>
        <p:spPr>
          <a:xfrm>
            <a:off x="914400" y="1371600"/>
            <a:ext cx="7315200" cy="4525963"/>
          </a:xfrm>
        </p:spPr>
        <p:txBody>
          <a:bodyPr>
            <a:normAutofit/>
          </a:bodyPr>
          <a:lstStyle/>
          <a:p>
            <a:r>
              <a:rPr lang="en-US" dirty="0"/>
              <a:t>Free &amp; private communication within limits imposed by provider.</a:t>
            </a:r>
          </a:p>
          <a:p>
            <a:r>
              <a:rPr lang="en-US" dirty="0" smtClean="0"/>
              <a:t>Close </a:t>
            </a:r>
            <a:r>
              <a:rPr lang="en-US" dirty="0"/>
              <a:t>supervision of all communication &amp; correspondence required.</a:t>
            </a:r>
          </a:p>
          <a:p>
            <a:r>
              <a:rPr lang="en-US" dirty="0" smtClean="0"/>
              <a:t>Reasonable </a:t>
            </a:r>
            <a:r>
              <a:rPr lang="en-US" dirty="0"/>
              <a:t>rules for mail, telephone &amp; visitation to ensure the well-being of clients, staff &amp; community.</a:t>
            </a:r>
          </a:p>
        </p:txBody>
      </p:sp>
      <p:sp>
        <p:nvSpPr>
          <p:cNvPr id="4" name="Slide Number Placeholder 5"/>
          <p:cNvSpPr>
            <a:spLocks noGrp="1"/>
          </p:cNvSpPr>
          <p:nvPr>
            <p:ph type="sldNum" sz="quarter" idx="12"/>
          </p:nvPr>
        </p:nvSpPr>
        <p:spPr/>
        <p:txBody>
          <a:bodyPr/>
          <a:lstStyle/>
          <a:p>
            <a:fld id="{FA0181E9-0A08-4B0C-B2D0-251F27C4DE0F}" type="slidenum">
              <a:rPr lang="en-US"/>
              <a:pPr/>
              <a:t>156</a:t>
            </a:fld>
            <a:endParaRPr lang="en-US" sz="140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6546" name="Rectangle 1026"/>
          <p:cNvSpPr>
            <a:spLocks noGrp="1" noChangeArrowheads="1"/>
          </p:cNvSpPr>
          <p:nvPr>
            <p:ph type="title"/>
          </p:nvPr>
        </p:nvSpPr>
        <p:spPr/>
        <p:txBody>
          <a:bodyPr>
            <a:normAutofit/>
          </a:bodyPr>
          <a:lstStyle/>
          <a:p>
            <a:pPr algn="ctr"/>
            <a:r>
              <a:rPr lang="en-US" sz="3200" dirty="0" smtClean="0">
                <a:solidFill>
                  <a:srgbClr val="030409"/>
                </a:solidFill>
              </a:rPr>
              <a:t>CARE &amp; CUSTODY OF PERSONAL EFFECTS</a:t>
            </a:r>
            <a:endParaRPr lang="en-US" sz="3200" dirty="0">
              <a:solidFill>
                <a:srgbClr val="030409"/>
              </a:solidFill>
            </a:endParaRPr>
          </a:p>
        </p:txBody>
      </p:sp>
      <p:sp>
        <p:nvSpPr>
          <p:cNvPr id="236547" name="Rectangle 1027"/>
          <p:cNvSpPr>
            <a:spLocks noGrp="1" noChangeArrowheads="1"/>
          </p:cNvSpPr>
          <p:nvPr>
            <p:ph idx="1"/>
          </p:nvPr>
        </p:nvSpPr>
        <p:spPr/>
        <p:txBody>
          <a:bodyPr>
            <a:normAutofit/>
          </a:bodyPr>
          <a:lstStyle/>
          <a:p>
            <a:r>
              <a:rPr lang="en-US" dirty="0">
                <a:solidFill>
                  <a:srgbClr val="030409"/>
                </a:solidFill>
              </a:rPr>
              <a:t>Right to possess clothing and other personal effects.</a:t>
            </a:r>
          </a:p>
          <a:p>
            <a:r>
              <a:rPr lang="en-US" dirty="0" smtClean="0">
                <a:solidFill>
                  <a:srgbClr val="030409"/>
                </a:solidFill>
              </a:rPr>
              <a:t>Provider </a:t>
            </a:r>
            <a:r>
              <a:rPr lang="en-US" dirty="0">
                <a:solidFill>
                  <a:srgbClr val="030409"/>
                </a:solidFill>
              </a:rPr>
              <a:t>may take temporary custody of personal effects only when required for medical or safety reasons.</a:t>
            </a:r>
          </a:p>
          <a:p>
            <a:r>
              <a:rPr lang="en-US" dirty="0" smtClean="0">
                <a:solidFill>
                  <a:srgbClr val="030409"/>
                </a:solidFill>
              </a:rPr>
              <a:t>If </a:t>
            </a:r>
            <a:r>
              <a:rPr lang="en-US" dirty="0">
                <a:solidFill>
                  <a:srgbClr val="030409"/>
                </a:solidFill>
              </a:rPr>
              <a:t>removed, reasons for taking custody and a list of the personal effects must be recorded in clinical record.</a:t>
            </a:r>
          </a:p>
        </p:txBody>
      </p:sp>
      <p:sp>
        <p:nvSpPr>
          <p:cNvPr id="4" name="Slide Number Placeholder 5"/>
          <p:cNvSpPr>
            <a:spLocks noGrp="1"/>
          </p:cNvSpPr>
          <p:nvPr>
            <p:ph type="sldNum" sz="quarter" idx="12"/>
          </p:nvPr>
        </p:nvSpPr>
        <p:spPr/>
        <p:txBody>
          <a:bodyPr/>
          <a:lstStyle/>
          <a:p>
            <a:fld id="{7A018829-7C5B-4586-9F8F-ABBC27729806}" type="slidenum">
              <a:rPr lang="en-US"/>
              <a:pPr/>
              <a:t>157</a:t>
            </a:fld>
            <a:endParaRPr lang="en-US" sz="140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normAutofit/>
          </a:bodyPr>
          <a:lstStyle/>
          <a:p>
            <a:pPr algn="ctr"/>
            <a:r>
              <a:rPr lang="en-US" dirty="0" smtClean="0">
                <a:solidFill>
                  <a:schemeClr val="tx1"/>
                </a:solidFill>
              </a:rPr>
              <a:t>RIGHT TO COUNSEL</a:t>
            </a:r>
            <a:endParaRPr lang="en-US" dirty="0">
              <a:solidFill>
                <a:schemeClr val="tx1"/>
              </a:solidFill>
            </a:endParaRPr>
          </a:p>
        </p:txBody>
      </p:sp>
      <p:sp>
        <p:nvSpPr>
          <p:cNvPr id="228355" name="Rectangle 3"/>
          <p:cNvSpPr>
            <a:spLocks noGrp="1" noChangeArrowheads="1"/>
          </p:cNvSpPr>
          <p:nvPr>
            <p:ph idx="1"/>
          </p:nvPr>
        </p:nvSpPr>
        <p:spPr>
          <a:xfrm>
            <a:off x="914400" y="1371600"/>
            <a:ext cx="7315200" cy="4525963"/>
          </a:xfrm>
        </p:spPr>
        <p:txBody>
          <a:bodyPr>
            <a:normAutofit/>
          </a:bodyPr>
          <a:lstStyle/>
          <a:p>
            <a:r>
              <a:rPr lang="en-US" dirty="0"/>
              <a:t>Client must be informed of right to counsel at every stage of involuntary proceedings.</a:t>
            </a:r>
          </a:p>
          <a:p>
            <a:r>
              <a:rPr lang="en-US" dirty="0" smtClean="0"/>
              <a:t>May </a:t>
            </a:r>
            <a:r>
              <a:rPr lang="en-US" dirty="0"/>
              <a:t>be represented by counsel in any involuntary proceeding for assessment, stabilization, or treatment that person (or guardian of a minor)</a:t>
            </a:r>
          </a:p>
          <a:p>
            <a:r>
              <a:rPr lang="en-US" dirty="0" smtClean="0"/>
              <a:t>Apply </a:t>
            </a:r>
            <a:r>
              <a:rPr lang="en-US" dirty="0"/>
              <a:t>to court to have attorney appointed if unable to afford one.</a:t>
            </a:r>
          </a:p>
        </p:txBody>
      </p:sp>
      <p:sp>
        <p:nvSpPr>
          <p:cNvPr id="4" name="Slide Number Placeholder 5"/>
          <p:cNvSpPr>
            <a:spLocks noGrp="1"/>
          </p:cNvSpPr>
          <p:nvPr>
            <p:ph type="sldNum" sz="quarter" idx="12"/>
          </p:nvPr>
        </p:nvSpPr>
        <p:spPr/>
        <p:txBody>
          <a:bodyPr/>
          <a:lstStyle/>
          <a:p>
            <a:fld id="{7006723D-FE01-4BBF-91F4-94827BE732E5}" type="slidenum">
              <a:rPr lang="en-US"/>
              <a:pPr/>
              <a:t>158</a:t>
            </a:fld>
            <a:endParaRPr lang="en-US" sz="140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normAutofit/>
          </a:bodyPr>
          <a:lstStyle/>
          <a:p>
            <a:pPr algn="ctr"/>
            <a:r>
              <a:rPr lang="en-US" dirty="0" smtClean="0">
                <a:solidFill>
                  <a:schemeClr val="tx1"/>
                </a:solidFill>
              </a:rPr>
              <a:t>HABEAS CORPUS</a:t>
            </a:r>
            <a:endParaRPr lang="en-US" dirty="0">
              <a:solidFill>
                <a:schemeClr val="tx1"/>
              </a:solidFill>
            </a:endParaRPr>
          </a:p>
        </p:txBody>
      </p:sp>
      <p:sp>
        <p:nvSpPr>
          <p:cNvPr id="229379" name="Rectangle 3"/>
          <p:cNvSpPr>
            <a:spLocks noGrp="1" noChangeArrowheads="1"/>
          </p:cNvSpPr>
          <p:nvPr>
            <p:ph idx="1"/>
          </p:nvPr>
        </p:nvSpPr>
        <p:spPr>
          <a:xfrm>
            <a:off x="914400" y="1371600"/>
            <a:ext cx="7315200" cy="4525963"/>
          </a:xfrm>
        </p:spPr>
        <p:txBody>
          <a:bodyPr>
            <a:normAutofit/>
          </a:bodyPr>
          <a:lstStyle/>
          <a:p>
            <a:pPr marL="342900" indent="-342900"/>
            <a:r>
              <a:rPr lang="en-US" dirty="0"/>
              <a:t>Filed at any time and without notice</a:t>
            </a:r>
          </a:p>
          <a:p>
            <a:pPr marL="342900" indent="-342900"/>
            <a:r>
              <a:rPr lang="en-US" dirty="0" smtClean="0"/>
              <a:t>Filed </a:t>
            </a:r>
            <a:r>
              <a:rPr lang="en-US" dirty="0"/>
              <a:t>by client involuntarily retained or parent, guardian, custodian, or attorney on behalf of client</a:t>
            </a:r>
          </a:p>
          <a:p>
            <a:pPr marL="342900" indent="-342900"/>
            <a:r>
              <a:rPr lang="en-US" dirty="0" smtClean="0"/>
              <a:t>May </a:t>
            </a:r>
            <a:r>
              <a:rPr lang="en-US" dirty="0"/>
              <a:t>petition for writ to question cause and legality of retention and request the court to issue a writ for client’s release</a:t>
            </a:r>
          </a:p>
        </p:txBody>
      </p:sp>
      <p:sp>
        <p:nvSpPr>
          <p:cNvPr id="4" name="Slide Number Placeholder 5"/>
          <p:cNvSpPr>
            <a:spLocks noGrp="1"/>
          </p:cNvSpPr>
          <p:nvPr>
            <p:ph type="sldNum" sz="quarter" idx="12"/>
          </p:nvPr>
        </p:nvSpPr>
        <p:spPr/>
        <p:txBody>
          <a:bodyPr/>
          <a:lstStyle/>
          <a:p>
            <a:fld id="{FE0788D3-6466-49CC-8CFC-48E873B60B2B}" type="slidenum">
              <a:rPr lang="en-US"/>
              <a:pPr/>
              <a:t>159</a:t>
            </a:fld>
            <a:endParaRPr lang="en-US" sz="1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7"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ONE USE</a:t>
            </a:r>
          </a:p>
        </p:txBody>
      </p:sp>
      <p:sp>
        <p:nvSpPr>
          <p:cNvPr id="26626" name="Rectangle 3"/>
          <p:cNvSpPr>
            <a:spLocks noGrp="1"/>
          </p:cNvSpPr>
          <p:nvPr>
            <p:ph idx="1"/>
          </p:nvPr>
        </p:nvSpPr>
        <p:spPr>
          <a:xfrm>
            <a:off x="914400" y="1447800"/>
            <a:ext cx="7315200" cy="4678363"/>
          </a:xfrm>
        </p:spPr>
        <p:txBody>
          <a:bodyPr>
            <a:normAutofit/>
          </a:bodyPr>
          <a:lstStyle/>
          <a:p>
            <a:pPr>
              <a:lnSpc>
                <a:spcPct val="90000"/>
              </a:lnSpc>
            </a:pPr>
            <a:r>
              <a:rPr lang="en-US" dirty="0" smtClean="0"/>
              <a:t>The user learns that he/she can produce a good feeling by using substances</a:t>
            </a:r>
          </a:p>
          <a:p>
            <a:pPr>
              <a:lnSpc>
                <a:spcPct val="90000"/>
              </a:lnSpc>
            </a:pPr>
            <a:r>
              <a:rPr lang="en-US" dirty="0" smtClean="0"/>
              <a:t>Uses at parties, under peer pressure or on weekends.</a:t>
            </a:r>
          </a:p>
          <a:p>
            <a:pPr>
              <a:lnSpc>
                <a:spcPct val="90000"/>
              </a:lnSpc>
            </a:pPr>
            <a:r>
              <a:rPr lang="en-US" dirty="0" smtClean="0"/>
              <a:t>Finds it easy to get drunk or high, due to a lack of tolerance for the substance.</a:t>
            </a:r>
          </a:p>
          <a:p>
            <a:pPr>
              <a:lnSpc>
                <a:spcPct val="90000"/>
              </a:lnSpc>
            </a:pPr>
            <a:r>
              <a:rPr lang="en-US" dirty="0" smtClean="0"/>
              <a:t>Learns that substances provide euphoria every time; trusts the effects</a:t>
            </a:r>
          </a:p>
          <a:p>
            <a:pPr>
              <a:lnSpc>
                <a:spcPct val="90000"/>
              </a:lnSpc>
            </a:pPr>
            <a:r>
              <a:rPr lang="en-US" dirty="0" smtClean="0"/>
              <a:t>Controls the use, i.e., regulates the quantity to control the mood swing; regulates frequency of use.</a:t>
            </a:r>
          </a:p>
          <a:p>
            <a:pPr>
              <a:lnSpc>
                <a:spcPct val="90000"/>
              </a:lnSpc>
            </a:pPr>
            <a:r>
              <a:rPr lang="en-US" dirty="0" smtClean="0"/>
              <a:t>No adverse biological effects may be detected; substance has not interfered with life style.</a:t>
            </a:r>
          </a:p>
          <a:p>
            <a:pPr>
              <a:lnSpc>
                <a:spcPct val="90000"/>
              </a:lnSpc>
            </a:pPr>
            <a:r>
              <a:rPr lang="en-US" dirty="0" smtClean="0"/>
              <a:t>The user feels good with few consequences.</a:t>
            </a:r>
          </a:p>
          <a:p>
            <a:pPr eaLnBrk="1" hangingPunct="1">
              <a:lnSpc>
                <a:spcPct val="90000"/>
              </a:lnSpc>
            </a:pPr>
            <a:endParaRPr lang="en-US" dirty="0" smtClean="0"/>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p:txBody>
          <a:bodyPr>
            <a:normAutofit/>
          </a:bodyPr>
          <a:lstStyle/>
          <a:p>
            <a:pPr algn="ctr"/>
            <a:r>
              <a:rPr lang="en-US" dirty="0" smtClean="0">
                <a:solidFill>
                  <a:srgbClr val="030409"/>
                </a:solidFill>
              </a:rPr>
              <a:t>CONFIDENTIALITY</a:t>
            </a:r>
            <a:endParaRPr lang="en-US" dirty="0">
              <a:solidFill>
                <a:srgbClr val="030409"/>
              </a:solidFill>
            </a:endParaRPr>
          </a:p>
        </p:txBody>
      </p:sp>
      <p:sp>
        <p:nvSpPr>
          <p:cNvPr id="238595" name="Rectangle 3"/>
          <p:cNvSpPr>
            <a:spLocks noGrp="1" noChangeArrowheads="1"/>
          </p:cNvSpPr>
          <p:nvPr>
            <p:ph idx="1"/>
          </p:nvPr>
        </p:nvSpPr>
        <p:spPr>
          <a:xfrm>
            <a:off x="914400" y="1371600"/>
            <a:ext cx="7315200" cy="4525963"/>
          </a:xfrm>
        </p:spPr>
        <p:txBody>
          <a:bodyPr>
            <a:normAutofit fontScale="92500" lnSpcReduction="10000"/>
          </a:bodyPr>
          <a:lstStyle/>
          <a:p>
            <a:pPr>
              <a:lnSpc>
                <a:spcPct val="90000"/>
              </a:lnSpc>
            </a:pPr>
            <a:r>
              <a:rPr lang="en-US" sz="2200" dirty="0">
                <a:solidFill>
                  <a:srgbClr val="030409"/>
                </a:solidFill>
              </a:rPr>
              <a:t>Identity, diagnosis, prognosis, and service provision to any client is confidential. Response to requests for information can’t reveal that person was ever a client.</a:t>
            </a:r>
          </a:p>
          <a:p>
            <a:pPr marL="400050" indent="-400050">
              <a:lnSpc>
                <a:spcPct val="90000"/>
              </a:lnSpc>
            </a:pPr>
            <a:endParaRPr lang="en-US" sz="2200" dirty="0">
              <a:solidFill>
                <a:srgbClr val="030409"/>
              </a:solidFill>
            </a:endParaRPr>
          </a:p>
          <a:p>
            <a:pPr>
              <a:lnSpc>
                <a:spcPct val="90000"/>
              </a:lnSpc>
            </a:pPr>
            <a:r>
              <a:rPr lang="en-US" sz="2200" dirty="0">
                <a:solidFill>
                  <a:srgbClr val="030409"/>
                </a:solidFill>
              </a:rPr>
              <a:t>Disclosure requires written consent of client, except:</a:t>
            </a:r>
          </a:p>
          <a:p>
            <a:pPr marL="400050" indent="-400050">
              <a:lnSpc>
                <a:spcPct val="90000"/>
              </a:lnSpc>
              <a:buFont typeface="Wingdings" pitchFamily="2" charset="2"/>
              <a:buNone/>
            </a:pPr>
            <a:endParaRPr lang="en-US" sz="2200" dirty="0">
              <a:solidFill>
                <a:srgbClr val="030409"/>
              </a:solidFill>
            </a:endParaRPr>
          </a:p>
          <a:p>
            <a:pPr marL="800100" lvl="1" indent="-400050">
              <a:lnSpc>
                <a:spcPct val="90000"/>
              </a:lnSpc>
            </a:pPr>
            <a:r>
              <a:rPr lang="en-US" sz="2200" dirty="0">
                <a:solidFill>
                  <a:srgbClr val="030409"/>
                </a:solidFill>
              </a:rPr>
              <a:t>Medical personnel in emergency</a:t>
            </a:r>
          </a:p>
          <a:p>
            <a:pPr marL="800100" lvl="1" indent="-400050">
              <a:lnSpc>
                <a:spcPct val="90000"/>
              </a:lnSpc>
            </a:pPr>
            <a:r>
              <a:rPr lang="en-US" sz="2200" dirty="0">
                <a:solidFill>
                  <a:srgbClr val="030409"/>
                </a:solidFill>
              </a:rPr>
              <a:t>Provider staff on “need to know” to carry out duties to client.</a:t>
            </a:r>
          </a:p>
          <a:p>
            <a:pPr marL="800100" lvl="1" indent="-400050">
              <a:lnSpc>
                <a:spcPct val="90000"/>
              </a:lnSpc>
            </a:pPr>
            <a:r>
              <a:rPr lang="en-US" sz="2200" dirty="0">
                <a:solidFill>
                  <a:srgbClr val="030409"/>
                </a:solidFill>
              </a:rPr>
              <a:t>DCF Secretary/designee for research (non-identifying)</a:t>
            </a:r>
          </a:p>
          <a:p>
            <a:pPr marL="800100" lvl="1" indent="-400050">
              <a:lnSpc>
                <a:spcPct val="90000"/>
              </a:lnSpc>
            </a:pPr>
            <a:r>
              <a:rPr lang="en-US" sz="2200" dirty="0">
                <a:solidFill>
                  <a:srgbClr val="030409"/>
                </a:solidFill>
              </a:rPr>
              <a:t>Audit or evaluation by federal, state, local governments, or 3</a:t>
            </a:r>
            <a:r>
              <a:rPr lang="en-US" sz="2200" baseline="30000" dirty="0">
                <a:solidFill>
                  <a:srgbClr val="030409"/>
                </a:solidFill>
              </a:rPr>
              <a:t>rd</a:t>
            </a:r>
            <a:r>
              <a:rPr lang="en-US" sz="2200" dirty="0">
                <a:solidFill>
                  <a:srgbClr val="030409"/>
                </a:solidFill>
              </a:rPr>
              <a:t> party </a:t>
            </a:r>
            <a:r>
              <a:rPr lang="en-US" sz="2200" dirty="0" err="1">
                <a:solidFill>
                  <a:srgbClr val="030409"/>
                </a:solidFill>
              </a:rPr>
              <a:t>payor</a:t>
            </a:r>
            <a:endParaRPr lang="en-US" sz="2200" dirty="0">
              <a:solidFill>
                <a:srgbClr val="030409"/>
              </a:solidFill>
            </a:endParaRPr>
          </a:p>
          <a:p>
            <a:pPr marL="800100" lvl="1" indent="-400050">
              <a:lnSpc>
                <a:spcPct val="90000"/>
              </a:lnSpc>
            </a:pPr>
            <a:r>
              <a:rPr lang="en-US" sz="2200" dirty="0">
                <a:solidFill>
                  <a:srgbClr val="030409"/>
                </a:solidFill>
              </a:rPr>
              <a:t>Court order for good cause based on whether public interest/need for disclosure outweigh potential injury to client or provider to </a:t>
            </a:r>
            <a:r>
              <a:rPr lang="en-US" sz="2200" u="sng" dirty="0">
                <a:solidFill>
                  <a:srgbClr val="030409"/>
                </a:solidFill>
              </a:rPr>
              <a:t>authorize</a:t>
            </a:r>
            <a:r>
              <a:rPr lang="en-US" sz="2200" dirty="0">
                <a:solidFill>
                  <a:srgbClr val="030409"/>
                </a:solidFill>
              </a:rPr>
              <a:t> disclosure but </a:t>
            </a:r>
            <a:r>
              <a:rPr lang="en-US" sz="2200" u="sng" dirty="0">
                <a:solidFill>
                  <a:srgbClr val="030409"/>
                </a:solidFill>
              </a:rPr>
              <a:t>subpoena</a:t>
            </a:r>
            <a:r>
              <a:rPr lang="en-US" sz="2200" dirty="0">
                <a:solidFill>
                  <a:srgbClr val="030409"/>
                </a:solidFill>
              </a:rPr>
              <a:t> then required.to </a:t>
            </a:r>
            <a:r>
              <a:rPr lang="en-US" sz="2200" u="sng" dirty="0">
                <a:solidFill>
                  <a:srgbClr val="030409"/>
                </a:solidFill>
              </a:rPr>
              <a:t>compel.</a:t>
            </a:r>
          </a:p>
        </p:txBody>
      </p:sp>
      <p:sp>
        <p:nvSpPr>
          <p:cNvPr id="4" name="Slide Number Placeholder 5"/>
          <p:cNvSpPr>
            <a:spLocks noGrp="1"/>
          </p:cNvSpPr>
          <p:nvPr>
            <p:ph type="sldNum" sz="quarter" idx="12"/>
          </p:nvPr>
        </p:nvSpPr>
        <p:spPr/>
        <p:txBody>
          <a:bodyPr/>
          <a:lstStyle/>
          <a:p>
            <a:fld id="{8992461D-487F-455C-ACFE-9B0534A188C6}" type="slidenum">
              <a:rPr lang="en-US"/>
              <a:pPr/>
              <a:t>160</a:t>
            </a:fld>
            <a:endParaRPr lang="en-US" sz="1400"/>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9618" name="Rectangle 1026"/>
          <p:cNvSpPr>
            <a:spLocks noGrp="1" noChangeArrowheads="1"/>
          </p:cNvSpPr>
          <p:nvPr>
            <p:ph type="title"/>
          </p:nvPr>
        </p:nvSpPr>
        <p:spPr/>
        <p:txBody>
          <a:bodyPr>
            <a:normAutofit/>
          </a:bodyPr>
          <a:lstStyle/>
          <a:p>
            <a:pPr algn="ctr"/>
            <a:r>
              <a:rPr lang="en-US" dirty="0" smtClean="0">
                <a:solidFill>
                  <a:srgbClr val="030409"/>
                </a:solidFill>
              </a:rPr>
              <a:t>CONFIDENTIALITY</a:t>
            </a:r>
            <a:endParaRPr lang="en-US" dirty="0">
              <a:solidFill>
                <a:srgbClr val="030409"/>
              </a:solidFill>
            </a:endParaRPr>
          </a:p>
        </p:txBody>
      </p:sp>
      <p:sp>
        <p:nvSpPr>
          <p:cNvPr id="239619" name="Rectangle 1027"/>
          <p:cNvSpPr>
            <a:spLocks noGrp="1" noChangeArrowheads="1"/>
          </p:cNvSpPr>
          <p:nvPr>
            <p:ph idx="1"/>
          </p:nvPr>
        </p:nvSpPr>
        <p:spPr>
          <a:xfrm>
            <a:off x="914400" y="1371600"/>
            <a:ext cx="7315200" cy="4525963"/>
          </a:xfrm>
        </p:spPr>
        <p:txBody>
          <a:bodyPr>
            <a:normAutofit/>
          </a:bodyPr>
          <a:lstStyle/>
          <a:p>
            <a:pPr>
              <a:lnSpc>
                <a:spcPct val="85000"/>
              </a:lnSpc>
            </a:pPr>
            <a:r>
              <a:rPr lang="en-US" dirty="0" smtClean="0">
                <a:solidFill>
                  <a:srgbClr val="030409"/>
                </a:solidFill>
              </a:rPr>
              <a:t>Restrictions </a:t>
            </a:r>
            <a:r>
              <a:rPr lang="en-US" dirty="0">
                <a:solidFill>
                  <a:srgbClr val="030409"/>
                </a:solidFill>
              </a:rPr>
              <a:t>inapplicable to reporting of suspected child abuse. </a:t>
            </a:r>
          </a:p>
          <a:p>
            <a:pPr>
              <a:lnSpc>
                <a:spcPct val="85000"/>
              </a:lnSpc>
            </a:pPr>
            <a:r>
              <a:rPr lang="en-US" dirty="0" smtClean="0">
                <a:solidFill>
                  <a:srgbClr val="030409"/>
                </a:solidFill>
              </a:rPr>
              <a:t>Minor </a:t>
            </a:r>
            <a:r>
              <a:rPr lang="en-US" dirty="0">
                <a:solidFill>
                  <a:srgbClr val="030409"/>
                </a:solidFill>
              </a:rPr>
              <a:t>may consent to own disclosure – consent can only be given by the minor</a:t>
            </a:r>
          </a:p>
          <a:p>
            <a:pPr>
              <a:lnSpc>
                <a:spcPct val="85000"/>
              </a:lnSpc>
            </a:pPr>
            <a:r>
              <a:rPr lang="en-US" dirty="0" smtClean="0">
                <a:solidFill>
                  <a:srgbClr val="030409"/>
                </a:solidFill>
              </a:rPr>
              <a:t>If </a:t>
            </a:r>
            <a:r>
              <a:rPr lang="en-US" dirty="0">
                <a:solidFill>
                  <a:srgbClr val="030409"/>
                </a:solidFill>
              </a:rPr>
              <a:t>consent of guardian required to obtain services for minor, both minor &amp; guardian must consent to disclosure</a:t>
            </a:r>
          </a:p>
          <a:p>
            <a:pPr>
              <a:lnSpc>
                <a:spcPct val="85000"/>
              </a:lnSpc>
            </a:pPr>
            <a:r>
              <a:rPr lang="en-US" dirty="0" smtClean="0">
                <a:solidFill>
                  <a:srgbClr val="030409"/>
                </a:solidFill>
              </a:rPr>
              <a:t>Federal </a:t>
            </a:r>
            <a:r>
              <a:rPr lang="en-US" dirty="0">
                <a:solidFill>
                  <a:srgbClr val="030409"/>
                </a:solidFill>
              </a:rPr>
              <a:t>Regulations and HIPAA also control how information can be released – most stringent prevails</a:t>
            </a:r>
            <a:r>
              <a:rPr lang="en-US" dirty="0" smtClean="0">
                <a:solidFill>
                  <a:srgbClr val="030409"/>
                </a:solidFill>
              </a:rPr>
              <a:t>.</a:t>
            </a:r>
            <a:endParaRPr lang="en-US" dirty="0">
              <a:solidFill>
                <a:srgbClr val="030409"/>
              </a:solidFill>
            </a:endParaRPr>
          </a:p>
        </p:txBody>
      </p:sp>
      <p:sp>
        <p:nvSpPr>
          <p:cNvPr id="4" name="Slide Number Placeholder 5"/>
          <p:cNvSpPr>
            <a:spLocks noGrp="1"/>
          </p:cNvSpPr>
          <p:nvPr>
            <p:ph type="sldNum" sz="quarter" idx="12"/>
          </p:nvPr>
        </p:nvSpPr>
        <p:spPr/>
        <p:txBody>
          <a:bodyPr/>
          <a:lstStyle/>
          <a:p>
            <a:fld id="{879193B8-5E44-409C-A620-EFAD91144C80}" type="slidenum">
              <a:rPr lang="en-US"/>
              <a:pPr/>
              <a:t>161</a:t>
            </a:fld>
            <a:endParaRPr lang="en-US" sz="1400"/>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normAutofit/>
          </a:bodyPr>
          <a:lstStyle/>
          <a:p>
            <a:pPr algn="ctr"/>
            <a:r>
              <a:rPr lang="en-US" sz="3600" dirty="0" smtClean="0">
                <a:solidFill>
                  <a:schemeClr val="tx1"/>
                </a:solidFill>
              </a:rPr>
              <a:t>CONFIDENTIALITY &amp; THE COURTS</a:t>
            </a:r>
            <a:endParaRPr lang="en-US" sz="3600" dirty="0">
              <a:solidFill>
                <a:schemeClr val="tx1"/>
              </a:solidFill>
            </a:endParaRPr>
          </a:p>
        </p:txBody>
      </p:sp>
      <p:sp>
        <p:nvSpPr>
          <p:cNvPr id="226307" name="Rectangle 3"/>
          <p:cNvSpPr>
            <a:spLocks noGrp="1" noChangeArrowheads="1"/>
          </p:cNvSpPr>
          <p:nvPr>
            <p:ph idx="1"/>
          </p:nvPr>
        </p:nvSpPr>
        <p:spPr>
          <a:xfrm>
            <a:off x="914400" y="1371600"/>
            <a:ext cx="7315200" cy="4525963"/>
          </a:xfrm>
        </p:spPr>
        <p:txBody>
          <a:bodyPr>
            <a:normAutofit/>
          </a:bodyPr>
          <a:lstStyle/>
          <a:p>
            <a:pPr marL="342900" indent="-342900"/>
            <a:r>
              <a:rPr lang="en-US" dirty="0"/>
              <a:t>Court order authorizes but does not compel disclosure of client identifying data.</a:t>
            </a:r>
          </a:p>
          <a:p>
            <a:pPr marL="342900" indent="-342900"/>
            <a:r>
              <a:rPr lang="en-US" dirty="0" smtClean="0"/>
              <a:t>Subpoena </a:t>
            </a:r>
            <a:r>
              <a:rPr lang="en-US" dirty="0"/>
              <a:t>must then be issued to compel disclosure.</a:t>
            </a:r>
          </a:p>
          <a:p>
            <a:pPr marL="342900" indent="-342900"/>
            <a:r>
              <a:rPr lang="en-US" dirty="0" smtClean="0"/>
              <a:t>Client </a:t>
            </a:r>
            <a:r>
              <a:rPr lang="en-US" dirty="0"/>
              <a:t>and provider must be given notice and opportunity to respond or to appear to provide evidence.</a:t>
            </a:r>
          </a:p>
          <a:p>
            <a:pPr marL="342900" indent="-342900"/>
            <a:r>
              <a:rPr lang="en-US" dirty="0" smtClean="0"/>
              <a:t>Oral </a:t>
            </a:r>
            <a:r>
              <a:rPr lang="en-US" dirty="0"/>
              <a:t>argument, review of evidence or hearing in chambers.</a:t>
            </a:r>
          </a:p>
        </p:txBody>
      </p:sp>
      <p:sp>
        <p:nvSpPr>
          <p:cNvPr id="4" name="Slide Number Placeholder 5"/>
          <p:cNvSpPr>
            <a:spLocks noGrp="1"/>
          </p:cNvSpPr>
          <p:nvPr>
            <p:ph type="sldNum" sz="quarter" idx="12"/>
          </p:nvPr>
        </p:nvSpPr>
        <p:spPr/>
        <p:txBody>
          <a:bodyPr/>
          <a:lstStyle/>
          <a:p>
            <a:fld id="{2BDDDAE0-FB47-4542-8519-DB899D8A8A32}" type="slidenum">
              <a:rPr lang="en-US"/>
              <a:pPr/>
              <a:t>162</a:t>
            </a:fld>
            <a:endParaRPr lang="en-US" sz="1400"/>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p:txBody>
          <a:bodyPr>
            <a:normAutofit/>
          </a:bodyPr>
          <a:lstStyle/>
          <a:p>
            <a:pPr algn="ctr"/>
            <a:r>
              <a:rPr lang="en-US" dirty="0" smtClean="0">
                <a:solidFill>
                  <a:schemeClr val="tx1"/>
                </a:solidFill>
              </a:rPr>
              <a:t>CONFIDENTIALITY &amp; COURTS</a:t>
            </a:r>
            <a:endParaRPr lang="en-US" dirty="0">
              <a:solidFill>
                <a:schemeClr val="tx1"/>
              </a:solidFill>
            </a:endParaRPr>
          </a:p>
        </p:txBody>
      </p:sp>
      <p:sp>
        <p:nvSpPr>
          <p:cNvPr id="227331" name="Rectangle 3"/>
          <p:cNvSpPr>
            <a:spLocks noGrp="1" noChangeArrowheads="1"/>
          </p:cNvSpPr>
          <p:nvPr>
            <p:ph idx="1"/>
          </p:nvPr>
        </p:nvSpPr>
        <p:spPr>
          <a:xfrm>
            <a:off x="914400" y="1371600"/>
            <a:ext cx="7315200" cy="4525963"/>
          </a:xfrm>
        </p:spPr>
        <p:txBody>
          <a:bodyPr>
            <a:normAutofit/>
          </a:bodyPr>
          <a:lstStyle/>
          <a:p>
            <a:r>
              <a:rPr lang="en-US" sz="2400" dirty="0"/>
              <a:t>Court may authorize release for criminal investigation or prosecution only if all the following are met:</a:t>
            </a:r>
          </a:p>
          <a:p>
            <a:pPr lvl="1" indent="-342900"/>
            <a:r>
              <a:rPr lang="en-US" sz="2400" dirty="0" smtClean="0"/>
              <a:t>Extremely </a:t>
            </a:r>
            <a:r>
              <a:rPr lang="en-US" sz="2400" dirty="0"/>
              <a:t>serious crime</a:t>
            </a:r>
          </a:p>
          <a:p>
            <a:pPr lvl="1" indent="-342900"/>
            <a:r>
              <a:rPr lang="en-US" sz="2400" dirty="0" smtClean="0"/>
              <a:t>Likelihood </a:t>
            </a:r>
            <a:r>
              <a:rPr lang="en-US" sz="2400" dirty="0"/>
              <a:t>records will be of substantial value</a:t>
            </a:r>
          </a:p>
          <a:p>
            <a:pPr lvl="1" indent="-342900"/>
            <a:r>
              <a:rPr lang="en-US" sz="2400" dirty="0" smtClean="0"/>
              <a:t>Other </a:t>
            </a:r>
            <a:r>
              <a:rPr lang="en-US" sz="2400" dirty="0"/>
              <a:t>ways of obtaining information not available or effective.</a:t>
            </a:r>
          </a:p>
          <a:p>
            <a:pPr lvl="1" indent="-342900"/>
            <a:r>
              <a:rPr lang="en-US" sz="2400" dirty="0" smtClean="0"/>
              <a:t>Potential </a:t>
            </a:r>
            <a:r>
              <a:rPr lang="en-US" sz="2400" dirty="0"/>
              <a:t>injury to client &amp; provider is outweighed by public interest and need for disclosure</a:t>
            </a:r>
            <a:r>
              <a:rPr lang="en-US" dirty="0"/>
              <a:t>.</a:t>
            </a:r>
          </a:p>
        </p:txBody>
      </p:sp>
      <p:sp>
        <p:nvSpPr>
          <p:cNvPr id="4" name="Slide Number Placeholder 5"/>
          <p:cNvSpPr>
            <a:spLocks noGrp="1"/>
          </p:cNvSpPr>
          <p:nvPr>
            <p:ph type="sldNum" sz="quarter" idx="12"/>
          </p:nvPr>
        </p:nvSpPr>
        <p:spPr/>
        <p:txBody>
          <a:bodyPr/>
          <a:lstStyle/>
          <a:p>
            <a:fld id="{39EEC433-7BF8-40E6-803F-5B1D4EF089B6}" type="slidenum">
              <a:rPr lang="en-US"/>
              <a:pPr/>
              <a:t>163</a:t>
            </a:fld>
            <a:endParaRPr lang="en-US" sz="1400"/>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p:txBody>
          <a:bodyPr>
            <a:normAutofit/>
          </a:bodyPr>
          <a:lstStyle/>
          <a:p>
            <a:pPr algn="ctr"/>
            <a:r>
              <a:rPr lang="en-US" dirty="0" smtClean="0">
                <a:solidFill>
                  <a:srgbClr val="030409"/>
                </a:solidFill>
              </a:rPr>
              <a:t>CONFIDENTIALITY &amp; LAW ENFORCEMENT</a:t>
            </a:r>
            <a:endParaRPr lang="en-US" dirty="0">
              <a:solidFill>
                <a:srgbClr val="030409"/>
              </a:solidFill>
            </a:endParaRPr>
          </a:p>
        </p:txBody>
      </p:sp>
      <p:sp>
        <p:nvSpPr>
          <p:cNvPr id="240643" name="Rectangle 3"/>
          <p:cNvSpPr>
            <a:spLocks noGrp="1" noChangeArrowheads="1"/>
          </p:cNvSpPr>
          <p:nvPr>
            <p:ph idx="1"/>
          </p:nvPr>
        </p:nvSpPr>
        <p:spPr>
          <a:xfrm>
            <a:off x="914400" y="1371600"/>
            <a:ext cx="7315200" cy="4525963"/>
          </a:xfrm>
        </p:spPr>
        <p:txBody>
          <a:bodyPr>
            <a:normAutofit/>
          </a:bodyPr>
          <a:lstStyle/>
          <a:p>
            <a:r>
              <a:rPr lang="en-US" dirty="0">
                <a:solidFill>
                  <a:srgbClr val="030409"/>
                </a:solidFill>
              </a:rPr>
              <a:t>Provider can release when related to client’s commission of a crime on premises of the provider or against provider personnel or to a threat to commit such crime.</a:t>
            </a:r>
          </a:p>
          <a:p>
            <a:r>
              <a:rPr lang="en-US" dirty="0" smtClean="0">
                <a:solidFill>
                  <a:srgbClr val="030409"/>
                </a:solidFill>
              </a:rPr>
              <a:t>Limited </a:t>
            </a:r>
            <a:r>
              <a:rPr lang="en-US" dirty="0">
                <a:solidFill>
                  <a:srgbClr val="030409"/>
                </a:solidFill>
              </a:rPr>
              <a:t>to circumstances of the incident, including client status, client name/address &amp; client’s last known whereabouts.</a:t>
            </a:r>
          </a:p>
        </p:txBody>
      </p:sp>
      <p:sp>
        <p:nvSpPr>
          <p:cNvPr id="4" name="Slide Number Placeholder 5"/>
          <p:cNvSpPr>
            <a:spLocks noGrp="1"/>
          </p:cNvSpPr>
          <p:nvPr>
            <p:ph type="sldNum" sz="quarter" idx="12"/>
          </p:nvPr>
        </p:nvSpPr>
        <p:spPr/>
        <p:txBody>
          <a:bodyPr/>
          <a:lstStyle/>
          <a:p>
            <a:fld id="{5AFAB235-5111-496B-B181-6698EB9D86DE}" type="slidenum">
              <a:rPr lang="en-US"/>
              <a:pPr/>
              <a:t>164</a:t>
            </a:fld>
            <a:endParaRPr lang="en-US" sz="1400"/>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p:txBody>
          <a:bodyPr>
            <a:normAutofit/>
          </a:bodyPr>
          <a:lstStyle/>
          <a:p>
            <a:pPr algn="ctr"/>
            <a:r>
              <a:rPr lang="en-US" dirty="0" smtClean="0">
                <a:solidFill>
                  <a:srgbClr val="030409"/>
                </a:solidFill>
              </a:rPr>
              <a:t>UNLAWFUL ACTIVITIES</a:t>
            </a:r>
            <a:endParaRPr lang="en-US" dirty="0">
              <a:solidFill>
                <a:srgbClr val="030409"/>
              </a:solidFill>
            </a:endParaRPr>
          </a:p>
        </p:txBody>
      </p:sp>
      <p:sp>
        <p:nvSpPr>
          <p:cNvPr id="241667" name="Rectangle 3"/>
          <p:cNvSpPr>
            <a:spLocks noGrp="1" noChangeArrowheads="1"/>
          </p:cNvSpPr>
          <p:nvPr>
            <p:ph idx="1"/>
          </p:nvPr>
        </p:nvSpPr>
        <p:spPr>
          <a:xfrm>
            <a:off x="914400" y="1371600"/>
            <a:ext cx="7315200" cy="4525963"/>
          </a:xfrm>
        </p:spPr>
        <p:txBody>
          <a:bodyPr/>
          <a:lstStyle/>
          <a:p>
            <a:r>
              <a:rPr lang="en-US" sz="2000" dirty="0">
                <a:solidFill>
                  <a:srgbClr val="030409"/>
                </a:solidFill>
              </a:rPr>
              <a:t>Service provider personnel who violate or abuse any right or privilege of a client are liable for damages as determined by law.</a:t>
            </a:r>
          </a:p>
          <a:p>
            <a:r>
              <a:rPr lang="en-US" sz="2000" dirty="0" smtClean="0">
                <a:solidFill>
                  <a:srgbClr val="030409"/>
                </a:solidFill>
              </a:rPr>
              <a:t>Knowingly </a:t>
            </a:r>
            <a:r>
              <a:rPr lang="en-US" sz="2000" dirty="0">
                <a:solidFill>
                  <a:srgbClr val="030409"/>
                </a:solidFill>
              </a:rPr>
              <a:t>furnishing false information to obtain involuntary admission</a:t>
            </a:r>
          </a:p>
          <a:p>
            <a:r>
              <a:rPr lang="en-US" sz="2000" dirty="0" smtClean="0">
                <a:solidFill>
                  <a:srgbClr val="030409"/>
                </a:solidFill>
              </a:rPr>
              <a:t>Causing</a:t>
            </a:r>
            <a:r>
              <a:rPr lang="en-US" sz="2000" dirty="0">
                <a:solidFill>
                  <a:srgbClr val="030409"/>
                </a:solidFill>
              </a:rPr>
              <a:t>, securing or conspiring to secure involuntary procedures</a:t>
            </a:r>
          </a:p>
          <a:p>
            <a:r>
              <a:rPr lang="en-US" sz="2000" dirty="0" smtClean="0">
                <a:solidFill>
                  <a:srgbClr val="030409"/>
                </a:solidFill>
              </a:rPr>
              <a:t>Causing </a:t>
            </a:r>
            <a:r>
              <a:rPr lang="en-US" sz="2000" dirty="0">
                <a:solidFill>
                  <a:srgbClr val="030409"/>
                </a:solidFill>
              </a:rPr>
              <a:t>or conspiring or assisting another to deny a person rights</a:t>
            </a:r>
          </a:p>
          <a:p>
            <a:r>
              <a:rPr lang="en-US" sz="2000" dirty="0" smtClean="0">
                <a:solidFill>
                  <a:srgbClr val="030409"/>
                </a:solidFill>
              </a:rPr>
              <a:t>All </a:t>
            </a:r>
            <a:r>
              <a:rPr lang="en-US" sz="2000" dirty="0">
                <a:solidFill>
                  <a:srgbClr val="030409"/>
                </a:solidFill>
              </a:rPr>
              <a:t>misdemeanor of 1</a:t>
            </a:r>
            <a:r>
              <a:rPr lang="en-US" sz="2000" baseline="30000" dirty="0">
                <a:solidFill>
                  <a:srgbClr val="030409"/>
                </a:solidFill>
              </a:rPr>
              <a:t>st</a:t>
            </a:r>
            <a:r>
              <a:rPr lang="en-US" sz="2000" dirty="0">
                <a:solidFill>
                  <a:srgbClr val="030409"/>
                </a:solidFill>
              </a:rPr>
              <a:t> degree, punishable as provided in s.775.082 and up to $5,000</a:t>
            </a:r>
            <a:r>
              <a:rPr lang="en-US" sz="2000" dirty="0" smtClean="0">
                <a:solidFill>
                  <a:srgbClr val="030409"/>
                </a:solidFill>
              </a:rPr>
              <a:t>.</a:t>
            </a:r>
            <a:endParaRPr lang="en-US" sz="2000" dirty="0">
              <a:solidFill>
                <a:srgbClr val="030409"/>
              </a:solidFill>
            </a:endParaRPr>
          </a:p>
        </p:txBody>
      </p:sp>
      <p:sp>
        <p:nvSpPr>
          <p:cNvPr id="4" name="Slide Number Placeholder 5"/>
          <p:cNvSpPr>
            <a:spLocks noGrp="1"/>
          </p:cNvSpPr>
          <p:nvPr>
            <p:ph type="sldNum" sz="quarter" idx="12"/>
          </p:nvPr>
        </p:nvSpPr>
        <p:spPr/>
        <p:txBody>
          <a:bodyPr/>
          <a:lstStyle/>
          <a:p>
            <a:fld id="{1B9750EC-5396-4489-A52F-8A7896E0217E}" type="slidenum">
              <a:rPr lang="en-US"/>
              <a:pPr/>
              <a:t>165</a:t>
            </a:fld>
            <a:endParaRPr lang="en-US" sz="140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p:txBody>
          <a:bodyPr>
            <a:normAutofit/>
          </a:bodyPr>
          <a:lstStyle/>
          <a:p>
            <a:pPr algn="ctr"/>
            <a:r>
              <a:rPr lang="en-US" dirty="0" smtClean="0">
                <a:solidFill>
                  <a:srgbClr val="030409"/>
                </a:solidFill>
              </a:rPr>
              <a:t>IMMUNITY</a:t>
            </a:r>
            <a:endParaRPr lang="en-US" dirty="0">
              <a:solidFill>
                <a:srgbClr val="030409"/>
              </a:solidFill>
            </a:endParaRPr>
          </a:p>
        </p:txBody>
      </p:sp>
      <p:sp>
        <p:nvSpPr>
          <p:cNvPr id="242691" name="Rectangle 3"/>
          <p:cNvSpPr>
            <a:spLocks noGrp="1" noChangeArrowheads="1"/>
          </p:cNvSpPr>
          <p:nvPr>
            <p:ph idx="1"/>
          </p:nvPr>
        </p:nvSpPr>
        <p:spPr>
          <a:xfrm>
            <a:off x="914400" y="1371600"/>
            <a:ext cx="7315200" cy="4525963"/>
          </a:xfrm>
        </p:spPr>
        <p:txBody>
          <a:bodyPr>
            <a:normAutofit/>
          </a:bodyPr>
          <a:lstStyle/>
          <a:p>
            <a:r>
              <a:rPr lang="en-US" dirty="0">
                <a:solidFill>
                  <a:srgbClr val="030409"/>
                </a:solidFill>
              </a:rPr>
              <a:t>A law enforcement officer acting in good faith pursuant to the </a:t>
            </a:r>
            <a:r>
              <a:rPr lang="en-US" dirty="0" err="1">
                <a:solidFill>
                  <a:srgbClr val="030409"/>
                </a:solidFill>
              </a:rPr>
              <a:t>Marchman</a:t>
            </a:r>
            <a:r>
              <a:rPr lang="en-US" dirty="0">
                <a:solidFill>
                  <a:srgbClr val="030409"/>
                </a:solidFill>
              </a:rPr>
              <a:t> Act may not be held criminally or civilly liable for false imprisonment.</a:t>
            </a:r>
          </a:p>
          <a:p>
            <a:r>
              <a:rPr lang="en-US" dirty="0" smtClean="0">
                <a:solidFill>
                  <a:srgbClr val="030409"/>
                </a:solidFill>
              </a:rPr>
              <a:t>All </a:t>
            </a:r>
            <a:r>
              <a:rPr lang="en-US" dirty="0">
                <a:solidFill>
                  <a:srgbClr val="030409"/>
                </a:solidFill>
              </a:rPr>
              <a:t>persons acting in good faith, reasonably, and </a:t>
            </a:r>
            <a:r>
              <a:rPr lang="en-US" u="sng" dirty="0">
                <a:solidFill>
                  <a:srgbClr val="030409"/>
                </a:solidFill>
              </a:rPr>
              <a:t>without negligence</a:t>
            </a:r>
            <a:r>
              <a:rPr lang="en-US" dirty="0">
                <a:solidFill>
                  <a:srgbClr val="030409"/>
                </a:solidFill>
              </a:rPr>
              <a:t> in connection with the preparation of petitions, applications, certificates, or other documents or the apprehension, detention, discharge, examination, transportation or treatment under the </a:t>
            </a:r>
            <a:r>
              <a:rPr lang="en-US" dirty="0" err="1">
                <a:solidFill>
                  <a:srgbClr val="030409"/>
                </a:solidFill>
              </a:rPr>
              <a:t>Marchman</a:t>
            </a:r>
            <a:r>
              <a:rPr lang="en-US" dirty="0">
                <a:solidFill>
                  <a:srgbClr val="030409"/>
                </a:solidFill>
              </a:rPr>
              <a:t> Act shall be free from all liability, civil or criminal, by reason of such acts.</a:t>
            </a:r>
          </a:p>
          <a:p>
            <a:endParaRPr lang="en-US" dirty="0">
              <a:solidFill>
                <a:srgbClr val="030409"/>
              </a:solidFill>
            </a:endParaRPr>
          </a:p>
        </p:txBody>
      </p:sp>
      <p:sp>
        <p:nvSpPr>
          <p:cNvPr id="4" name="Slide Number Placeholder 5"/>
          <p:cNvSpPr>
            <a:spLocks noGrp="1"/>
          </p:cNvSpPr>
          <p:nvPr>
            <p:ph type="sldNum" sz="quarter" idx="12"/>
          </p:nvPr>
        </p:nvSpPr>
        <p:spPr/>
        <p:txBody>
          <a:bodyPr/>
          <a:lstStyle/>
          <a:p>
            <a:fld id="{F253C47B-76C9-4A40-858B-1D5C0166CD94}" type="slidenum">
              <a:rPr lang="en-US"/>
              <a:pPr/>
              <a:t>166</a:t>
            </a:fld>
            <a:endParaRPr lang="en-US" sz="1400"/>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a:xfrm>
            <a:off x="914400" y="381001"/>
            <a:ext cx="7315200" cy="5181600"/>
          </a:xfrm>
        </p:spPr>
        <p:txBody>
          <a:bodyPr>
            <a:normAutofit/>
          </a:bodyPr>
          <a:lstStyle/>
          <a:p>
            <a:pPr marL="0" indent="0" algn="ctr" eaLnBrk="1" hangingPunct="1">
              <a:buFontTx/>
              <a:buNone/>
              <a:defRPr/>
            </a:pPr>
            <a:endParaRPr lang="en-US" sz="4000" b="1" dirty="0" smtClean="0">
              <a:effectLst>
                <a:outerShdw blurRad="38100" dist="38100" dir="2700000" algn="tl">
                  <a:srgbClr val="C0C0C0"/>
                </a:outerShdw>
              </a:effectLst>
              <a:latin typeface="Calibri" pitchFamily="34" charset="0"/>
            </a:endParaRPr>
          </a:p>
          <a:p>
            <a:pPr marL="0" indent="0" algn="ctr" eaLnBrk="1" hangingPunct="1">
              <a:buFontTx/>
              <a:buNone/>
              <a:defRPr/>
            </a:pPr>
            <a:endParaRPr lang="en-US" sz="4000" b="1" dirty="0">
              <a:effectLst>
                <a:outerShdw blurRad="38100" dist="38100" dir="2700000" algn="tl">
                  <a:srgbClr val="C0C0C0"/>
                </a:outerShdw>
              </a:effectLst>
              <a:latin typeface="Calibri" pitchFamily="34" charset="0"/>
            </a:endParaRPr>
          </a:p>
          <a:p>
            <a:pPr marL="0" indent="0" algn="ctr" eaLnBrk="1" hangingPunct="1">
              <a:buFontTx/>
              <a:buNone/>
              <a:defRPr/>
            </a:pPr>
            <a:r>
              <a:rPr lang="en-US" sz="4000" b="1" dirty="0" smtClean="0">
                <a:effectLst>
                  <a:outerShdw blurRad="38100" dist="38100" dir="2700000" algn="tl">
                    <a:srgbClr val="C0C0C0"/>
                  </a:outerShdw>
                </a:effectLst>
                <a:latin typeface="Calibri" pitchFamily="34" charset="0"/>
              </a:rPr>
              <a:t>Safety</a:t>
            </a:r>
          </a:p>
          <a:p>
            <a:pPr marL="0" indent="0" algn="ctr" eaLnBrk="1" hangingPunct="1">
              <a:buFontTx/>
              <a:buNone/>
              <a:defRPr/>
            </a:pPr>
            <a:r>
              <a:rPr lang="en-US" sz="4000" b="1" dirty="0" smtClean="0">
                <a:effectLst>
                  <a:outerShdw blurRad="38100" dist="38100" dir="2700000" algn="tl">
                    <a:srgbClr val="C0C0C0"/>
                  </a:outerShdw>
                </a:effectLst>
                <a:latin typeface="Calibri" pitchFamily="34" charset="0"/>
              </a:rPr>
              <a:t>---------------------</a:t>
            </a:r>
          </a:p>
          <a:p>
            <a:pPr marL="0" indent="0" algn="ctr" eaLnBrk="1" hangingPunct="1">
              <a:buFontTx/>
              <a:buNone/>
              <a:defRPr/>
            </a:pPr>
            <a:r>
              <a:rPr lang="en-US" sz="4000" b="1" dirty="0" smtClean="0">
                <a:effectLst>
                  <a:outerShdw blurRad="38100" dist="38100" dir="2700000" algn="tl">
                    <a:srgbClr val="C0C0C0"/>
                  </a:outerShdw>
                </a:effectLst>
                <a:latin typeface="Calibri" pitchFamily="34" charset="0"/>
              </a:rPr>
              <a:t>Florida Baker Act</a:t>
            </a:r>
          </a:p>
        </p:txBody>
      </p:sp>
      <p:sp>
        <p:nvSpPr>
          <p:cNvPr id="2050" name="Slide Number Placeholder 3"/>
          <p:cNvSpPr>
            <a:spLocks noGrp="1"/>
          </p:cNvSpPr>
          <p:nvPr>
            <p:ph type="sldNum" sz="quarter" idx="12"/>
          </p:nvPr>
        </p:nvSpPr>
        <p:spPr>
          <a:noFill/>
        </p:spPr>
        <p:txBody>
          <a:bodyPr/>
          <a:lstStyle/>
          <a:p>
            <a:fld id="{7C9A065A-539C-4C9E-B352-16C7B796804D}" type="slidenum">
              <a:rPr lang="en-US" smtClean="0"/>
              <a:pPr/>
              <a:t>167</a:t>
            </a:fld>
            <a:endParaRPr lang="en-US" smtClean="0"/>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b="1" dirty="0" smtClean="0"/>
              <a:t>HISTORY</a:t>
            </a:r>
            <a:endParaRPr lang="en-US" dirty="0"/>
          </a:p>
        </p:txBody>
      </p:sp>
      <p:sp>
        <p:nvSpPr>
          <p:cNvPr id="5123" name="Rectangle 3"/>
          <p:cNvSpPr>
            <a:spLocks noGrp="1" noChangeArrowheads="1"/>
          </p:cNvSpPr>
          <p:nvPr>
            <p:ph idx="1"/>
          </p:nvPr>
        </p:nvSpPr>
        <p:spPr>
          <a:xfrm>
            <a:off x="914400" y="1371600"/>
            <a:ext cx="7315200" cy="4525963"/>
          </a:xfrm>
        </p:spPr>
        <p:txBody>
          <a:bodyPr>
            <a:noAutofit/>
          </a:bodyPr>
          <a:lstStyle/>
          <a:p>
            <a:pPr eaLnBrk="1" hangingPunct="1">
              <a:lnSpc>
                <a:spcPct val="90000"/>
              </a:lnSpc>
              <a:defRPr/>
            </a:pPr>
            <a:r>
              <a:rPr lang="en-US" b="1" dirty="0" smtClean="0"/>
              <a:t>The Community Mental Health Act – 1963</a:t>
            </a:r>
          </a:p>
          <a:p>
            <a:pPr lvl="1" eaLnBrk="1" hangingPunct="1">
              <a:lnSpc>
                <a:spcPct val="90000"/>
              </a:lnSpc>
              <a:defRPr/>
            </a:pPr>
            <a:r>
              <a:rPr lang="en-US" dirty="0" smtClean="0"/>
              <a:t>US Congress</a:t>
            </a:r>
          </a:p>
          <a:p>
            <a:pPr lvl="1" eaLnBrk="1" hangingPunct="1">
              <a:lnSpc>
                <a:spcPct val="90000"/>
              </a:lnSpc>
              <a:defRPr/>
            </a:pPr>
            <a:r>
              <a:rPr lang="en-US" dirty="0" smtClean="0"/>
              <a:t>Providing a range of treatment alternatives in the community for persons in need of services</a:t>
            </a:r>
          </a:p>
          <a:p>
            <a:pPr eaLnBrk="1" hangingPunct="1">
              <a:lnSpc>
                <a:spcPct val="90000"/>
              </a:lnSpc>
              <a:defRPr/>
            </a:pPr>
            <a:r>
              <a:rPr lang="en-US" b="1" dirty="0" smtClean="0"/>
              <a:t>The Florida Mental Health Act – 1971</a:t>
            </a:r>
          </a:p>
          <a:p>
            <a:pPr lvl="1" eaLnBrk="1" hangingPunct="1">
              <a:lnSpc>
                <a:spcPct val="90000"/>
              </a:lnSpc>
              <a:defRPr/>
            </a:pPr>
            <a:r>
              <a:rPr lang="en-US" dirty="0" smtClean="0"/>
              <a:t>Also referred to as the “Baker Act”</a:t>
            </a:r>
          </a:p>
          <a:p>
            <a:pPr lvl="2" eaLnBrk="1" hangingPunct="1">
              <a:lnSpc>
                <a:spcPct val="90000"/>
              </a:lnSpc>
              <a:defRPr/>
            </a:pPr>
            <a:r>
              <a:rPr lang="en-US" dirty="0" smtClean="0"/>
              <a:t>Named after Maxine Baker, former State Representative from Miami, sponsored the Act</a:t>
            </a:r>
          </a:p>
          <a:p>
            <a:pPr lvl="1" eaLnBrk="1" hangingPunct="1">
              <a:lnSpc>
                <a:spcPct val="90000"/>
              </a:lnSpc>
              <a:defRPr/>
            </a:pPr>
            <a:r>
              <a:rPr lang="en-US" dirty="0" smtClean="0"/>
              <a:t>Dramatic and comprehensive changes to Florida’s old laws</a:t>
            </a:r>
          </a:p>
          <a:p>
            <a:pPr lvl="1" eaLnBrk="1" hangingPunct="1">
              <a:lnSpc>
                <a:spcPct val="90000"/>
              </a:lnSpc>
              <a:defRPr/>
            </a:pPr>
            <a:r>
              <a:rPr lang="en-US" dirty="0" smtClean="0"/>
              <a:t>Substantially strengthened due process and civil rights of persons in mental health facilities</a:t>
            </a:r>
          </a:p>
          <a:p>
            <a:pPr lvl="1" eaLnBrk="1" hangingPunct="1">
              <a:lnSpc>
                <a:spcPct val="90000"/>
              </a:lnSpc>
              <a:defRPr/>
            </a:pPr>
            <a:r>
              <a:rPr lang="en-US" dirty="0" smtClean="0"/>
              <a:t>Went in to effect on July 1, 1972 </a:t>
            </a:r>
          </a:p>
          <a:p>
            <a:pPr>
              <a:lnSpc>
                <a:spcPct val="90000"/>
              </a:lnSpc>
              <a:defRPr/>
            </a:pPr>
            <a:r>
              <a:rPr lang="en-US" dirty="0" smtClean="0"/>
              <a:t>“In the name of mental health, we deprive them of their most precious possession – liberty.”   -  </a:t>
            </a:r>
            <a:r>
              <a:rPr lang="en-US" b="1" dirty="0" smtClean="0"/>
              <a:t>Maxine Baker</a:t>
            </a:r>
            <a:br>
              <a:rPr lang="en-US" b="1" dirty="0" smtClean="0"/>
            </a:br>
            <a:endParaRPr lang="en-US" dirty="0" smtClean="0"/>
          </a:p>
        </p:txBody>
      </p:sp>
      <p:sp>
        <p:nvSpPr>
          <p:cNvPr id="3074" name="Slide Number Placeholder 3"/>
          <p:cNvSpPr>
            <a:spLocks noGrp="1"/>
          </p:cNvSpPr>
          <p:nvPr>
            <p:ph type="sldNum" sz="quarter" idx="12"/>
          </p:nvPr>
        </p:nvSpPr>
        <p:spPr>
          <a:noFill/>
        </p:spPr>
        <p:txBody>
          <a:bodyPr/>
          <a:lstStyle/>
          <a:p>
            <a:fld id="{826ED756-DD2F-4D3B-8AE8-24301C3C161F}" type="slidenum">
              <a:rPr lang="en-US" smtClean="0"/>
              <a:pPr/>
              <a:t>168</a:t>
            </a:fld>
            <a:endParaRPr lang="en-US" smtClean="0"/>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normAutofit/>
          </a:bodyPr>
          <a:lstStyle/>
          <a:p>
            <a:pPr eaLnBrk="1" hangingPunct="1">
              <a:defRPr/>
            </a:pPr>
            <a:r>
              <a:rPr lang="en-US" b="1" dirty="0" smtClean="0"/>
              <a:t>LEGISLATIVE INTENT</a:t>
            </a:r>
            <a:br>
              <a:rPr lang="en-US" b="1" dirty="0" smtClean="0"/>
            </a:br>
            <a:r>
              <a:rPr lang="en-US" b="1" dirty="0" smtClean="0"/>
              <a:t>S. 394.453</a:t>
            </a:r>
            <a:endParaRPr lang="en-US" b="1" dirty="0"/>
          </a:p>
        </p:txBody>
      </p:sp>
      <p:sp>
        <p:nvSpPr>
          <p:cNvPr id="126979" name="Rectangle 3"/>
          <p:cNvSpPr>
            <a:spLocks noGrp="1" noChangeArrowheads="1"/>
          </p:cNvSpPr>
          <p:nvPr>
            <p:ph idx="1"/>
          </p:nvPr>
        </p:nvSpPr>
        <p:spPr/>
        <p:txBody>
          <a:bodyPr>
            <a:normAutofit/>
          </a:bodyPr>
          <a:lstStyle/>
          <a:p>
            <a:pPr eaLnBrk="1" hangingPunct="1">
              <a:lnSpc>
                <a:spcPct val="80000"/>
              </a:lnSpc>
              <a:defRPr/>
            </a:pPr>
            <a:r>
              <a:rPr lang="en-US" dirty="0" smtClean="0"/>
              <a:t>Allows for emergency service and </a:t>
            </a:r>
            <a:r>
              <a:rPr lang="en-US" u="sng" dirty="0" smtClean="0"/>
              <a:t>temporary</a:t>
            </a:r>
            <a:r>
              <a:rPr lang="en-US" dirty="0" smtClean="0"/>
              <a:t> detention for evaluation</a:t>
            </a:r>
          </a:p>
          <a:p>
            <a:pPr eaLnBrk="1" hangingPunct="1">
              <a:lnSpc>
                <a:spcPct val="80000"/>
              </a:lnSpc>
              <a:defRPr/>
            </a:pPr>
            <a:r>
              <a:rPr lang="en-US" dirty="0" smtClean="0"/>
              <a:t>Allows for </a:t>
            </a:r>
            <a:r>
              <a:rPr lang="en-US" u="sng" dirty="0" smtClean="0"/>
              <a:t>voluntary</a:t>
            </a:r>
            <a:r>
              <a:rPr lang="en-US" dirty="0" smtClean="0"/>
              <a:t> admissions</a:t>
            </a:r>
          </a:p>
          <a:p>
            <a:pPr eaLnBrk="1" hangingPunct="1">
              <a:lnSpc>
                <a:spcPct val="80000"/>
              </a:lnSpc>
              <a:defRPr/>
            </a:pPr>
            <a:r>
              <a:rPr lang="en-US" dirty="0" smtClean="0"/>
              <a:t>Allows for </a:t>
            </a:r>
            <a:r>
              <a:rPr lang="en-US" u="sng" dirty="0" smtClean="0"/>
              <a:t>involuntary evaluation and placement</a:t>
            </a:r>
          </a:p>
          <a:p>
            <a:pPr eaLnBrk="1" hangingPunct="1">
              <a:lnSpc>
                <a:spcPct val="80000"/>
              </a:lnSpc>
              <a:defRPr/>
            </a:pPr>
            <a:r>
              <a:rPr lang="en-US" dirty="0" smtClean="0"/>
              <a:t>Involuntary placement provided only when </a:t>
            </a:r>
            <a:r>
              <a:rPr lang="en-US" b="1" u="sng" dirty="0" smtClean="0"/>
              <a:t>expert</a:t>
            </a:r>
            <a:r>
              <a:rPr lang="en-US" dirty="0" smtClean="0"/>
              <a:t> evaluation determines necessity</a:t>
            </a:r>
          </a:p>
          <a:p>
            <a:pPr eaLnBrk="1" hangingPunct="1">
              <a:lnSpc>
                <a:spcPct val="80000"/>
              </a:lnSpc>
              <a:defRPr/>
            </a:pPr>
            <a:r>
              <a:rPr lang="en-US" dirty="0" smtClean="0"/>
              <a:t>Swift return to community</a:t>
            </a:r>
          </a:p>
          <a:p>
            <a:pPr>
              <a:defRPr/>
            </a:pPr>
            <a:r>
              <a:rPr lang="en-US" u="sng" dirty="0"/>
              <a:t>Dignity</a:t>
            </a:r>
            <a:r>
              <a:rPr lang="en-US" dirty="0"/>
              <a:t> and human </a:t>
            </a:r>
            <a:r>
              <a:rPr lang="en-US" b="1" u="sng" dirty="0"/>
              <a:t>rights</a:t>
            </a:r>
            <a:r>
              <a:rPr lang="en-US" dirty="0"/>
              <a:t> </a:t>
            </a:r>
            <a:r>
              <a:rPr lang="en-US" dirty="0" smtClean="0"/>
              <a:t>guaranteed</a:t>
            </a:r>
            <a:endParaRPr lang="en-US" dirty="0"/>
          </a:p>
          <a:p>
            <a:pPr>
              <a:defRPr/>
            </a:pPr>
            <a:r>
              <a:rPr lang="en-US" dirty="0"/>
              <a:t>The </a:t>
            </a:r>
            <a:r>
              <a:rPr lang="en-US" b="1" u="sng" dirty="0"/>
              <a:t>least restrictive</a:t>
            </a:r>
            <a:r>
              <a:rPr lang="en-US" dirty="0"/>
              <a:t> means of </a:t>
            </a:r>
            <a:r>
              <a:rPr lang="en-US" dirty="0" smtClean="0"/>
              <a:t>intervention</a:t>
            </a:r>
            <a:endParaRPr lang="en-US" dirty="0"/>
          </a:p>
          <a:p>
            <a:pPr>
              <a:defRPr/>
            </a:pPr>
            <a:r>
              <a:rPr lang="en-US" dirty="0"/>
              <a:t>Oversight by DCF SAMH program office  </a:t>
            </a:r>
          </a:p>
          <a:p>
            <a:pPr eaLnBrk="1" hangingPunct="1">
              <a:lnSpc>
                <a:spcPct val="80000"/>
              </a:lnSpc>
              <a:defRPr/>
            </a:pPr>
            <a:endParaRPr lang="en-US" dirty="0" smtClean="0"/>
          </a:p>
        </p:txBody>
      </p:sp>
      <p:sp>
        <p:nvSpPr>
          <p:cNvPr id="4098" name="Slide Number Placeholder 3"/>
          <p:cNvSpPr>
            <a:spLocks noGrp="1"/>
          </p:cNvSpPr>
          <p:nvPr>
            <p:ph type="sldNum" sz="quarter" idx="12"/>
          </p:nvPr>
        </p:nvSpPr>
        <p:spPr>
          <a:noFill/>
        </p:spPr>
        <p:txBody>
          <a:bodyPr/>
          <a:lstStyle/>
          <a:p>
            <a:fld id="{3197CEE0-6980-4367-8E29-47654387487F}" type="slidenum">
              <a:rPr lang="en-US" smtClean="0"/>
              <a:pPr/>
              <a:t>169</a:t>
            </a:fld>
            <a:endParaRPr lang="en-US" smtClean="0"/>
          </a:p>
        </p:txBody>
      </p:sp>
    </p:spTree>
    <p:custDataLst>
      <p:tags r:id="rId1"/>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1"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TWO MISUSE</a:t>
            </a:r>
          </a:p>
        </p:txBody>
      </p:sp>
      <p:sp>
        <p:nvSpPr>
          <p:cNvPr id="27650" name="Rectangle 3"/>
          <p:cNvSpPr>
            <a:spLocks noGrp="1"/>
          </p:cNvSpPr>
          <p:nvPr>
            <p:ph idx="1"/>
          </p:nvPr>
        </p:nvSpPr>
        <p:spPr>
          <a:xfrm>
            <a:off x="914400" y="1371600"/>
            <a:ext cx="7315200" cy="4754563"/>
          </a:xfrm>
        </p:spPr>
        <p:txBody>
          <a:bodyPr>
            <a:normAutofit/>
          </a:bodyPr>
          <a:lstStyle/>
          <a:p>
            <a:pPr>
              <a:lnSpc>
                <a:spcPct val="80000"/>
              </a:lnSpc>
            </a:pPr>
            <a:r>
              <a:rPr lang="en-US" dirty="0" smtClean="0"/>
              <a:t>Having learned that the substance produces good feelings, starts to actively seek those feelings by PLANNED use of drug.</a:t>
            </a:r>
          </a:p>
          <a:p>
            <a:pPr>
              <a:lnSpc>
                <a:spcPct val="80000"/>
              </a:lnSpc>
            </a:pPr>
            <a:r>
              <a:rPr lang="en-US" dirty="0" smtClean="0"/>
              <a:t>Planned use involves buying substances.</a:t>
            </a:r>
          </a:p>
          <a:p>
            <a:pPr>
              <a:lnSpc>
                <a:spcPct val="80000"/>
              </a:lnSpc>
            </a:pPr>
            <a:r>
              <a:rPr lang="en-US" dirty="0" smtClean="0"/>
              <a:t>Tolerance begins to be developed (user needs more of the drug to get the same effect as before).</a:t>
            </a:r>
          </a:p>
          <a:p>
            <a:pPr>
              <a:lnSpc>
                <a:spcPct val="80000"/>
              </a:lnSpc>
            </a:pPr>
            <a:r>
              <a:rPr lang="en-US" dirty="0" smtClean="0"/>
              <a:t>Use may still be controlled and the effect is anticipated.</a:t>
            </a:r>
          </a:p>
          <a:p>
            <a:pPr>
              <a:lnSpc>
                <a:spcPct val="80000"/>
              </a:lnSpc>
            </a:pPr>
            <a:r>
              <a:rPr lang="en-US" dirty="0" smtClean="0"/>
              <a:t>Individual uses substance at appropriate times and places; e.g., not at work, not early in the morning, etc.</a:t>
            </a:r>
          </a:p>
          <a:p>
            <a:pPr>
              <a:lnSpc>
                <a:spcPct val="80000"/>
              </a:lnSpc>
            </a:pPr>
            <a:r>
              <a:rPr lang="en-US" dirty="0" smtClean="0"/>
              <a:t>Individual develops self-imposed rules about use; e.g. “I won’t drink before 5:00 p.m.”; “I won’t drink around my family.”</a:t>
            </a:r>
          </a:p>
          <a:p>
            <a:pPr>
              <a:lnSpc>
                <a:spcPct val="80000"/>
              </a:lnSpc>
            </a:pPr>
            <a:r>
              <a:rPr lang="en-US" dirty="0" smtClean="0"/>
              <a:t>May suffer some slight problems such as hangovers.</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eaLnBrk="1" hangingPunct="1">
              <a:defRPr/>
            </a:pPr>
            <a:r>
              <a:rPr lang="en-US" b="1" dirty="0" smtClean="0"/>
              <a:t>RECEIVING FACILITY </a:t>
            </a:r>
            <a:r>
              <a:rPr lang="en-US" sz="1500" b="1" dirty="0" smtClean="0"/>
              <a:t>s</a:t>
            </a:r>
            <a:r>
              <a:rPr lang="en-US" sz="1500" b="1" dirty="0"/>
              <a:t>. 394.455(26)</a:t>
            </a:r>
          </a:p>
        </p:txBody>
      </p:sp>
      <p:sp>
        <p:nvSpPr>
          <p:cNvPr id="138243" name="Rectangle 3"/>
          <p:cNvSpPr>
            <a:spLocks noGrp="1" noChangeArrowheads="1"/>
          </p:cNvSpPr>
          <p:nvPr>
            <p:ph idx="1"/>
          </p:nvPr>
        </p:nvSpPr>
        <p:spPr>
          <a:xfrm>
            <a:off x="914400" y="1371600"/>
            <a:ext cx="7315200" cy="4525963"/>
          </a:xfrm>
        </p:spPr>
        <p:txBody>
          <a:bodyPr>
            <a:noAutofit/>
          </a:bodyPr>
          <a:lstStyle/>
          <a:p>
            <a:pPr eaLnBrk="1" hangingPunct="1">
              <a:defRPr/>
            </a:pPr>
            <a:r>
              <a:rPr lang="en-US" dirty="0" smtClean="0"/>
              <a:t>Any public or private facility designated by DCF to receive and hold involuntary patients under emergency conditions for psychiatric evaluation and to provide short-term treatment</a:t>
            </a:r>
          </a:p>
          <a:p>
            <a:pPr eaLnBrk="1" hangingPunct="1">
              <a:defRPr/>
            </a:pPr>
            <a:r>
              <a:rPr lang="en-US" dirty="0" smtClean="0"/>
              <a:t>Re-designation occurs every 3 years</a:t>
            </a:r>
          </a:p>
          <a:p>
            <a:pPr>
              <a:defRPr/>
            </a:pPr>
            <a:r>
              <a:rPr lang="en-US" dirty="0"/>
              <a:t>Facilities must:</a:t>
            </a:r>
          </a:p>
          <a:p>
            <a:pPr lvl="1">
              <a:defRPr/>
            </a:pPr>
            <a:r>
              <a:rPr lang="en-US" dirty="0"/>
              <a:t>Provide onsite emergency reception, screening &amp; inpatient treatment services 24/7, regardless of ability to pay</a:t>
            </a:r>
          </a:p>
          <a:p>
            <a:pPr lvl="1">
              <a:defRPr/>
            </a:pPr>
            <a:r>
              <a:rPr lang="en-US" dirty="0" smtClean="0"/>
              <a:t>Accept </a:t>
            </a:r>
            <a:r>
              <a:rPr lang="en-US" dirty="0"/>
              <a:t>persons of all ages, unless exempted through an approved transportation exception plan</a:t>
            </a:r>
          </a:p>
          <a:p>
            <a:pPr lvl="1">
              <a:defRPr/>
            </a:pPr>
            <a:r>
              <a:rPr lang="en-US" dirty="0" smtClean="0"/>
              <a:t>Assess </a:t>
            </a:r>
            <a:r>
              <a:rPr lang="en-US" dirty="0"/>
              <a:t>all persons for clinical safety, co-occurring disorders, substance abuse, physical/sexual abuse or trauma</a:t>
            </a:r>
          </a:p>
          <a:p>
            <a:pPr lvl="1">
              <a:defRPr/>
            </a:pPr>
            <a:r>
              <a:rPr lang="en-US" dirty="0" smtClean="0"/>
              <a:t>Must </a:t>
            </a:r>
            <a:r>
              <a:rPr lang="en-US" dirty="0"/>
              <a:t>comply with all EMTALA requirements, if a hospital</a:t>
            </a:r>
            <a:r>
              <a:rPr lang="en-US" dirty="0" smtClean="0"/>
              <a:t>.</a:t>
            </a:r>
            <a:endParaRPr lang="en-US" dirty="0"/>
          </a:p>
        </p:txBody>
      </p:sp>
      <p:sp>
        <p:nvSpPr>
          <p:cNvPr id="6146" name="Slide Number Placeholder 3"/>
          <p:cNvSpPr>
            <a:spLocks noGrp="1"/>
          </p:cNvSpPr>
          <p:nvPr>
            <p:ph type="sldNum" sz="quarter" idx="12"/>
          </p:nvPr>
        </p:nvSpPr>
        <p:spPr>
          <a:noFill/>
        </p:spPr>
        <p:txBody>
          <a:bodyPr/>
          <a:lstStyle/>
          <a:p>
            <a:fld id="{1B5020DD-6784-45A7-BD51-BEC112FB065D}" type="slidenum">
              <a:rPr lang="en-US" smtClean="0"/>
              <a:pPr/>
              <a:t>170</a:t>
            </a:fld>
            <a:endParaRPr lang="en-US" smtClean="0"/>
          </a:p>
        </p:txBody>
      </p:sp>
    </p:spTree>
    <p:custDataLst>
      <p:tags r:id="rId1"/>
    </p:custData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b="1" dirty="0" smtClean="0"/>
              <a:t>VOLUNTARY EXAMINATION</a:t>
            </a:r>
            <a:endParaRPr lang="en-US" b="1" dirty="0"/>
          </a:p>
        </p:txBody>
      </p:sp>
      <p:sp>
        <p:nvSpPr>
          <p:cNvPr id="7171"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defRPr/>
            </a:pPr>
            <a:r>
              <a:rPr lang="en-US" b="1" dirty="0" smtClean="0"/>
              <a:t>Criteria:</a:t>
            </a:r>
          </a:p>
          <a:p>
            <a:pPr lvl="1">
              <a:lnSpc>
                <a:spcPct val="90000"/>
              </a:lnSpc>
              <a:defRPr/>
            </a:pPr>
            <a:r>
              <a:rPr lang="en-US" dirty="0" smtClean="0"/>
              <a:t>18 years-old or older</a:t>
            </a:r>
            <a:endParaRPr lang="en-US" dirty="0"/>
          </a:p>
          <a:p>
            <a:pPr lvl="1">
              <a:lnSpc>
                <a:spcPct val="90000"/>
              </a:lnSpc>
              <a:defRPr/>
            </a:pPr>
            <a:r>
              <a:rPr lang="en-US" dirty="0" smtClean="0"/>
              <a:t>Shows evidence of mental illness</a:t>
            </a:r>
          </a:p>
          <a:p>
            <a:pPr lvl="1">
              <a:lnSpc>
                <a:spcPct val="90000"/>
              </a:lnSpc>
              <a:defRPr/>
            </a:pPr>
            <a:r>
              <a:rPr lang="en-US" dirty="0" smtClean="0"/>
              <a:t>Competent to provide express and informed consent to treatment (Can make well-reasoned, willful, and knowing decisions regarding medical or mental health treatment)</a:t>
            </a:r>
            <a:endParaRPr lang="en-US" dirty="0"/>
          </a:p>
          <a:p>
            <a:pPr lvl="1">
              <a:lnSpc>
                <a:spcPct val="90000"/>
              </a:lnSpc>
              <a:defRPr/>
            </a:pPr>
            <a:r>
              <a:rPr lang="en-US" dirty="0" smtClean="0"/>
              <a:t>Suitable for treatment</a:t>
            </a:r>
          </a:p>
        </p:txBody>
      </p:sp>
      <p:sp>
        <p:nvSpPr>
          <p:cNvPr id="8194" name="Slide Number Placeholder 3"/>
          <p:cNvSpPr>
            <a:spLocks noGrp="1"/>
          </p:cNvSpPr>
          <p:nvPr>
            <p:ph type="sldNum" sz="quarter" idx="12"/>
          </p:nvPr>
        </p:nvSpPr>
        <p:spPr>
          <a:noFill/>
        </p:spPr>
        <p:txBody>
          <a:bodyPr/>
          <a:lstStyle/>
          <a:p>
            <a:fld id="{D94B3140-AD0A-4823-A84E-05901C7551FD}" type="slidenum">
              <a:rPr lang="en-US" smtClean="0"/>
              <a:pPr/>
              <a:t>171</a:t>
            </a:fld>
            <a:endParaRPr lang="en-US" smtClean="0"/>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defRPr/>
            </a:pPr>
            <a:r>
              <a:rPr lang="en-US" b="1" dirty="0" smtClean="0"/>
              <a:t>FOR MINORS</a:t>
            </a:r>
            <a:r>
              <a:rPr lang="en-US" dirty="0" smtClean="0"/>
              <a:t> </a:t>
            </a:r>
            <a:r>
              <a:rPr lang="en-US" sz="2400" dirty="0" smtClean="0"/>
              <a:t>(</a:t>
            </a:r>
            <a:r>
              <a:rPr lang="en-US" sz="2400" dirty="0"/>
              <a:t>17 years-old or younger)</a:t>
            </a:r>
            <a:endParaRPr lang="en-US" sz="2400" b="1" dirty="0"/>
          </a:p>
        </p:txBody>
      </p:sp>
      <p:sp>
        <p:nvSpPr>
          <p:cNvPr id="9219"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defRPr/>
            </a:pPr>
            <a:r>
              <a:rPr lang="en-US" dirty="0" smtClean="0"/>
              <a:t>Shows evidence of mental illness	</a:t>
            </a:r>
          </a:p>
          <a:p>
            <a:pPr eaLnBrk="1" hangingPunct="1">
              <a:lnSpc>
                <a:spcPct val="80000"/>
              </a:lnSpc>
              <a:defRPr/>
            </a:pPr>
            <a:r>
              <a:rPr lang="en-US" dirty="0" smtClean="0"/>
              <a:t>The minor consents to admission without coercion or misrepresentation</a:t>
            </a:r>
          </a:p>
          <a:p>
            <a:pPr eaLnBrk="1" hangingPunct="1">
              <a:lnSpc>
                <a:spcPct val="80000"/>
              </a:lnSpc>
              <a:defRPr/>
            </a:pPr>
            <a:r>
              <a:rPr lang="en-US" dirty="0" smtClean="0"/>
              <a:t>The guardian of the minor applies on behalf of the minor by expressed and informed consent</a:t>
            </a:r>
          </a:p>
          <a:p>
            <a:pPr eaLnBrk="1" hangingPunct="1">
              <a:lnSpc>
                <a:spcPct val="80000"/>
              </a:lnSpc>
              <a:defRPr/>
            </a:pPr>
            <a:r>
              <a:rPr lang="en-US" dirty="0" smtClean="0"/>
              <a:t>A hearing to confirm the “voluntariness” of the admission if application by the guardian is unavailable</a:t>
            </a:r>
          </a:p>
        </p:txBody>
      </p:sp>
      <p:sp>
        <p:nvSpPr>
          <p:cNvPr id="9218" name="Slide Number Placeholder 3"/>
          <p:cNvSpPr>
            <a:spLocks noGrp="1"/>
          </p:cNvSpPr>
          <p:nvPr>
            <p:ph type="sldNum" sz="quarter" idx="12"/>
          </p:nvPr>
        </p:nvSpPr>
        <p:spPr>
          <a:noFill/>
        </p:spPr>
        <p:txBody>
          <a:bodyPr/>
          <a:lstStyle/>
          <a:p>
            <a:fld id="{0F6FB60C-E866-498C-B119-B753D2A03A85}" type="slidenum">
              <a:rPr lang="en-US" smtClean="0"/>
              <a:pPr/>
              <a:t>172</a:t>
            </a:fld>
            <a:endParaRPr lang="en-US" smtClean="0"/>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p:txBody>
          <a:bodyPr/>
          <a:lstStyle/>
          <a:p>
            <a:pPr eaLnBrk="1" hangingPunct="1">
              <a:defRPr/>
            </a:pPr>
            <a:r>
              <a:rPr lang="en-US" dirty="0" smtClean="0"/>
              <a:t>EXPRESSED &amp; INFORMED CONSENT</a:t>
            </a:r>
            <a:br>
              <a:rPr lang="en-US" dirty="0" smtClean="0"/>
            </a:br>
            <a:r>
              <a:rPr lang="en-US" sz="1400" dirty="0" smtClean="0"/>
              <a:t> </a:t>
            </a:r>
            <a:r>
              <a:rPr lang="en-US" sz="1800" dirty="0" smtClean="0"/>
              <a:t>394.459(3), FS and 65E-5.170, FAC</a:t>
            </a:r>
          </a:p>
        </p:txBody>
      </p:sp>
      <p:sp>
        <p:nvSpPr>
          <p:cNvPr id="37891" name="Rectangle 3"/>
          <p:cNvSpPr>
            <a:spLocks noGrp="1" noRot="1" noChangeArrowheads="1"/>
          </p:cNvSpPr>
          <p:nvPr>
            <p:ph idx="1"/>
          </p:nvPr>
        </p:nvSpPr>
        <p:spPr/>
        <p:txBody>
          <a:bodyPr>
            <a:normAutofit/>
          </a:bodyPr>
          <a:lstStyle/>
          <a:p>
            <a:pPr eaLnBrk="1" hangingPunct="1">
              <a:lnSpc>
                <a:spcPct val="90000"/>
              </a:lnSpc>
              <a:defRPr/>
            </a:pPr>
            <a:r>
              <a:rPr lang="en-US" dirty="0" smtClean="0"/>
              <a:t>Competence is well-reasoned, willful and knowing decision-making</a:t>
            </a:r>
          </a:p>
          <a:p>
            <a:pPr eaLnBrk="1" hangingPunct="1">
              <a:lnSpc>
                <a:spcPct val="90000"/>
              </a:lnSpc>
              <a:defRPr/>
            </a:pPr>
            <a:r>
              <a:rPr lang="en-US" dirty="0" smtClean="0"/>
              <a:t>Prior to consent, the following shall be given:</a:t>
            </a:r>
          </a:p>
          <a:p>
            <a:pPr lvl="2" eaLnBrk="1" hangingPunct="1">
              <a:lnSpc>
                <a:spcPct val="90000"/>
              </a:lnSpc>
              <a:defRPr/>
            </a:pPr>
            <a:r>
              <a:rPr lang="en-US" dirty="0" smtClean="0"/>
              <a:t>Reason for admission</a:t>
            </a:r>
          </a:p>
          <a:p>
            <a:pPr lvl="2" eaLnBrk="1" hangingPunct="1">
              <a:lnSpc>
                <a:spcPct val="90000"/>
              </a:lnSpc>
              <a:defRPr/>
            </a:pPr>
            <a:r>
              <a:rPr lang="en-US" dirty="0" smtClean="0"/>
              <a:t>Proposed treatment</a:t>
            </a:r>
          </a:p>
          <a:p>
            <a:pPr lvl="2" eaLnBrk="1" hangingPunct="1">
              <a:lnSpc>
                <a:spcPct val="90000"/>
              </a:lnSpc>
              <a:defRPr/>
            </a:pPr>
            <a:r>
              <a:rPr lang="en-US" dirty="0" smtClean="0"/>
              <a:t>Purpose of treatment being provided</a:t>
            </a:r>
          </a:p>
          <a:p>
            <a:pPr lvl="2" eaLnBrk="1" hangingPunct="1">
              <a:lnSpc>
                <a:spcPct val="90000"/>
              </a:lnSpc>
              <a:defRPr/>
            </a:pPr>
            <a:r>
              <a:rPr lang="en-US" dirty="0" smtClean="0"/>
              <a:t>Common side effects</a:t>
            </a:r>
          </a:p>
          <a:p>
            <a:pPr lvl="2" eaLnBrk="1" hangingPunct="1">
              <a:lnSpc>
                <a:spcPct val="90000"/>
              </a:lnSpc>
              <a:defRPr/>
            </a:pPr>
            <a:r>
              <a:rPr lang="en-US" dirty="0" smtClean="0"/>
              <a:t>Alternate treatment modalities</a:t>
            </a:r>
          </a:p>
          <a:p>
            <a:pPr lvl="2" eaLnBrk="1" hangingPunct="1">
              <a:lnSpc>
                <a:spcPct val="90000"/>
              </a:lnSpc>
              <a:defRPr/>
            </a:pPr>
            <a:r>
              <a:rPr lang="en-US" dirty="0" smtClean="0"/>
              <a:t>Approximate length of care</a:t>
            </a:r>
          </a:p>
          <a:p>
            <a:pPr lvl="2" eaLnBrk="1" hangingPunct="1">
              <a:lnSpc>
                <a:spcPct val="90000"/>
              </a:lnSpc>
              <a:defRPr/>
            </a:pPr>
            <a:r>
              <a:rPr lang="en-US" dirty="0" smtClean="0"/>
              <a:t>That any consent given </a:t>
            </a:r>
            <a:r>
              <a:rPr lang="en-US" b="1" u="sng" dirty="0" smtClean="0"/>
              <a:t>may be revoked</a:t>
            </a:r>
            <a:r>
              <a:rPr lang="en-US" dirty="0" smtClean="0"/>
              <a:t> (orally or in writing) prior to or during the treatment period </a:t>
            </a:r>
          </a:p>
        </p:txBody>
      </p:sp>
      <p:sp>
        <p:nvSpPr>
          <p:cNvPr id="10242" name="Slide Number Placeholder 3"/>
          <p:cNvSpPr>
            <a:spLocks noGrp="1"/>
          </p:cNvSpPr>
          <p:nvPr>
            <p:ph type="sldNum" sz="quarter" idx="12"/>
          </p:nvPr>
        </p:nvSpPr>
        <p:spPr>
          <a:noFill/>
        </p:spPr>
        <p:txBody>
          <a:bodyPr/>
          <a:lstStyle/>
          <a:p>
            <a:fld id="{4EE4BAA8-A94D-4E8F-932A-EB648586A645}" type="slidenum">
              <a:rPr lang="en-US" smtClean="0"/>
              <a:pPr/>
              <a:t>173</a:t>
            </a:fld>
            <a:endParaRPr lang="en-US" smtClean="0"/>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p:txBody>
          <a:bodyPr/>
          <a:lstStyle/>
          <a:p>
            <a:pPr eaLnBrk="1" hangingPunct="1">
              <a:defRPr/>
            </a:pPr>
            <a:r>
              <a:rPr lang="en-US" dirty="0" smtClean="0"/>
              <a:t>EXPRESSED &amp; INFORMED CONSENT </a:t>
            </a:r>
            <a:r>
              <a:rPr lang="en-US" sz="1600" dirty="0" smtClean="0"/>
              <a:t>(</a:t>
            </a:r>
            <a:r>
              <a:rPr lang="en-US" sz="1600" dirty="0"/>
              <a:t>continued)</a:t>
            </a:r>
          </a:p>
        </p:txBody>
      </p:sp>
      <p:sp>
        <p:nvSpPr>
          <p:cNvPr id="38915" name="Rectangle 3"/>
          <p:cNvSpPr>
            <a:spLocks noGrp="1" noRot="1" noChangeArrowheads="1"/>
          </p:cNvSpPr>
          <p:nvPr>
            <p:ph idx="1"/>
          </p:nvPr>
        </p:nvSpPr>
        <p:spPr>
          <a:xfrm>
            <a:off x="914400" y="1371600"/>
            <a:ext cx="7315200" cy="4525963"/>
          </a:xfrm>
        </p:spPr>
        <p:txBody>
          <a:bodyPr/>
          <a:lstStyle/>
          <a:p>
            <a:pPr eaLnBrk="1" hangingPunct="1">
              <a:defRPr/>
            </a:pPr>
            <a:r>
              <a:rPr lang="en-US" dirty="0" smtClean="0"/>
              <a:t>Full disclosure must be given to</a:t>
            </a:r>
          </a:p>
          <a:p>
            <a:pPr lvl="1">
              <a:defRPr/>
            </a:pPr>
            <a:r>
              <a:rPr lang="en-US" dirty="0" smtClean="0"/>
              <a:t>The minor and his/her guardian, or</a:t>
            </a:r>
            <a:endParaRPr lang="en-US" dirty="0"/>
          </a:p>
          <a:p>
            <a:pPr lvl="1">
              <a:defRPr/>
            </a:pPr>
            <a:r>
              <a:rPr lang="en-US" dirty="0" smtClean="0"/>
              <a:t>A competent adult, or</a:t>
            </a:r>
            <a:endParaRPr lang="en-US" dirty="0"/>
          </a:p>
          <a:p>
            <a:pPr lvl="1">
              <a:defRPr/>
            </a:pPr>
            <a:r>
              <a:rPr lang="en-US" dirty="0" smtClean="0"/>
              <a:t>The person’s guardian if adjudicated incapacitated, or</a:t>
            </a:r>
            <a:endParaRPr lang="en-US" dirty="0"/>
          </a:p>
          <a:p>
            <a:pPr lvl="1">
              <a:defRPr/>
            </a:pPr>
            <a:r>
              <a:rPr lang="en-US" dirty="0" smtClean="0"/>
              <a:t>The person’s guardian advocate if found by the court as incompetent to consent to treatment.</a:t>
            </a:r>
          </a:p>
        </p:txBody>
      </p:sp>
      <p:sp>
        <p:nvSpPr>
          <p:cNvPr id="11266" name="Slide Number Placeholder 3"/>
          <p:cNvSpPr>
            <a:spLocks noGrp="1"/>
          </p:cNvSpPr>
          <p:nvPr>
            <p:ph type="sldNum" sz="quarter" idx="12"/>
          </p:nvPr>
        </p:nvSpPr>
        <p:spPr>
          <a:noFill/>
        </p:spPr>
        <p:txBody>
          <a:bodyPr/>
          <a:lstStyle/>
          <a:p>
            <a:fld id="{D080F57F-87A7-45FA-AC52-CF0316636750}" type="slidenum">
              <a:rPr lang="en-US" smtClean="0"/>
              <a:pPr/>
              <a:t>174</a:t>
            </a:fld>
            <a:endParaRPr lang="en-US" smtClean="0"/>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b="1" dirty="0" smtClean="0"/>
              <a:t>INVOLUNTARY EXAMINATION</a:t>
            </a:r>
            <a:endParaRPr lang="en-US" dirty="0"/>
          </a:p>
        </p:txBody>
      </p:sp>
      <p:sp>
        <p:nvSpPr>
          <p:cNvPr id="10243" name="Rectangle 3"/>
          <p:cNvSpPr>
            <a:spLocks noGrp="1" noChangeArrowheads="1"/>
          </p:cNvSpPr>
          <p:nvPr>
            <p:ph idx="1"/>
          </p:nvPr>
        </p:nvSpPr>
        <p:spPr>
          <a:xfrm>
            <a:off x="914400" y="1371600"/>
            <a:ext cx="7315200" cy="4525963"/>
          </a:xfrm>
        </p:spPr>
        <p:txBody>
          <a:bodyPr/>
          <a:lstStyle/>
          <a:p>
            <a:pPr eaLnBrk="1" hangingPunct="1">
              <a:lnSpc>
                <a:spcPct val="90000"/>
              </a:lnSpc>
              <a:defRPr/>
            </a:pPr>
            <a:r>
              <a:rPr lang="en-US" b="1" dirty="0" smtClean="0"/>
              <a:t>Criteria:</a:t>
            </a:r>
          </a:p>
          <a:p>
            <a:pPr lvl="1" eaLnBrk="1" hangingPunct="1">
              <a:lnSpc>
                <a:spcPct val="90000"/>
              </a:lnSpc>
              <a:defRPr/>
            </a:pPr>
            <a:r>
              <a:rPr lang="en-US" u="sng" dirty="0" smtClean="0"/>
              <a:t>Reason to believe</a:t>
            </a:r>
            <a:r>
              <a:rPr lang="en-US" dirty="0" smtClean="0"/>
              <a:t> person is mentally ill </a:t>
            </a:r>
            <a:r>
              <a:rPr lang="en-US" b="1" u="sng" dirty="0" smtClean="0"/>
              <a:t/>
            </a:r>
            <a:br>
              <a:rPr lang="en-US" b="1" u="sng" dirty="0" smtClean="0"/>
            </a:br>
            <a:r>
              <a:rPr lang="en-US" b="1" u="sng" dirty="0" smtClean="0"/>
              <a:t>AND</a:t>
            </a:r>
          </a:p>
          <a:p>
            <a:pPr lvl="1" eaLnBrk="1" hangingPunct="1">
              <a:lnSpc>
                <a:spcPct val="90000"/>
              </a:lnSpc>
              <a:defRPr/>
            </a:pPr>
            <a:r>
              <a:rPr lang="en-US" dirty="0"/>
              <a:t>B</a:t>
            </a:r>
            <a:r>
              <a:rPr lang="en-US" dirty="0" smtClean="0"/>
              <a:t>ecause of the mental illness;</a:t>
            </a:r>
          </a:p>
          <a:p>
            <a:pPr lvl="1" eaLnBrk="1" hangingPunct="1">
              <a:lnSpc>
                <a:spcPct val="90000"/>
              </a:lnSpc>
              <a:defRPr/>
            </a:pPr>
            <a:r>
              <a:rPr lang="en-US" dirty="0" smtClean="0"/>
              <a:t>Person refuses </a:t>
            </a:r>
            <a:r>
              <a:rPr lang="en-US" b="1" dirty="0" smtClean="0"/>
              <a:t>OR</a:t>
            </a:r>
            <a:r>
              <a:rPr lang="en-US" dirty="0" smtClean="0"/>
              <a:t> is unable to determine examination is necessary</a:t>
            </a:r>
            <a:r>
              <a:rPr lang="en-US" b="1" u="sng" dirty="0" smtClean="0"/>
              <a:t/>
            </a:r>
            <a:br>
              <a:rPr lang="en-US" b="1" u="sng" dirty="0" smtClean="0"/>
            </a:br>
            <a:r>
              <a:rPr lang="en-US" b="1" u="sng" dirty="0" smtClean="0"/>
              <a:t>AND</a:t>
            </a:r>
          </a:p>
          <a:p>
            <a:pPr lvl="1" eaLnBrk="1" hangingPunct="1">
              <a:lnSpc>
                <a:spcPct val="90000"/>
              </a:lnSpc>
              <a:defRPr/>
            </a:pPr>
            <a:r>
              <a:rPr lang="en-US" dirty="0" smtClean="0"/>
              <a:t>Person is likely to suffer from self-neglect </a:t>
            </a:r>
            <a:r>
              <a:rPr lang="en-US" b="1" dirty="0" smtClean="0"/>
              <a:t>OR</a:t>
            </a:r>
            <a:r>
              <a:rPr lang="en-US" dirty="0" smtClean="0"/>
              <a:t> harm to self or others</a:t>
            </a:r>
          </a:p>
        </p:txBody>
      </p:sp>
      <p:sp>
        <p:nvSpPr>
          <p:cNvPr id="12290" name="Slide Number Placeholder 3"/>
          <p:cNvSpPr>
            <a:spLocks noGrp="1"/>
          </p:cNvSpPr>
          <p:nvPr>
            <p:ph type="sldNum" sz="quarter" idx="12"/>
          </p:nvPr>
        </p:nvSpPr>
        <p:spPr>
          <a:noFill/>
        </p:spPr>
        <p:txBody>
          <a:bodyPr/>
          <a:lstStyle/>
          <a:p>
            <a:fld id="{CD2586B5-F1D7-4669-BD90-FCDA8FBA7FE5}" type="slidenum">
              <a:rPr lang="en-US" smtClean="0"/>
              <a:pPr/>
              <a:t>175</a:t>
            </a:fld>
            <a:endParaRPr lang="en-US" smtClean="0"/>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b="1" dirty="0"/>
              <a:t>Involuntary Examination</a:t>
            </a:r>
          </a:p>
        </p:txBody>
      </p:sp>
      <p:sp>
        <p:nvSpPr>
          <p:cNvPr id="11267" name="Rectangle 3"/>
          <p:cNvSpPr>
            <a:spLocks noGrp="1" noChangeArrowheads="1"/>
          </p:cNvSpPr>
          <p:nvPr>
            <p:ph idx="1"/>
          </p:nvPr>
        </p:nvSpPr>
        <p:spPr>
          <a:xfrm>
            <a:off x="914400" y="1371600"/>
            <a:ext cx="7315200" cy="4525963"/>
          </a:xfrm>
        </p:spPr>
        <p:txBody>
          <a:bodyPr/>
          <a:lstStyle/>
          <a:p>
            <a:pPr eaLnBrk="1" hangingPunct="1">
              <a:defRPr/>
            </a:pPr>
            <a:r>
              <a:rPr lang="en-US" dirty="0" smtClean="0"/>
              <a:t>Initiated by:</a:t>
            </a:r>
          </a:p>
          <a:p>
            <a:pPr lvl="1" eaLnBrk="1" hangingPunct="1">
              <a:defRPr/>
            </a:pPr>
            <a:r>
              <a:rPr lang="en-US" dirty="0" smtClean="0"/>
              <a:t>Law Enforcement</a:t>
            </a:r>
          </a:p>
          <a:p>
            <a:pPr lvl="1" eaLnBrk="1" hangingPunct="1">
              <a:defRPr/>
            </a:pPr>
            <a:r>
              <a:rPr lang="en-US" dirty="0" smtClean="0"/>
              <a:t>Court Order – Ex Parte</a:t>
            </a:r>
          </a:p>
          <a:p>
            <a:pPr lvl="1" eaLnBrk="1" hangingPunct="1">
              <a:defRPr/>
            </a:pPr>
            <a:r>
              <a:rPr lang="en-US" dirty="0" smtClean="0"/>
              <a:t>Professional Certification:</a:t>
            </a:r>
          </a:p>
          <a:p>
            <a:pPr lvl="2" eaLnBrk="1" hangingPunct="1">
              <a:defRPr/>
            </a:pPr>
            <a:r>
              <a:rPr lang="en-US" dirty="0" smtClean="0"/>
              <a:t>A Physician</a:t>
            </a:r>
          </a:p>
          <a:p>
            <a:pPr lvl="2" eaLnBrk="1" hangingPunct="1">
              <a:defRPr/>
            </a:pPr>
            <a:r>
              <a:rPr lang="en-US" dirty="0" smtClean="0"/>
              <a:t>Clinical Psychologist</a:t>
            </a:r>
          </a:p>
          <a:p>
            <a:pPr lvl="2" eaLnBrk="1" hangingPunct="1">
              <a:defRPr/>
            </a:pPr>
            <a:r>
              <a:rPr lang="en-US" dirty="0" smtClean="0"/>
              <a:t>Psychiatric Nurse</a:t>
            </a:r>
          </a:p>
          <a:p>
            <a:pPr lvl="2" eaLnBrk="1" hangingPunct="1">
              <a:defRPr/>
            </a:pPr>
            <a:r>
              <a:rPr lang="en-US" dirty="0" smtClean="0"/>
              <a:t>Clinical Social Worker</a:t>
            </a:r>
          </a:p>
          <a:p>
            <a:pPr lvl="2" eaLnBrk="1" hangingPunct="1">
              <a:defRPr/>
            </a:pPr>
            <a:r>
              <a:rPr lang="en-US" dirty="0" smtClean="0"/>
              <a:t>Physician Assistant</a:t>
            </a:r>
            <a:endParaRPr lang="en-US" b="1" dirty="0" smtClean="0"/>
          </a:p>
        </p:txBody>
      </p:sp>
      <p:sp>
        <p:nvSpPr>
          <p:cNvPr id="13314" name="Slide Number Placeholder 3"/>
          <p:cNvSpPr>
            <a:spLocks noGrp="1"/>
          </p:cNvSpPr>
          <p:nvPr>
            <p:ph type="sldNum" sz="quarter" idx="12"/>
          </p:nvPr>
        </p:nvSpPr>
        <p:spPr>
          <a:noFill/>
        </p:spPr>
        <p:txBody>
          <a:bodyPr/>
          <a:lstStyle/>
          <a:p>
            <a:fld id="{4F306B57-AC5C-4AC6-821A-0247DEA0A5FF}" type="slidenum">
              <a:rPr lang="en-US" smtClean="0"/>
              <a:pPr/>
              <a:t>176</a:t>
            </a:fld>
            <a:endParaRPr lang="en-US" smtClean="0"/>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defRPr/>
            </a:pPr>
            <a:r>
              <a:rPr lang="en-US" b="1" dirty="0" smtClean="0"/>
              <a:t>INVOLUNTARY EXAMINATION</a:t>
            </a:r>
            <a:endParaRPr lang="en-US" b="1" dirty="0"/>
          </a:p>
        </p:txBody>
      </p:sp>
      <p:sp>
        <p:nvSpPr>
          <p:cNvPr id="14339" name="Rectangle 3"/>
          <p:cNvSpPr>
            <a:spLocks noGrp="1" noChangeArrowheads="1"/>
          </p:cNvSpPr>
          <p:nvPr>
            <p:ph idx="1"/>
          </p:nvPr>
        </p:nvSpPr>
        <p:spPr>
          <a:xfrm>
            <a:off x="914400" y="1371600"/>
            <a:ext cx="7315200" cy="4525963"/>
          </a:xfrm>
        </p:spPr>
        <p:txBody>
          <a:bodyPr>
            <a:normAutofit/>
          </a:bodyPr>
          <a:lstStyle/>
          <a:p>
            <a:pPr eaLnBrk="1" hangingPunct="1">
              <a:buFontTx/>
              <a:buNone/>
              <a:defRPr/>
            </a:pPr>
            <a:r>
              <a:rPr lang="en-US" b="1" dirty="0" smtClean="0"/>
              <a:t>Law Enforcement – Protective Custody</a:t>
            </a:r>
          </a:p>
          <a:p>
            <a:pPr lvl="2" eaLnBrk="1" hangingPunct="1">
              <a:defRPr/>
            </a:pPr>
            <a:r>
              <a:rPr lang="en-US" dirty="0" smtClean="0"/>
              <a:t>Person refuses voluntary examination</a:t>
            </a:r>
          </a:p>
          <a:p>
            <a:pPr lvl="2" eaLnBrk="1" hangingPunct="1">
              <a:defRPr/>
            </a:pPr>
            <a:r>
              <a:rPr lang="en-US" dirty="0" smtClean="0"/>
              <a:t>Person must appear to meet criteria for involuntary examination</a:t>
            </a:r>
          </a:p>
          <a:p>
            <a:pPr lvl="2" eaLnBrk="1" hangingPunct="1">
              <a:defRPr/>
            </a:pPr>
            <a:r>
              <a:rPr lang="en-US" dirty="0" smtClean="0"/>
              <a:t>Based upon statements by the person, credibility of witnesses, and observation</a:t>
            </a:r>
          </a:p>
          <a:p>
            <a:pPr lvl="2" eaLnBrk="1" hangingPunct="1">
              <a:defRPr/>
            </a:pPr>
            <a:r>
              <a:rPr lang="en-US" dirty="0" smtClean="0"/>
              <a:t>Transportation to nearest receiving facility (only non-felony situations)</a:t>
            </a:r>
            <a:endParaRPr lang="en-US" b="1" dirty="0" smtClean="0"/>
          </a:p>
        </p:txBody>
      </p:sp>
      <p:sp>
        <p:nvSpPr>
          <p:cNvPr id="14338" name="Slide Number Placeholder 3"/>
          <p:cNvSpPr>
            <a:spLocks noGrp="1"/>
          </p:cNvSpPr>
          <p:nvPr>
            <p:ph type="sldNum" sz="quarter" idx="12"/>
          </p:nvPr>
        </p:nvSpPr>
        <p:spPr>
          <a:noFill/>
        </p:spPr>
        <p:txBody>
          <a:bodyPr/>
          <a:lstStyle/>
          <a:p>
            <a:fld id="{59BCCAB8-DE20-4EFF-95E2-067D5A2B4FD6}" type="slidenum">
              <a:rPr lang="en-US" smtClean="0"/>
              <a:pPr/>
              <a:t>177</a:t>
            </a:fld>
            <a:endParaRPr lang="en-US" smtClean="0"/>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b="1" dirty="0" smtClean="0"/>
              <a:t>INVOLUNTARY EXAMINATION</a:t>
            </a:r>
            <a:endParaRPr lang="en-US" b="1" dirty="0"/>
          </a:p>
        </p:txBody>
      </p:sp>
      <p:sp>
        <p:nvSpPr>
          <p:cNvPr id="13315" name="Rectangle 3"/>
          <p:cNvSpPr>
            <a:spLocks noGrp="1" noChangeArrowheads="1"/>
          </p:cNvSpPr>
          <p:nvPr>
            <p:ph idx="1"/>
          </p:nvPr>
        </p:nvSpPr>
        <p:spPr/>
        <p:txBody>
          <a:bodyPr>
            <a:normAutofit/>
          </a:bodyPr>
          <a:lstStyle/>
          <a:p>
            <a:pPr eaLnBrk="1" hangingPunct="1">
              <a:buFontTx/>
              <a:buNone/>
              <a:defRPr/>
            </a:pPr>
            <a:r>
              <a:rPr lang="en-US" b="1" dirty="0" smtClean="0">
                <a:effectLst>
                  <a:outerShdw blurRad="38100" dist="38100" dir="2700000" algn="tl">
                    <a:srgbClr val="C0C0C0"/>
                  </a:outerShdw>
                </a:effectLst>
              </a:rPr>
              <a:t>Ex Parte Order</a:t>
            </a:r>
            <a:r>
              <a:rPr lang="en-US" dirty="0" smtClean="0">
                <a:effectLst>
                  <a:outerShdw blurRad="38100" dist="38100" dir="2700000" algn="tl">
                    <a:srgbClr val="C0C0C0"/>
                  </a:outerShdw>
                </a:effectLst>
              </a:rPr>
              <a:t>	</a:t>
            </a:r>
          </a:p>
          <a:p>
            <a:pPr lvl="1">
              <a:defRPr/>
            </a:pPr>
            <a:r>
              <a:rPr lang="en-US" dirty="0" smtClean="0">
                <a:effectLst>
                  <a:outerShdw blurRad="38100" dist="38100" dir="2700000" algn="tl">
                    <a:srgbClr val="C0C0C0"/>
                  </a:outerShdw>
                </a:effectLst>
              </a:rPr>
              <a:t>Based on sworn testimony (written or oral)</a:t>
            </a:r>
          </a:p>
          <a:p>
            <a:pPr lvl="1">
              <a:defRPr/>
            </a:pPr>
            <a:r>
              <a:rPr lang="en-US" dirty="0" smtClean="0">
                <a:effectLst>
                  <a:outerShdw blurRad="38100" dist="38100" dir="2700000" algn="tl">
                    <a:srgbClr val="C0C0C0"/>
                  </a:outerShdw>
                </a:effectLst>
              </a:rPr>
              <a:t>Filed with the Clerk of the Court</a:t>
            </a:r>
          </a:p>
          <a:p>
            <a:pPr lvl="1">
              <a:defRPr/>
            </a:pPr>
            <a:r>
              <a:rPr lang="en-US" dirty="0" smtClean="0">
                <a:effectLst>
                  <a:outerShdw blurRad="38100" dist="38100" dir="2700000" algn="tl">
                    <a:srgbClr val="C0C0C0"/>
                  </a:outerShdw>
                </a:effectLst>
              </a:rPr>
              <a:t>Time limited for execution (7 days)</a:t>
            </a:r>
          </a:p>
          <a:p>
            <a:pPr lvl="1">
              <a:defRPr/>
            </a:pPr>
            <a:r>
              <a:rPr lang="en-US" dirty="0" smtClean="0">
                <a:effectLst>
                  <a:outerShdw blurRad="38100" dist="38100" dir="2700000" algn="tl">
                    <a:srgbClr val="C0C0C0"/>
                  </a:outerShdw>
                </a:effectLst>
              </a:rPr>
              <a:t>Law Enforcement executes order at any time on any day</a:t>
            </a:r>
          </a:p>
          <a:p>
            <a:pPr lvl="1">
              <a:defRPr/>
            </a:pPr>
            <a:r>
              <a:rPr lang="en-US" dirty="0" smtClean="0">
                <a:effectLst>
                  <a:outerShdw blurRad="38100" dist="38100" dir="2700000" algn="tl">
                    <a:srgbClr val="C0C0C0"/>
                  </a:outerShdw>
                </a:effectLst>
              </a:rPr>
              <a:t>Transportation to nearest receiving facility</a:t>
            </a:r>
            <a:r>
              <a:rPr lang="en-US" b="1" dirty="0" smtClean="0">
                <a:effectLst>
                  <a:outerShdw blurRad="38100" dist="38100" dir="2700000" algn="tl">
                    <a:srgbClr val="C0C0C0"/>
                  </a:outerShdw>
                </a:effectLst>
              </a:rPr>
              <a:t/>
            </a:r>
            <a:br>
              <a:rPr lang="en-US" b="1" dirty="0" smtClean="0">
                <a:effectLst>
                  <a:outerShdw blurRad="38100" dist="38100" dir="2700000" algn="tl">
                    <a:srgbClr val="C0C0C0"/>
                  </a:outerShdw>
                </a:effectLst>
              </a:rPr>
            </a:br>
            <a:endParaRPr lang="en-US" b="1" dirty="0" smtClean="0">
              <a:effectLst>
                <a:outerShdw blurRad="38100" dist="38100" dir="2700000" algn="tl">
                  <a:srgbClr val="C0C0C0"/>
                </a:outerShdw>
              </a:effectLst>
            </a:endParaRPr>
          </a:p>
        </p:txBody>
      </p:sp>
      <p:sp>
        <p:nvSpPr>
          <p:cNvPr id="15362" name="Slide Number Placeholder 3"/>
          <p:cNvSpPr>
            <a:spLocks noGrp="1"/>
          </p:cNvSpPr>
          <p:nvPr>
            <p:ph type="sldNum" sz="quarter" idx="12"/>
          </p:nvPr>
        </p:nvSpPr>
        <p:spPr>
          <a:noFill/>
        </p:spPr>
        <p:txBody>
          <a:bodyPr/>
          <a:lstStyle/>
          <a:p>
            <a:fld id="{D3D16BD6-B206-4C6D-AB21-B4CEA10E2376}" type="slidenum">
              <a:rPr lang="en-US" smtClean="0"/>
              <a:pPr/>
              <a:t>178</a:t>
            </a:fld>
            <a:endParaRPr lang="en-US" smtClean="0"/>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b="1" dirty="0" smtClean="0"/>
              <a:t>INVOLUNTARY EXAMINATION</a:t>
            </a:r>
            <a:endParaRPr lang="en-US" b="1" dirty="0"/>
          </a:p>
        </p:txBody>
      </p:sp>
      <p:sp>
        <p:nvSpPr>
          <p:cNvPr id="15363" name="Rectangle 3"/>
          <p:cNvSpPr>
            <a:spLocks noGrp="1" noChangeArrowheads="1"/>
          </p:cNvSpPr>
          <p:nvPr>
            <p:ph idx="1"/>
          </p:nvPr>
        </p:nvSpPr>
        <p:spPr/>
        <p:txBody>
          <a:bodyPr>
            <a:normAutofit/>
          </a:bodyPr>
          <a:lstStyle/>
          <a:p>
            <a:pPr eaLnBrk="1" hangingPunct="1">
              <a:buFontTx/>
              <a:buNone/>
              <a:defRPr/>
            </a:pPr>
            <a:r>
              <a:rPr lang="en-US" b="1" dirty="0" smtClean="0"/>
              <a:t>Professional Certification</a:t>
            </a:r>
            <a:endParaRPr lang="en-US" dirty="0" smtClean="0"/>
          </a:p>
          <a:p>
            <a:pPr lvl="1">
              <a:defRPr/>
            </a:pPr>
            <a:r>
              <a:rPr lang="en-US" dirty="0" smtClean="0"/>
              <a:t>Based on examination of the person within the preceding 48 hours</a:t>
            </a:r>
          </a:p>
          <a:p>
            <a:pPr lvl="1">
              <a:defRPr/>
            </a:pPr>
            <a:r>
              <a:rPr lang="en-US" dirty="0" smtClean="0"/>
              <a:t>Person appears to meet the criteria for involuntary examination</a:t>
            </a:r>
          </a:p>
          <a:p>
            <a:pPr lvl="1">
              <a:defRPr/>
            </a:pPr>
            <a:r>
              <a:rPr lang="en-US" dirty="0" smtClean="0"/>
              <a:t>Statement of the observations upon which conclusions are based</a:t>
            </a:r>
          </a:p>
          <a:p>
            <a:pPr lvl="1">
              <a:defRPr/>
            </a:pPr>
            <a:r>
              <a:rPr lang="en-US" dirty="0" smtClean="0"/>
              <a:t>Law Enforcement transports to nearest receiving facility</a:t>
            </a:r>
            <a:endParaRPr lang="en-US" b="1" dirty="0" smtClean="0"/>
          </a:p>
        </p:txBody>
      </p:sp>
      <p:sp>
        <p:nvSpPr>
          <p:cNvPr id="16386" name="Slide Number Placeholder 3"/>
          <p:cNvSpPr>
            <a:spLocks noGrp="1"/>
          </p:cNvSpPr>
          <p:nvPr>
            <p:ph type="sldNum" sz="quarter" idx="12"/>
          </p:nvPr>
        </p:nvSpPr>
        <p:spPr>
          <a:noFill/>
        </p:spPr>
        <p:txBody>
          <a:bodyPr/>
          <a:lstStyle/>
          <a:p>
            <a:fld id="{604FC767-2BD3-404A-B072-AA3ACD4B83BE}" type="slidenum">
              <a:rPr lang="en-US" smtClean="0"/>
              <a:pPr/>
              <a:t>179</a:t>
            </a:fld>
            <a:endParaRPr lang="en-US"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5"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THREE ABUSE</a:t>
            </a:r>
          </a:p>
        </p:txBody>
      </p:sp>
      <p:sp>
        <p:nvSpPr>
          <p:cNvPr id="28674" name="Rectangle 3"/>
          <p:cNvSpPr>
            <a:spLocks noGrp="1"/>
          </p:cNvSpPr>
          <p:nvPr>
            <p:ph idx="1"/>
          </p:nvPr>
        </p:nvSpPr>
        <p:spPr>
          <a:xfrm>
            <a:off x="914400" y="1371600"/>
            <a:ext cx="7315200" cy="4525963"/>
          </a:xfrm>
        </p:spPr>
        <p:txBody>
          <a:bodyPr>
            <a:normAutofit/>
          </a:bodyPr>
          <a:lstStyle/>
          <a:p>
            <a:pPr>
              <a:lnSpc>
                <a:spcPct val="90000"/>
              </a:lnSpc>
            </a:pPr>
            <a:r>
              <a:rPr lang="en-US" dirty="0" smtClean="0"/>
              <a:t>The individual becomes preoccupied with mood swings</a:t>
            </a:r>
          </a:p>
          <a:p>
            <a:pPr>
              <a:lnSpc>
                <a:spcPct val="90000"/>
              </a:lnSpc>
            </a:pPr>
            <a:r>
              <a:rPr lang="en-US" dirty="0" smtClean="0"/>
              <a:t>The individual experiences a cost increase due to high tolerance.</a:t>
            </a:r>
          </a:p>
          <a:p>
            <a:pPr>
              <a:lnSpc>
                <a:spcPct val="90000"/>
              </a:lnSpc>
            </a:pPr>
            <a:r>
              <a:rPr lang="en-US" dirty="0" smtClean="0"/>
              <a:t>There is an increase in frequency of substance use</a:t>
            </a:r>
          </a:p>
          <a:p>
            <a:pPr>
              <a:lnSpc>
                <a:spcPct val="90000"/>
              </a:lnSpc>
            </a:pPr>
            <a:r>
              <a:rPr lang="en-US" dirty="0" smtClean="0"/>
              <a:t>Solitary use occurs</a:t>
            </a:r>
          </a:p>
          <a:p>
            <a:pPr>
              <a:lnSpc>
                <a:spcPct val="90000"/>
              </a:lnSpc>
            </a:pPr>
            <a:r>
              <a:rPr lang="en-US" dirty="0" smtClean="0"/>
              <a:t>Loss of control occurs; i.e., getting drunk when not expecting to, using more than planned, breaking self-imposed rules, inability to predict outcome of use.</a:t>
            </a:r>
          </a:p>
          <a:p>
            <a:pPr>
              <a:lnSpc>
                <a:spcPct val="90000"/>
              </a:lnSpc>
            </a:pPr>
            <a:r>
              <a:rPr lang="en-US" dirty="0" smtClean="0"/>
              <a:t>Lifestyle begins to change.  Individual rearranges life so he, she can continue to use.</a:t>
            </a:r>
          </a:p>
          <a:p>
            <a:pPr>
              <a:lnSpc>
                <a:spcPct val="90000"/>
              </a:lnSpc>
            </a:pPr>
            <a:r>
              <a:rPr lang="en-US" dirty="0" smtClean="0"/>
              <a:t>Blackouts occur more frequently. (Blackouts are memory lapses that occur when the user is awake and appears to be engaged in normal activity; later, however, the person is unable to remember what  has been said or done.)</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p:txBody>
          <a:bodyPr/>
          <a:lstStyle/>
          <a:p>
            <a:pPr eaLnBrk="1" hangingPunct="1">
              <a:defRPr/>
            </a:pPr>
            <a:r>
              <a:rPr lang="en-US" b="1" dirty="0" smtClean="0"/>
              <a:t>BEHAVIORS TO LOOK FOR</a:t>
            </a:r>
            <a:endParaRPr lang="en-US" b="1" dirty="0"/>
          </a:p>
        </p:txBody>
      </p:sp>
      <p:sp>
        <p:nvSpPr>
          <p:cNvPr id="21509" name="Rectangle 5"/>
          <p:cNvSpPr>
            <a:spLocks noGrp="1" noChangeArrowheads="1"/>
          </p:cNvSpPr>
          <p:nvPr>
            <p:ph idx="1"/>
          </p:nvPr>
        </p:nvSpPr>
        <p:spPr>
          <a:xfrm>
            <a:off x="914400" y="1371600"/>
            <a:ext cx="7315200" cy="4525963"/>
          </a:xfrm>
          <a:ln>
            <a:noFill/>
          </a:ln>
        </p:spPr>
        <p:txBody>
          <a:bodyPr>
            <a:normAutofit/>
          </a:bodyPr>
          <a:lstStyle/>
          <a:p>
            <a:pPr eaLnBrk="1" hangingPunct="1">
              <a:lnSpc>
                <a:spcPct val="90000"/>
              </a:lnSpc>
              <a:buFontTx/>
              <a:buNone/>
              <a:defRPr/>
            </a:pPr>
            <a:r>
              <a:rPr lang="en-US" b="1" dirty="0" smtClean="0"/>
              <a:t>Self-Care Issues</a:t>
            </a:r>
          </a:p>
          <a:p>
            <a:pPr eaLnBrk="1" hangingPunct="1">
              <a:lnSpc>
                <a:spcPct val="90000"/>
              </a:lnSpc>
              <a:defRPr/>
            </a:pPr>
            <a:r>
              <a:rPr lang="en-US" dirty="0" smtClean="0"/>
              <a:t>Has not eaten in days</a:t>
            </a:r>
          </a:p>
          <a:p>
            <a:pPr eaLnBrk="1" hangingPunct="1">
              <a:lnSpc>
                <a:spcPct val="90000"/>
              </a:lnSpc>
              <a:defRPr/>
            </a:pPr>
            <a:r>
              <a:rPr lang="en-US" dirty="0" smtClean="0"/>
              <a:t>Not sleeping</a:t>
            </a:r>
          </a:p>
          <a:p>
            <a:pPr eaLnBrk="1" hangingPunct="1">
              <a:lnSpc>
                <a:spcPct val="90000"/>
              </a:lnSpc>
              <a:defRPr/>
            </a:pPr>
            <a:r>
              <a:rPr lang="en-US" dirty="0" smtClean="0"/>
              <a:t>Not taking medications</a:t>
            </a:r>
          </a:p>
          <a:p>
            <a:pPr eaLnBrk="1" hangingPunct="1">
              <a:lnSpc>
                <a:spcPct val="90000"/>
              </a:lnSpc>
              <a:defRPr/>
            </a:pPr>
            <a:r>
              <a:rPr lang="en-US" dirty="0" smtClean="0"/>
              <a:t>Puts self at risk</a:t>
            </a:r>
          </a:p>
          <a:p>
            <a:pPr eaLnBrk="1" hangingPunct="1">
              <a:lnSpc>
                <a:spcPct val="90000"/>
              </a:lnSpc>
              <a:defRPr/>
            </a:pPr>
            <a:r>
              <a:rPr lang="en-US" dirty="0" smtClean="0"/>
              <a:t>Neglect</a:t>
            </a:r>
          </a:p>
          <a:p>
            <a:pPr>
              <a:lnSpc>
                <a:spcPct val="90000"/>
              </a:lnSpc>
              <a:buNone/>
              <a:defRPr/>
            </a:pPr>
            <a:r>
              <a:rPr lang="en-US" b="1" dirty="0"/>
              <a:t>Feelings</a:t>
            </a:r>
          </a:p>
          <a:p>
            <a:pPr>
              <a:lnSpc>
                <a:spcPct val="90000"/>
              </a:lnSpc>
              <a:defRPr/>
            </a:pPr>
            <a:r>
              <a:rPr lang="en-US" dirty="0" smtClean="0"/>
              <a:t>Low self-esteem</a:t>
            </a:r>
          </a:p>
          <a:p>
            <a:pPr>
              <a:lnSpc>
                <a:spcPct val="90000"/>
              </a:lnSpc>
              <a:defRPr/>
            </a:pPr>
            <a:r>
              <a:rPr lang="en-US" dirty="0" smtClean="0"/>
              <a:t>Flat affect</a:t>
            </a:r>
          </a:p>
          <a:p>
            <a:pPr>
              <a:lnSpc>
                <a:spcPct val="90000"/>
              </a:lnSpc>
              <a:defRPr/>
            </a:pPr>
            <a:r>
              <a:rPr lang="en-US" dirty="0" smtClean="0"/>
              <a:t>Not </a:t>
            </a:r>
            <a:r>
              <a:rPr lang="en-US" dirty="0"/>
              <a:t>reaction with much </a:t>
            </a:r>
            <a:r>
              <a:rPr lang="en-US" dirty="0" smtClean="0"/>
              <a:t>feeling</a:t>
            </a:r>
          </a:p>
          <a:p>
            <a:pPr>
              <a:lnSpc>
                <a:spcPct val="90000"/>
              </a:lnSpc>
              <a:defRPr/>
            </a:pPr>
            <a:r>
              <a:rPr lang="en-US" dirty="0" smtClean="0"/>
              <a:t>Hopelessness </a:t>
            </a:r>
            <a:r>
              <a:rPr lang="en-US" dirty="0"/>
              <a:t>or helplessness </a:t>
            </a:r>
            <a:r>
              <a:rPr lang="en-US" dirty="0" err="1"/>
              <a:t>ect</a:t>
            </a:r>
            <a:r>
              <a:rPr lang="en-US" dirty="0"/>
              <a:t> </a:t>
            </a:r>
            <a:r>
              <a:rPr lang="en-US" dirty="0" smtClean="0"/>
              <a:t>of self, household and property</a:t>
            </a:r>
          </a:p>
        </p:txBody>
      </p:sp>
      <p:sp>
        <p:nvSpPr>
          <p:cNvPr id="18434" name="Slide Number Placeholder 3"/>
          <p:cNvSpPr>
            <a:spLocks noGrp="1"/>
          </p:cNvSpPr>
          <p:nvPr>
            <p:ph type="sldNum" sz="quarter" idx="12"/>
          </p:nvPr>
        </p:nvSpPr>
        <p:spPr>
          <a:noFill/>
        </p:spPr>
        <p:txBody>
          <a:bodyPr/>
          <a:lstStyle/>
          <a:p>
            <a:fld id="{F7C70AB7-2DFC-4EC2-8015-237E42B86F9E}" type="slidenum">
              <a:rPr lang="en-US" smtClean="0"/>
              <a:pPr/>
              <a:t>180</a:t>
            </a:fld>
            <a:endParaRPr lang="en-US" smtClean="0"/>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p:txBody>
          <a:bodyPr/>
          <a:lstStyle/>
          <a:p>
            <a:pPr eaLnBrk="1" hangingPunct="1">
              <a:defRPr/>
            </a:pPr>
            <a:r>
              <a:rPr lang="en-US" b="1" dirty="0" smtClean="0"/>
              <a:t>BEHAVIORS TO LOOK FOR</a:t>
            </a:r>
            <a:endParaRPr lang="en-US" b="1" dirty="0"/>
          </a:p>
        </p:txBody>
      </p:sp>
      <p:sp>
        <p:nvSpPr>
          <p:cNvPr id="22533" name="Rectangle 5"/>
          <p:cNvSpPr>
            <a:spLocks noGrp="1" noChangeArrowheads="1"/>
          </p:cNvSpPr>
          <p:nvPr>
            <p:ph idx="1"/>
          </p:nvPr>
        </p:nvSpPr>
        <p:spPr>
          <a:xfrm>
            <a:off x="914400" y="1371600"/>
            <a:ext cx="7315200" cy="4525963"/>
          </a:xfrm>
          <a:ln>
            <a:noFill/>
          </a:ln>
        </p:spPr>
        <p:txBody>
          <a:bodyPr>
            <a:normAutofit/>
          </a:bodyPr>
          <a:lstStyle/>
          <a:p>
            <a:pPr eaLnBrk="1" hangingPunct="1">
              <a:lnSpc>
                <a:spcPct val="80000"/>
              </a:lnSpc>
              <a:buFontTx/>
              <a:buNone/>
              <a:defRPr/>
            </a:pPr>
            <a:r>
              <a:rPr lang="en-US" b="1" dirty="0" smtClean="0">
                <a:effectLst>
                  <a:outerShdw blurRad="38100" dist="38100" dir="2700000" algn="tl">
                    <a:srgbClr val="C0C0C0"/>
                  </a:outerShdw>
                </a:effectLst>
              </a:rPr>
              <a:t>Suicidal Risk</a:t>
            </a:r>
          </a:p>
          <a:p>
            <a:pPr eaLnBrk="1" hangingPunct="1">
              <a:lnSpc>
                <a:spcPct val="80000"/>
              </a:lnSpc>
              <a:defRPr/>
            </a:pPr>
            <a:r>
              <a:rPr lang="en-US" dirty="0" smtClean="0">
                <a:effectLst>
                  <a:outerShdw blurRad="38100" dist="38100" dir="2700000" algn="tl">
                    <a:srgbClr val="C0C0C0"/>
                  </a:outerShdw>
                </a:effectLst>
              </a:rPr>
              <a:t>Previous attempts</a:t>
            </a:r>
          </a:p>
          <a:p>
            <a:pPr eaLnBrk="1" hangingPunct="1">
              <a:lnSpc>
                <a:spcPct val="80000"/>
              </a:lnSpc>
              <a:defRPr/>
            </a:pPr>
            <a:r>
              <a:rPr lang="en-US" dirty="0" smtClean="0">
                <a:effectLst>
                  <a:outerShdw blurRad="38100" dist="38100" dir="2700000" algn="tl">
                    <a:srgbClr val="C0C0C0"/>
                  </a:outerShdw>
                </a:effectLst>
              </a:rPr>
              <a:t>Has weapons or access to weapons</a:t>
            </a:r>
          </a:p>
          <a:p>
            <a:pPr eaLnBrk="1" hangingPunct="1">
              <a:lnSpc>
                <a:spcPct val="80000"/>
              </a:lnSpc>
              <a:defRPr/>
            </a:pPr>
            <a:r>
              <a:rPr lang="en-US" dirty="0" smtClean="0">
                <a:effectLst>
                  <a:outerShdw blurRad="38100" dist="38100" dir="2700000" algn="tl">
                    <a:srgbClr val="C0C0C0"/>
                  </a:outerShdw>
                </a:effectLst>
              </a:rPr>
              <a:t>Making direct statements about dying</a:t>
            </a:r>
          </a:p>
          <a:p>
            <a:pPr eaLnBrk="1" hangingPunct="1">
              <a:lnSpc>
                <a:spcPct val="80000"/>
              </a:lnSpc>
              <a:defRPr/>
            </a:pPr>
            <a:r>
              <a:rPr lang="en-US" dirty="0" smtClean="0">
                <a:effectLst>
                  <a:outerShdw blurRad="38100" dist="38100" dir="2700000" algn="tl">
                    <a:srgbClr val="C0C0C0"/>
                  </a:outerShdw>
                </a:effectLst>
              </a:rPr>
              <a:t>Evidence of previous attempts such as scars on the wrists</a:t>
            </a:r>
          </a:p>
          <a:p>
            <a:pPr>
              <a:lnSpc>
                <a:spcPct val="80000"/>
              </a:lnSpc>
              <a:buNone/>
              <a:defRPr/>
            </a:pPr>
            <a:endParaRPr lang="en-US" b="1" dirty="0" smtClean="0">
              <a:effectLst>
                <a:outerShdw blurRad="38100" dist="38100" dir="2700000" algn="tl">
                  <a:srgbClr val="C0C0C0"/>
                </a:outerShdw>
              </a:effectLst>
            </a:endParaRPr>
          </a:p>
          <a:p>
            <a:pPr>
              <a:lnSpc>
                <a:spcPct val="80000"/>
              </a:lnSpc>
              <a:buNone/>
              <a:defRPr/>
            </a:pPr>
            <a:r>
              <a:rPr lang="en-US" b="1" dirty="0" smtClean="0">
                <a:effectLst>
                  <a:outerShdw blurRad="38100" dist="38100" dir="2700000" algn="tl">
                    <a:srgbClr val="C0C0C0"/>
                  </a:outerShdw>
                </a:effectLst>
              </a:rPr>
              <a:t>Elderly Issues</a:t>
            </a:r>
            <a:endParaRPr lang="en-US" dirty="0">
              <a:effectLst>
                <a:outerShdw blurRad="38100" dist="38100" dir="2700000" algn="tl">
                  <a:srgbClr val="C0C0C0"/>
                </a:outerShdw>
              </a:effectLst>
            </a:endParaRPr>
          </a:p>
          <a:p>
            <a:pPr>
              <a:lnSpc>
                <a:spcPct val="80000"/>
              </a:lnSpc>
              <a:defRPr/>
            </a:pPr>
            <a:r>
              <a:rPr lang="en-US" dirty="0">
                <a:effectLst>
                  <a:outerShdw blurRad="38100" dist="38100" dir="2700000" algn="tl">
                    <a:srgbClr val="C0C0C0"/>
                  </a:outerShdw>
                </a:effectLst>
              </a:rPr>
              <a:t>Wandering at night</a:t>
            </a:r>
          </a:p>
          <a:p>
            <a:pPr>
              <a:lnSpc>
                <a:spcPct val="80000"/>
              </a:lnSpc>
              <a:defRPr/>
            </a:pPr>
            <a:r>
              <a:rPr lang="en-US" dirty="0">
                <a:effectLst>
                  <a:outerShdw blurRad="38100" dist="38100" dir="2700000" algn="tl">
                    <a:srgbClr val="C0C0C0"/>
                  </a:outerShdw>
                </a:effectLst>
              </a:rPr>
              <a:t>Leaving things on</a:t>
            </a:r>
          </a:p>
          <a:p>
            <a:pPr>
              <a:lnSpc>
                <a:spcPct val="80000"/>
              </a:lnSpc>
              <a:defRPr/>
            </a:pPr>
            <a:r>
              <a:rPr lang="en-US" dirty="0">
                <a:effectLst>
                  <a:outerShdw blurRad="38100" dist="38100" dir="2700000" algn="tl">
                    <a:srgbClr val="C0C0C0"/>
                  </a:outerShdw>
                </a:effectLst>
              </a:rPr>
              <a:t>Not eating or sleeping</a:t>
            </a:r>
          </a:p>
          <a:p>
            <a:pPr>
              <a:lnSpc>
                <a:spcPct val="80000"/>
              </a:lnSpc>
              <a:defRPr/>
            </a:pPr>
            <a:r>
              <a:rPr lang="en-US" dirty="0">
                <a:effectLst>
                  <a:outerShdw blurRad="38100" dist="38100" dir="2700000" algn="tl">
                    <a:srgbClr val="C0C0C0"/>
                  </a:outerShdw>
                </a:effectLst>
              </a:rPr>
              <a:t>Unrealistic fears</a:t>
            </a:r>
          </a:p>
          <a:p>
            <a:pPr>
              <a:lnSpc>
                <a:spcPct val="80000"/>
              </a:lnSpc>
              <a:defRPr/>
            </a:pPr>
            <a:r>
              <a:rPr lang="en-US" dirty="0">
                <a:effectLst>
                  <a:outerShdw blurRad="38100" dist="38100" dir="2700000" algn="tl">
                    <a:srgbClr val="C0C0C0"/>
                  </a:outerShdw>
                </a:effectLst>
              </a:rPr>
              <a:t>Uncontrollable anxiety</a:t>
            </a:r>
          </a:p>
          <a:p>
            <a:pPr>
              <a:lnSpc>
                <a:spcPct val="80000"/>
              </a:lnSpc>
              <a:defRPr/>
            </a:pPr>
            <a:r>
              <a:rPr lang="en-US" dirty="0">
                <a:effectLst>
                  <a:outerShdw blurRad="38100" dist="38100" dir="2700000" algn="tl">
                    <a:srgbClr val="C0C0C0"/>
                  </a:outerShdw>
                </a:effectLst>
              </a:rPr>
              <a:t>Confusion</a:t>
            </a:r>
          </a:p>
          <a:p>
            <a:pPr>
              <a:lnSpc>
                <a:spcPct val="80000"/>
              </a:lnSpc>
              <a:defRPr/>
            </a:pPr>
            <a:r>
              <a:rPr lang="en-US" dirty="0">
                <a:effectLst>
                  <a:outerShdw blurRad="38100" dist="38100" dir="2700000" algn="tl">
                    <a:srgbClr val="C0C0C0"/>
                  </a:outerShdw>
                </a:effectLst>
              </a:rPr>
              <a:t>Quantity and age of unused foods in the </a:t>
            </a:r>
            <a:r>
              <a:rPr lang="en-US" dirty="0" smtClean="0">
                <a:effectLst>
                  <a:outerShdw blurRad="38100" dist="38100" dir="2700000" algn="tl">
                    <a:srgbClr val="C0C0C0"/>
                  </a:outerShdw>
                </a:effectLst>
              </a:rPr>
              <a:t>home</a:t>
            </a:r>
            <a:endParaRPr lang="en-US" dirty="0">
              <a:effectLst>
                <a:outerShdw blurRad="38100" dist="38100" dir="2700000" algn="tl">
                  <a:srgbClr val="C0C0C0"/>
                </a:outerShdw>
              </a:effectLst>
            </a:endParaRPr>
          </a:p>
        </p:txBody>
      </p:sp>
      <p:sp>
        <p:nvSpPr>
          <p:cNvPr id="19458" name="Slide Number Placeholder 3"/>
          <p:cNvSpPr>
            <a:spLocks noGrp="1"/>
          </p:cNvSpPr>
          <p:nvPr>
            <p:ph type="sldNum" sz="quarter" idx="12"/>
          </p:nvPr>
        </p:nvSpPr>
        <p:spPr>
          <a:noFill/>
        </p:spPr>
        <p:txBody>
          <a:bodyPr/>
          <a:lstStyle/>
          <a:p>
            <a:fld id="{37DE44FF-036F-48A7-A86B-25CA317412E4}" type="slidenum">
              <a:rPr lang="en-US" smtClean="0"/>
              <a:pPr/>
              <a:t>181</a:t>
            </a:fld>
            <a:endParaRPr lang="en-US" smtClean="0"/>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b="1" dirty="0" smtClean="0"/>
              <a:t>BEHAVIORS TO LOOK FOR</a:t>
            </a:r>
            <a:endParaRPr lang="en-US" b="1" dirty="0"/>
          </a:p>
        </p:txBody>
      </p:sp>
      <p:sp>
        <p:nvSpPr>
          <p:cNvPr id="23555" name="Rectangle 3"/>
          <p:cNvSpPr>
            <a:spLocks noGrp="1" noChangeArrowheads="1"/>
          </p:cNvSpPr>
          <p:nvPr>
            <p:ph idx="1"/>
          </p:nvPr>
        </p:nvSpPr>
        <p:spPr>
          <a:xfrm>
            <a:off x="914400" y="1371600"/>
            <a:ext cx="7315200" cy="4525963"/>
          </a:xfrm>
          <a:ln>
            <a:noFill/>
          </a:ln>
        </p:spPr>
        <p:txBody>
          <a:bodyPr>
            <a:normAutofit/>
          </a:bodyPr>
          <a:lstStyle/>
          <a:p>
            <a:pPr eaLnBrk="1" hangingPunct="1">
              <a:buFontTx/>
              <a:buNone/>
              <a:defRPr/>
            </a:pPr>
            <a:r>
              <a:rPr lang="en-US" b="1" dirty="0" smtClean="0"/>
              <a:t>Substance Abuse</a:t>
            </a:r>
            <a:r>
              <a:rPr lang="en-US" dirty="0" smtClean="0"/>
              <a:t/>
            </a:r>
            <a:br>
              <a:rPr lang="en-US" dirty="0" smtClean="0"/>
            </a:br>
            <a:endParaRPr lang="en-US" dirty="0" smtClean="0"/>
          </a:p>
          <a:p>
            <a:pPr eaLnBrk="1" hangingPunct="1">
              <a:defRPr/>
            </a:pPr>
            <a:r>
              <a:rPr lang="en-US" dirty="0" smtClean="0"/>
              <a:t>Abuse of prescribed medications</a:t>
            </a:r>
          </a:p>
          <a:p>
            <a:pPr eaLnBrk="1" hangingPunct="1">
              <a:defRPr/>
            </a:pPr>
            <a:r>
              <a:rPr lang="en-US" dirty="0" smtClean="0"/>
              <a:t>Use of alcohol and/or illegal substances while taking medications</a:t>
            </a:r>
            <a:br>
              <a:rPr lang="en-US" dirty="0" smtClean="0"/>
            </a:br>
            <a:endParaRPr lang="en-US" dirty="0" smtClean="0"/>
          </a:p>
          <a:p>
            <a:pPr eaLnBrk="1" hangingPunct="1">
              <a:buFontTx/>
              <a:buNone/>
              <a:defRPr/>
            </a:pPr>
            <a:r>
              <a:rPr lang="en-US" dirty="0" smtClean="0"/>
              <a:t>** If substance abuse appears to be the only issue, the </a:t>
            </a:r>
            <a:r>
              <a:rPr lang="en-US" dirty="0" err="1" smtClean="0"/>
              <a:t>Marchman</a:t>
            </a:r>
            <a:r>
              <a:rPr lang="en-US" dirty="0" smtClean="0"/>
              <a:t> Act may be more appropriate.**</a:t>
            </a:r>
          </a:p>
        </p:txBody>
      </p:sp>
      <p:sp>
        <p:nvSpPr>
          <p:cNvPr id="20482" name="Slide Number Placeholder 3"/>
          <p:cNvSpPr>
            <a:spLocks noGrp="1"/>
          </p:cNvSpPr>
          <p:nvPr>
            <p:ph type="sldNum" sz="quarter" idx="12"/>
          </p:nvPr>
        </p:nvSpPr>
        <p:spPr>
          <a:noFill/>
        </p:spPr>
        <p:txBody>
          <a:bodyPr/>
          <a:lstStyle/>
          <a:p>
            <a:fld id="{104F3050-DBC5-4AB9-BE40-CD99C54A5065}" type="slidenum">
              <a:rPr lang="en-US" smtClean="0"/>
              <a:pPr/>
              <a:t>182</a:t>
            </a:fld>
            <a:endParaRPr lang="en-US" smtClean="0"/>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b="1" dirty="0" smtClean="0"/>
              <a:t>CONFIDENTIALITY</a:t>
            </a:r>
            <a:r>
              <a:rPr lang="en-US" sz="1300" b="1" dirty="0"/>
              <a:t/>
            </a:r>
            <a:br>
              <a:rPr lang="en-US" sz="1300" b="1" dirty="0"/>
            </a:br>
            <a:r>
              <a:rPr lang="en-US" sz="1300" b="1" dirty="0"/>
              <a:t> </a:t>
            </a:r>
            <a:r>
              <a:rPr lang="en-US" sz="1500" b="1" dirty="0"/>
              <a:t>394.4615, FS and 65E-5.250, FAC</a:t>
            </a:r>
          </a:p>
        </p:txBody>
      </p:sp>
      <p:sp>
        <p:nvSpPr>
          <p:cNvPr id="43011" name="Rectangle 3"/>
          <p:cNvSpPr>
            <a:spLocks noGrp="1" noChangeArrowheads="1"/>
          </p:cNvSpPr>
          <p:nvPr>
            <p:ph idx="1"/>
          </p:nvPr>
        </p:nvSpPr>
        <p:spPr>
          <a:xfrm>
            <a:off x="914400" y="1447800"/>
            <a:ext cx="7315200" cy="4525963"/>
          </a:xfrm>
        </p:spPr>
        <p:txBody>
          <a:bodyPr/>
          <a:lstStyle/>
          <a:p>
            <a:pPr eaLnBrk="1" hangingPunct="1">
              <a:lnSpc>
                <a:spcPct val="80000"/>
              </a:lnSpc>
              <a:defRPr/>
            </a:pPr>
            <a:r>
              <a:rPr lang="en-US" sz="2000" dirty="0" smtClean="0"/>
              <a:t>Unless waived by expressed and informed consent by the patient, guardian, or guardian advocate, the confidentiality of the record </a:t>
            </a:r>
            <a:r>
              <a:rPr lang="en-US" sz="2000" b="1" u="sng" dirty="0" smtClean="0"/>
              <a:t>shall not</a:t>
            </a:r>
            <a:r>
              <a:rPr lang="en-US" sz="2000" dirty="0" smtClean="0"/>
              <a:t> be lost.</a:t>
            </a:r>
          </a:p>
          <a:p>
            <a:pPr eaLnBrk="1" hangingPunct="1">
              <a:lnSpc>
                <a:spcPct val="80000"/>
              </a:lnSpc>
              <a:defRPr/>
            </a:pPr>
            <a:endParaRPr lang="en-US" sz="1200" dirty="0" smtClean="0"/>
          </a:p>
          <a:p>
            <a:pPr eaLnBrk="1" hangingPunct="1">
              <a:lnSpc>
                <a:spcPct val="80000"/>
              </a:lnSpc>
              <a:defRPr/>
            </a:pPr>
            <a:r>
              <a:rPr lang="en-US" sz="2000" dirty="0" smtClean="0"/>
              <a:t>Information can be released as follows:</a:t>
            </a:r>
          </a:p>
          <a:p>
            <a:pPr lvl="2" eaLnBrk="1" hangingPunct="1">
              <a:lnSpc>
                <a:spcPct val="80000"/>
              </a:lnSpc>
              <a:defRPr/>
            </a:pPr>
            <a:r>
              <a:rPr lang="en-US" sz="1800" dirty="0" smtClean="0"/>
              <a:t>Court order</a:t>
            </a:r>
          </a:p>
          <a:p>
            <a:pPr lvl="2" eaLnBrk="1" hangingPunct="1">
              <a:lnSpc>
                <a:spcPct val="80000"/>
              </a:lnSpc>
              <a:defRPr/>
            </a:pPr>
            <a:r>
              <a:rPr lang="en-US" sz="1800" dirty="0" smtClean="0"/>
              <a:t>Patient’s attorney</a:t>
            </a:r>
          </a:p>
          <a:p>
            <a:pPr lvl="2" eaLnBrk="1" hangingPunct="1">
              <a:lnSpc>
                <a:spcPct val="80000"/>
              </a:lnSpc>
              <a:defRPr/>
            </a:pPr>
            <a:r>
              <a:rPr lang="en-US" sz="1800" dirty="0" smtClean="0"/>
              <a:t>Intent to harm</a:t>
            </a:r>
          </a:p>
          <a:p>
            <a:pPr lvl="2" eaLnBrk="1" hangingPunct="1">
              <a:lnSpc>
                <a:spcPct val="80000"/>
              </a:lnSpc>
              <a:defRPr/>
            </a:pPr>
            <a:r>
              <a:rPr lang="en-US" sz="1800" dirty="0" smtClean="0"/>
              <a:t>Monitoring and investigative purposes</a:t>
            </a:r>
          </a:p>
          <a:p>
            <a:pPr eaLnBrk="1" hangingPunct="1">
              <a:lnSpc>
                <a:spcPct val="80000"/>
              </a:lnSpc>
              <a:defRPr/>
            </a:pPr>
            <a:endParaRPr lang="en-US" sz="1200" dirty="0" smtClean="0"/>
          </a:p>
          <a:p>
            <a:pPr eaLnBrk="1" hangingPunct="1">
              <a:lnSpc>
                <a:spcPct val="80000"/>
              </a:lnSpc>
              <a:defRPr/>
            </a:pPr>
            <a:r>
              <a:rPr lang="en-US" sz="2000" dirty="0" smtClean="0"/>
              <a:t>Nothing prevents parent or next of kin from receiving a summary of treatment plan and current physical and mental condition, in accord with code of ethics</a:t>
            </a:r>
          </a:p>
          <a:p>
            <a:pPr eaLnBrk="1" hangingPunct="1">
              <a:lnSpc>
                <a:spcPct val="80000"/>
              </a:lnSpc>
              <a:defRPr/>
            </a:pPr>
            <a:endParaRPr lang="en-US" sz="1200" dirty="0" smtClean="0"/>
          </a:p>
          <a:p>
            <a:pPr eaLnBrk="1" hangingPunct="1">
              <a:lnSpc>
                <a:spcPct val="80000"/>
              </a:lnSpc>
              <a:defRPr/>
            </a:pPr>
            <a:r>
              <a:rPr lang="en-US" sz="2000" dirty="0" smtClean="0"/>
              <a:t>Patient has right of reasonable access to own clinical record</a:t>
            </a:r>
          </a:p>
          <a:p>
            <a:pPr eaLnBrk="1" hangingPunct="1">
              <a:lnSpc>
                <a:spcPct val="80000"/>
              </a:lnSpc>
              <a:defRPr/>
            </a:pPr>
            <a:endParaRPr lang="en-US" sz="1400" dirty="0" smtClean="0"/>
          </a:p>
          <a:p>
            <a:pPr eaLnBrk="1" hangingPunct="1">
              <a:lnSpc>
                <a:spcPct val="80000"/>
              </a:lnSpc>
              <a:defRPr/>
            </a:pPr>
            <a:r>
              <a:rPr lang="en-US" sz="2000" dirty="0" smtClean="0"/>
              <a:t>HIPAA and substitute decision-makers </a:t>
            </a:r>
          </a:p>
        </p:txBody>
      </p:sp>
      <p:sp>
        <p:nvSpPr>
          <p:cNvPr id="21506" name="Slide Number Placeholder 3"/>
          <p:cNvSpPr>
            <a:spLocks noGrp="1"/>
          </p:cNvSpPr>
          <p:nvPr>
            <p:ph type="sldNum" sz="quarter" idx="12"/>
          </p:nvPr>
        </p:nvSpPr>
        <p:spPr>
          <a:noFill/>
        </p:spPr>
        <p:txBody>
          <a:bodyPr/>
          <a:lstStyle/>
          <a:p>
            <a:fld id="{D808259A-7ED0-4440-AA22-0DB616C0838A}" type="slidenum">
              <a:rPr lang="en-US" smtClean="0"/>
              <a:pPr/>
              <a:t>183</a:t>
            </a:fld>
            <a:endParaRPr lang="en-US" smtClean="0"/>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fontScale="90000"/>
          </a:bodyPr>
          <a:lstStyle/>
          <a:p>
            <a:pPr eaLnBrk="1" hangingPunct="1">
              <a:defRPr/>
            </a:pPr>
            <a:r>
              <a:rPr lang="en-US" sz="3600" b="1" dirty="0" smtClean="0"/>
              <a:t>DISCHARGE OR RELEASE</a:t>
            </a:r>
            <a:br>
              <a:rPr lang="en-US" sz="3600" b="1" dirty="0" smtClean="0"/>
            </a:br>
            <a:r>
              <a:rPr lang="en-US" sz="3600" b="1" dirty="0" smtClean="0"/>
              <a:t>INVOLUNTARY EXAMINATION    </a:t>
            </a:r>
            <a:r>
              <a:rPr lang="en-US" sz="3600" b="1" dirty="0" smtClean="0">
                <a:effectLst>
                  <a:outerShdw blurRad="38100" dist="38100" dir="2700000" algn="tl">
                    <a:srgbClr val="000000"/>
                  </a:outerShdw>
                </a:effectLst>
              </a:rPr>
              <a:t/>
            </a:r>
            <a:br>
              <a:rPr lang="en-US" sz="3600" b="1" dirty="0" smtClean="0">
                <a:effectLst>
                  <a:outerShdw blurRad="38100" dist="38100" dir="2700000" algn="tl">
                    <a:srgbClr val="000000"/>
                  </a:outerShdw>
                </a:effectLst>
              </a:rPr>
            </a:br>
            <a:r>
              <a:rPr lang="en-US" sz="1800" b="1" dirty="0" smtClean="0"/>
              <a:t>394.463(2</a:t>
            </a:r>
            <a:r>
              <a:rPr lang="en-US" sz="1800" b="1" dirty="0"/>
              <a:t>)(1), FS</a:t>
            </a:r>
          </a:p>
        </p:txBody>
      </p:sp>
      <p:sp>
        <p:nvSpPr>
          <p:cNvPr id="51203" name="Rectangle 3"/>
          <p:cNvSpPr>
            <a:spLocks noGrp="1" noChangeArrowheads="1"/>
          </p:cNvSpPr>
          <p:nvPr>
            <p:ph idx="1"/>
          </p:nvPr>
        </p:nvSpPr>
        <p:spPr>
          <a:xfrm>
            <a:off x="914400" y="1722437"/>
            <a:ext cx="7315200" cy="4525963"/>
          </a:xfrm>
        </p:spPr>
        <p:txBody>
          <a:bodyPr>
            <a:normAutofit/>
          </a:bodyPr>
          <a:lstStyle/>
          <a:p>
            <a:pPr eaLnBrk="1" hangingPunct="1">
              <a:defRPr/>
            </a:pPr>
            <a:r>
              <a:rPr lang="en-US" dirty="0" smtClean="0"/>
              <a:t>Within the 72 hour examination period:</a:t>
            </a:r>
          </a:p>
          <a:p>
            <a:pPr lvl="1">
              <a:defRPr/>
            </a:pPr>
            <a:r>
              <a:rPr lang="en-US" dirty="0" smtClean="0"/>
              <a:t>Person shall be released, unless charged with a crime.  If so, returned to law enforcement,</a:t>
            </a:r>
          </a:p>
          <a:p>
            <a:pPr lvl="2" eaLnBrk="1" hangingPunct="1">
              <a:buFontTx/>
              <a:buNone/>
              <a:defRPr/>
            </a:pPr>
            <a:r>
              <a:rPr lang="en-US" b="1" dirty="0" smtClean="0"/>
              <a:t>Or</a:t>
            </a:r>
          </a:p>
          <a:p>
            <a:pPr lvl="1">
              <a:defRPr/>
            </a:pPr>
            <a:r>
              <a:rPr lang="en-US" dirty="0" smtClean="0"/>
              <a:t>Person, unless charged with a crime, shall be asked to give express and informed consent to voluntary placement,</a:t>
            </a:r>
          </a:p>
          <a:p>
            <a:pPr lvl="2" eaLnBrk="1" hangingPunct="1">
              <a:buFontTx/>
              <a:buNone/>
              <a:defRPr/>
            </a:pPr>
            <a:r>
              <a:rPr lang="en-US" b="1" dirty="0" smtClean="0"/>
              <a:t>Or</a:t>
            </a:r>
          </a:p>
          <a:p>
            <a:pPr lvl="1">
              <a:defRPr/>
            </a:pPr>
            <a:r>
              <a:rPr lang="en-US" dirty="0" smtClean="0"/>
              <a:t>Petition for involuntary placement shall be filed</a:t>
            </a:r>
          </a:p>
        </p:txBody>
      </p:sp>
      <p:sp>
        <p:nvSpPr>
          <p:cNvPr id="22530" name="Slide Number Placeholder 3"/>
          <p:cNvSpPr>
            <a:spLocks noGrp="1"/>
          </p:cNvSpPr>
          <p:nvPr>
            <p:ph type="sldNum" sz="quarter" idx="12"/>
          </p:nvPr>
        </p:nvSpPr>
        <p:spPr>
          <a:noFill/>
        </p:spPr>
        <p:txBody>
          <a:bodyPr/>
          <a:lstStyle/>
          <a:p>
            <a:fld id="{E705B316-2334-488A-B54E-831B75D5832F}" type="slidenum">
              <a:rPr lang="en-US" smtClean="0"/>
              <a:pPr/>
              <a:t>184</a:t>
            </a:fld>
            <a:endParaRPr lang="en-US" smtClean="0"/>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2"/>
          <p:cNvSpPr>
            <a:spLocks noGrp="1" noRot="1" noChangeArrowheads="1"/>
          </p:cNvSpPr>
          <p:nvPr>
            <p:ph type="title"/>
          </p:nvPr>
        </p:nvSpPr>
        <p:spPr/>
        <p:txBody>
          <a:bodyPr>
            <a:normAutofit/>
          </a:bodyPr>
          <a:lstStyle/>
          <a:p>
            <a:pPr eaLnBrk="1" hangingPunct="1">
              <a:defRPr/>
            </a:pPr>
            <a:r>
              <a:rPr lang="en-US" dirty="0" smtClean="0"/>
              <a:t>INVOLUNTARY PLACEMENT CRITERIA</a:t>
            </a:r>
            <a:r>
              <a:rPr lang="en-US" sz="1400" dirty="0"/>
              <a:t/>
            </a:r>
            <a:br>
              <a:rPr lang="en-US" sz="1400" dirty="0"/>
            </a:br>
            <a:r>
              <a:rPr lang="en-US" sz="1400" dirty="0"/>
              <a:t> </a:t>
            </a:r>
            <a:r>
              <a:rPr lang="en-US" sz="1600" dirty="0"/>
              <a:t>394.467(1), FS and 65E-5.290, FAC</a:t>
            </a:r>
          </a:p>
        </p:txBody>
      </p:sp>
      <p:sp>
        <p:nvSpPr>
          <p:cNvPr id="53251" name="Rectangle 3"/>
          <p:cNvSpPr>
            <a:spLocks noGrp="1" noRot="1" noChangeArrowheads="1"/>
          </p:cNvSpPr>
          <p:nvPr>
            <p:ph idx="1"/>
          </p:nvPr>
        </p:nvSpPr>
        <p:spPr/>
        <p:txBody>
          <a:bodyPr>
            <a:normAutofit/>
          </a:bodyPr>
          <a:lstStyle/>
          <a:p>
            <a:pPr eaLnBrk="1" hangingPunct="1">
              <a:lnSpc>
                <a:spcPct val="90000"/>
              </a:lnSpc>
              <a:defRPr/>
            </a:pPr>
            <a:r>
              <a:rPr lang="en-US" dirty="0" smtClean="0"/>
              <a:t>Finding of the court by clear and convincing evidence that:</a:t>
            </a:r>
          </a:p>
          <a:p>
            <a:pPr lvl="1" eaLnBrk="1" hangingPunct="1">
              <a:lnSpc>
                <a:spcPct val="90000"/>
              </a:lnSpc>
              <a:defRPr/>
            </a:pPr>
            <a:r>
              <a:rPr lang="en-US" dirty="0" smtClean="0"/>
              <a:t>Person is mentally ill </a:t>
            </a:r>
            <a:r>
              <a:rPr lang="en-US" b="1" u="sng" dirty="0" smtClean="0"/>
              <a:t>and</a:t>
            </a:r>
            <a:r>
              <a:rPr lang="en-US" dirty="0" smtClean="0"/>
              <a:t> because of the mental illness:</a:t>
            </a:r>
          </a:p>
          <a:p>
            <a:pPr lvl="2" eaLnBrk="1" hangingPunct="1">
              <a:lnSpc>
                <a:spcPct val="90000"/>
              </a:lnSpc>
              <a:defRPr/>
            </a:pPr>
            <a:r>
              <a:rPr lang="en-US" dirty="0" smtClean="0"/>
              <a:t>Person refuses voluntary placement for treatment after sufficient and conscientious explanation and disclosure of purpose of placement for treatment; </a:t>
            </a:r>
            <a:r>
              <a:rPr lang="en-US" b="1" u="sng" dirty="0" smtClean="0"/>
              <a:t>or</a:t>
            </a:r>
            <a:r>
              <a:rPr lang="en-US" dirty="0" smtClean="0"/>
              <a:t> was unable to determine whether placement is necessary; </a:t>
            </a:r>
            <a:r>
              <a:rPr lang="en-US" b="1" u="sng" dirty="0" smtClean="0"/>
              <a:t>and</a:t>
            </a:r>
            <a:endParaRPr lang="en-US" dirty="0" smtClean="0"/>
          </a:p>
          <a:p>
            <a:pPr lvl="1" eaLnBrk="1" hangingPunct="1">
              <a:lnSpc>
                <a:spcPct val="90000"/>
              </a:lnSpc>
              <a:defRPr/>
            </a:pPr>
            <a:r>
              <a:rPr lang="en-US" dirty="0" smtClean="0"/>
              <a:t>Person manifestly incapable of surviving alone or with the help of willing and responsible family or friends and without treatment is likely to suffer harm from neglect; </a:t>
            </a:r>
            <a:r>
              <a:rPr lang="en-US" b="1" u="sng" dirty="0" smtClean="0"/>
              <a:t>or</a:t>
            </a:r>
          </a:p>
        </p:txBody>
      </p:sp>
      <p:sp>
        <p:nvSpPr>
          <p:cNvPr id="24578" name="Slide Number Placeholder 3"/>
          <p:cNvSpPr>
            <a:spLocks noGrp="1"/>
          </p:cNvSpPr>
          <p:nvPr>
            <p:ph type="sldNum" sz="quarter" idx="12"/>
          </p:nvPr>
        </p:nvSpPr>
        <p:spPr>
          <a:noFill/>
        </p:spPr>
        <p:txBody>
          <a:bodyPr/>
          <a:lstStyle/>
          <a:p>
            <a:fld id="{999B56AB-7E0D-4B43-A54C-874C75CBEBDB}" type="slidenum">
              <a:rPr lang="en-US" smtClean="0"/>
              <a:pPr/>
              <a:t>185</a:t>
            </a:fld>
            <a:endParaRPr lang="en-US" smtClean="0"/>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p:txBody>
          <a:bodyPr>
            <a:normAutofit/>
          </a:bodyPr>
          <a:lstStyle/>
          <a:p>
            <a:pPr eaLnBrk="1" hangingPunct="1">
              <a:defRPr/>
            </a:pPr>
            <a:r>
              <a:rPr lang="en-US" dirty="0" smtClean="0"/>
              <a:t>INVOLUNTARY PLACEMENT CRITERIA </a:t>
            </a:r>
            <a:r>
              <a:rPr lang="en-US" sz="1600" dirty="0" smtClean="0"/>
              <a:t>(</a:t>
            </a:r>
            <a:r>
              <a:rPr lang="en-US" sz="1600" dirty="0"/>
              <a:t>continued)</a:t>
            </a:r>
            <a:r>
              <a:rPr lang="en-US" dirty="0"/>
              <a:t> </a:t>
            </a:r>
          </a:p>
        </p:txBody>
      </p:sp>
      <p:sp>
        <p:nvSpPr>
          <p:cNvPr id="56323" name="Rectangle 3"/>
          <p:cNvSpPr>
            <a:spLocks noGrp="1" noRot="1" noChangeArrowheads="1"/>
          </p:cNvSpPr>
          <p:nvPr>
            <p:ph idx="1"/>
          </p:nvPr>
        </p:nvSpPr>
        <p:spPr/>
        <p:txBody>
          <a:bodyPr>
            <a:normAutofit/>
          </a:bodyPr>
          <a:lstStyle/>
          <a:p>
            <a:pPr eaLnBrk="1" hangingPunct="1">
              <a:defRPr/>
            </a:pPr>
            <a:r>
              <a:rPr lang="en-US" dirty="0" smtClean="0">
                <a:effectLst>
                  <a:outerShdw blurRad="38100" dist="38100" dir="2700000" algn="tl">
                    <a:srgbClr val="C0C0C0"/>
                  </a:outerShdw>
                </a:effectLst>
              </a:rPr>
              <a:t>There is substantial likelihood the person will inflict self harm or harm others;</a:t>
            </a:r>
          </a:p>
          <a:p>
            <a:pPr eaLnBrk="1" hangingPunct="1">
              <a:defRPr/>
            </a:pPr>
            <a:endParaRPr lang="en-US" dirty="0" smtClean="0">
              <a:effectLst>
                <a:outerShdw blurRad="38100" dist="38100" dir="2700000" algn="tl">
                  <a:srgbClr val="C0C0C0"/>
                </a:outerShdw>
              </a:effectLst>
            </a:endParaRPr>
          </a:p>
          <a:p>
            <a:pPr eaLnBrk="1" hangingPunct="1">
              <a:buFontTx/>
              <a:buNone/>
              <a:defRPr/>
            </a:pPr>
            <a:r>
              <a:rPr lang="en-US" b="1" u="sng" dirty="0" smtClean="0">
                <a:effectLst>
                  <a:outerShdw blurRad="38100" dist="38100" dir="2700000" algn="tl">
                    <a:srgbClr val="C0C0C0"/>
                  </a:outerShdw>
                </a:effectLst>
              </a:rPr>
              <a:t>And</a:t>
            </a:r>
          </a:p>
          <a:p>
            <a:pPr eaLnBrk="1" hangingPunct="1">
              <a:buFontTx/>
              <a:buNone/>
              <a:defRPr/>
            </a:pPr>
            <a:endParaRPr lang="en-US" b="1" u="sng" dirty="0" smtClean="0">
              <a:effectLst>
                <a:outerShdw blurRad="38100" dist="38100" dir="2700000" algn="tl">
                  <a:srgbClr val="C0C0C0"/>
                </a:outerShdw>
              </a:effectLst>
            </a:endParaRPr>
          </a:p>
          <a:p>
            <a:pPr eaLnBrk="1" hangingPunct="1">
              <a:defRPr/>
            </a:pPr>
            <a:r>
              <a:rPr lang="en-US" dirty="0" smtClean="0">
                <a:effectLst>
                  <a:outerShdw blurRad="38100" dist="38100" dir="2700000" algn="tl">
                    <a:srgbClr val="C0C0C0"/>
                  </a:outerShdw>
                </a:effectLst>
              </a:rPr>
              <a:t>All available less restrictive treatment alternatives have been judged to be inappropriate</a:t>
            </a:r>
          </a:p>
        </p:txBody>
      </p:sp>
      <p:sp>
        <p:nvSpPr>
          <p:cNvPr id="25602" name="Slide Number Placeholder 3"/>
          <p:cNvSpPr>
            <a:spLocks noGrp="1"/>
          </p:cNvSpPr>
          <p:nvPr>
            <p:ph type="sldNum" sz="quarter" idx="12"/>
          </p:nvPr>
        </p:nvSpPr>
        <p:spPr>
          <a:noFill/>
        </p:spPr>
        <p:txBody>
          <a:bodyPr/>
          <a:lstStyle/>
          <a:p>
            <a:fld id="{70791ED0-1BA6-4ECB-97B3-600DA7B596F9}" type="slidenum">
              <a:rPr lang="en-US" smtClean="0"/>
              <a:pPr/>
              <a:t>186</a:t>
            </a:fld>
            <a:endParaRPr lang="en-US" smtClean="0"/>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p:txBody>
          <a:bodyPr>
            <a:normAutofit/>
          </a:bodyPr>
          <a:lstStyle/>
          <a:p>
            <a:pPr eaLnBrk="1" hangingPunct="1">
              <a:defRPr/>
            </a:pPr>
            <a:r>
              <a:rPr lang="en-US" dirty="0" smtClean="0"/>
              <a:t>INVOLUNTARY PLACEMENT PROCESS</a:t>
            </a:r>
            <a:r>
              <a:rPr lang="en-US" sz="1400" dirty="0" smtClean="0"/>
              <a:t/>
            </a:r>
            <a:br>
              <a:rPr lang="en-US" sz="1400" dirty="0" smtClean="0"/>
            </a:br>
            <a:r>
              <a:rPr lang="en-US" sz="1400" dirty="0" smtClean="0"/>
              <a:t> </a:t>
            </a:r>
            <a:r>
              <a:rPr lang="en-US" sz="1600" dirty="0"/>
              <a:t>394.467(2),(3),(4),(5),(6)(a)2, FS and 65E-5.290(1),(2),(3),(4), FAC</a:t>
            </a:r>
          </a:p>
        </p:txBody>
      </p:sp>
      <p:sp>
        <p:nvSpPr>
          <p:cNvPr id="57347" name="Rectangle 3"/>
          <p:cNvSpPr>
            <a:spLocks noGrp="1" noRot="1" noChangeArrowheads="1"/>
          </p:cNvSpPr>
          <p:nvPr>
            <p:ph idx="1"/>
          </p:nvPr>
        </p:nvSpPr>
        <p:spPr/>
        <p:txBody>
          <a:bodyPr>
            <a:normAutofit/>
          </a:bodyPr>
          <a:lstStyle/>
          <a:p>
            <a:pPr eaLnBrk="1" hangingPunct="1">
              <a:lnSpc>
                <a:spcPct val="90000"/>
              </a:lnSpc>
              <a:defRPr/>
            </a:pPr>
            <a:r>
              <a:rPr lang="en-US" dirty="0" smtClean="0"/>
              <a:t>Two opinions (psychiatrist; psychiatrist/psychologist)</a:t>
            </a:r>
          </a:p>
          <a:p>
            <a:pPr eaLnBrk="1" hangingPunct="1">
              <a:lnSpc>
                <a:spcPct val="90000"/>
              </a:lnSpc>
              <a:defRPr/>
            </a:pPr>
            <a:r>
              <a:rPr lang="en-US" dirty="0" smtClean="0"/>
              <a:t>Recommendation of facility administration</a:t>
            </a:r>
          </a:p>
          <a:p>
            <a:pPr eaLnBrk="1" hangingPunct="1">
              <a:lnSpc>
                <a:spcPct val="90000"/>
              </a:lnSpc>
              <a:defRPr/>
            </a:pPr>
            <a:r>
              <a:rPr lang="en-US" dirty="0" smtClean="0"/>
              <a:t>Petition filed within 72 hours of person’s arrival or next court working day – no fee charged.</a:t>
            </a:r>
          </a:p>
          <a:p>
            <a:pPr eaLnBrk="1" hangingPunct="1">
              <a:lnSpc>
                <a:spcPct val="90000"/>
              </a:lnSpc>
              <a:defRPr/>
            </a:pPr>
            <a:r>
              <a:rPr lang="en-US" dirty="0" smtClean="0"/>
              <a:t>Court process, therefore,</a:t>
            </a:r>
          </a:p>
          <a:p>
            <a:pPr lvl="2" eaLnBrk="1" hangingPunct="1">
              <a:lnSpc>
                <a:spcPct val="90000"/>
              </a:lnSpc>
              <a:defRPr/>
            </a:pPr>
            <a:r>
              <a:rPr lang="en-US" dirty="0" smtClean="0"/>
              <a:t>Public Defender appointed &amp; notified within 1 work day</a:t>
            </a:r>
          </a:p>
          <a:p>
            <a:pPr lvl="2" eaLnBrk="1" hangingPunct="1">
              <a:lnSpc>
                <a:spcPct val="90000"/>
              </a:lnSpc>
              <a:defRPr/>
            </a:pPr>
            <a:r>
              <a:rPr lang="en-US" dirty="0" smtClean="0"/>
              <a:t>State Attorney participation</a:t>
            </a:r>
          </a:p>
          <a:p>
            <a:pPr lvl="2" eaLnBrk="1" hangingPunct="1">
              <a:lnSpc>
                <a:spcPct val="90000"/>
              </a:lnSpc>
              <a:defRPr/>
            </a:pPr>
            <a:r>
              <a:rPr lang="en-US" dirty="0" smtClean="0"/>
              <a:t>Judge or Master presides</a:t>
            </a:r>
          </a:p>
          <a:p>
            <a:pPr eaLnBrk="1" hangingPunct="1">
              <a:lnSpc>
                <a:spcPct val="90000"/>
              </a:lnSpc>
              <a:defRPr/>
            </a:pPr>
            <a:r>
              <a:rPr lang="en-US" dirty="0" smtClean="0"/>
              <a:t>Hearing held within 5 days, unless continuance requested</a:t>
            </a:r>
          </a:p>
          <a:p>
            <a:pPr eaLnBrk="1" hangingPunct="1">
              <a:lnSpc>
                <a:spcPct val="90000"/>
              </a:lnSpc>
              <a:defRPr/>
            </a:pPr>
            <a:r>
              <a:rPr lang="en-US" dirty="0" smtClean="0"/>
              <a:t>Hearing involves witnesses, testimony, presence of person in question, and consideration of competence</a:t>
            </a:r>
          </a:p>
        </p:txBody>
      </p:sp>
      <p:sp>
        <p:nvSpPr>
          <p:cNvPr id="26626" name="Slide Number Placeholder 3"/>
          <p:cNvSpPr>
            <a:spLocks noGrp="1"/>
          </p:cNvSpPr>
          <p:nvPr>
            <p:ph type="sldNum" sz="quarter" idx="12"/>
          </p:nvPr>
        </p:nvSpPr>
        <p:spPr>
          <a:noFill/>
        </p:spPr>
        <p:txBody>
          <a:bodyPr/>
          <a:lstStyle/>
          <a:p>
            <a:fld id="{6B7CDC85-07E6-4F8A-BD7B-91BB73C4FFF2}" type="slidenum">
              <a:rPr lang="en-US" smtClean="0"/>
              <a:pPr/>
              <a:t>187</a:t>
            </a:fld>
            <a:endParaRPr lang="en-US" smtClean="0"/>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p:txBody>
          <a:bodyPr>
            <a:normAutofit/>
          </a:bodyPr>
          <a:lstStyle/>
          <a:p>
            <a:pPr eaLnBrk="1" hangingPunct="1">
              <a:defRPr/>
            </a:pPr>
            <a:r>
              <a:rPr lang="en-US" dirty="0" smtClean="0"/>
              <a:t>INVOLUNTARY PLACEMENT PROCESS </a:t>
            </a:r>
            <a:r>
              <a:rPr lang="en-US" sz="1600" dirty="0" smtClean="0"/>
              <a:t>(</a:t>
            </a:r>
            <a:r>
              <a:rPr lang="en-US" sz="1600" dirty="0"/>
              <a:t>continued)</a:t>
            </a:r>
          </a:p>
        </p:txBody>
      </p:sp>
      <p:sp>
        <p:nvSpPr>
          <p:cNvPr id="58371" name="Rectangle 3"/>
          <p:cNvSpPr>
            <a:spLocks noGrp="1" noRot="1" noChangeArrowheads="1"/>
          </p:cNvSpPr>
          <p:nvPr>
            <p:ph idx="1"/>
          </p:nvPr>
        </p:nvSpPr>
        <p:spPr>
          <a:xfrm>
            <a:off x="914400" y="1417637"/>
            <a:ext cx="7315200" cy="4525963"/>
          </a:xfrm>
        </p:spPr>
        <p:txBody>
          <a:bodyPr>
            <a:normAutofit/>
          </a:bodyPr>
          <a:lstStyle/>
          <a:p>
            <a:pPr eaLnBrk="1" hangingPunct="1">
              <a:lnSpc>
                <a:spcPct val="90000"/>
              </a:lnSpc>
              <a:defRPr/>
            </a:pPr>
            <a:r>
              <a:rPr lang="en-US" dirty="0" smtClean="0"/>
              <a:t>If court concludes person meets all criteria for involuntary placement, it shall order person, for a period up to 6 months:</a:t>
            </a:r>
          </a:p>
          <a:p>
            <a:pPr eaLnBrk="1" hangingPunct="1">
              <a:lnSpc>
                <a:spcPct val="90000"/>
              </a:lnSpc>
              <a:defRPr/>
            </a:pPr>
            <a:endParaRPr lang="en-US" dirty="0" smtClean="0"/>
          </a:p>
          <a:p>
            <a:pPr lvl="1">
              <a:lnSpc>
                <a:spcPct val="90000"/>
              </a:lnSpc>
              <a:defRPr/>
            </a:pPr>
            <a:r>
              <a:rPr lang="en-US" u="sng" dirty="0" smtClean="0"/>
              <a:t>Transferred to</a:t>
            </a:r>
            <a:r>
              <a:rPr lang="en-US" dirty="0" smtClean="0"/>
              <a:t> a treatment facility</a:t>
            </a:r>
          </a:p>
          <a:p>
            <a:pPr lvl="1">
              <a:lnSpc>
                <a:spcPct val="90000"/>
              </a:lnSpc>
              <a:defRPr/>
            </a:pPr>
            <a:r>
              <a:rPr lang="en-US" u="sng" dirty="0" smtClean="0"/>
              <a:t>Treated at</a:t>
            </a:r>
            <a:r>
              <a:rPr lang="en-US" dirty="0" smtClean="0"/>
              <a:t> any other appropriate receiving or treatment facility</a:t>
            </a:r>
          </a:p>
          <a:p>
            <a:pPr lvl="1">
              <a:lnSpc>
                <a:spcPct val="90000"/>
              </a:lnSpc>
              <a:defRPr/>
            </a:pPr>
            <a:r>
              <a:rPr lang="en-US" u="sng" dirty="0" smtClean="0"/>
              <a:t>Receive services from</a:t>
            </a:r>
            <a:r>
              <a:rPr lang="en-US" dirty="0" smtClean="0"/>
              <a:t> a receiving or treatment facility, on involuntary basis</a:t>
            </a:r>
          </a:p>
          <a:p>
            <a:pPr lvl="2" eaLnBrk="1" hangingPunct="1">
              <a:lnSpc>
                <a:spcPct val="90000"/>
              </a:lnSpc>
              <a:defRPr/>
            </a:pPr>
            <a:endParaRPr lang="en-US" dirty="0" smtClean="0"/>
          </a:p>
          <a:p>
            <a:pPr eaLnBrk="1" hangingPunct="1">
              <a:lnSpc>
                <a:spcPct val="90000"/>
              </a:lnSpc>
              <a:defRPr/>
            </a:pPr>
            <a:r>
              <a:rPr lang="en-US" dirty="0" smtClean="0"/>
              <a:t>Order must specify the nature and extent of person’s mental illness</a:t>
            </a:r>
          </a:p>
        </p:txBody>
      </p:sp>
      <p:sp>
        <p:nvSpPr>
          <p:cNvPr id="27650" name="Slide Number Placeholder 3"/>
          <p:cNvSpPr>
            <a:spLocks noGrp="1"/>
          </p:cNvSpPr>
          <p:nvPr>
            <p:ph type="sldNum" sz="quarter" idx="12"/>
          </p:nvPr>
        </p:nvSpPr>
        <p:spPr>
          <a:noFill/>
        </p:spPr>
        <p:txBody>
          <a:bodyPr/>
          <a:lstStyle/>
          <a:p>
            <a:fld id="{175999FE-0A1D-460F-9B3F-355C7C40B51D}" type="slidenum">
              <a:rPr lang="en-US" smtClean="0"/>
              <a:pPr/>
              <a:t>188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9"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THREE ABUSE (</a:t>
            </a:r>
            <a:r>
              <a:rPr lang="en-US" b="1" dirty="0" err="1" smtClean="0"/>
              <a:t>Con’t</a:t>
            </a:r>
            <a:r>
              <a:rPr lang="en-US" b="1" dirty="0" smtClean="0"/>
              <a:t>)</a:t>
            </a:r>
          </a:p>
        </p:txBody>
      </p:sp>
      <p:sp>
        <p:nvSpPr>
          <p:cNvPr id="29698" name="Rectangle 3"/>
          <p:cNvSpPr>
            <a:spLocks noGrp="1"/>
          </p:cNvSpPr>
          <p:nvPr>
            <p:ph idx="1"/>
          </p:nvPr>
        </p:nvSpPr>
        <p:spPr>
          <a:xfrm>
            <a:off x="914400" y="1371600"/>
            <a:ext cx="7315200" cy="4525963"/>
          </a:xfrm>
        </p:spPr>
        <p:txBody>
          <a:bodyPr>
            <a:noAutofit/>
          </a:bodyPr>
          <a:lstStyle/>
          <a:p>
            <a:r>
              <a:rPr lang="en-US" dirty="0" smtClean="0"/>
              <a:t>The individual uses to cope with feelings, such as anger, guilt, fear or anxiety.</a:t>
            </a:r>
          </a:p>
          <a:p>
            <a:r>
              <a:rPr lang="en-US" dirty="0" smtClean="0"/>
              <a:t>The individual may be sneaky about getting, using, and hiding substance.</a:t>
            </a:r>
          </a:p>
          <a:p>
            <a:r>
              <a:rPr lang="en-US" dirty="0" smtClean="0"/>
              <a:t>The individual may be irritable, or become angry easily.</a:t>
            </a:r>
          </a:p>
          <a:p>
            <a:r>
              <a:rPr lang="en-US" dirty="0" smtClean="0"/>
              <a:t>Rationalization and projection occur more frequently. (“Rationalization” is a person’s attempt to explain his/her behavior in order to avoid responsibility.  “projection” is attributing one’s problems to another person.)</a:t>
            </a:r>
          </a:p>
          <a:p>
            <a:r>
              <a:rPr lang="en-US" dirty="0" smtClean="0"/>
              <a:t>The individual violates his/her value system, which contributes to emotional distress.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a:noFill/>
        </p:spPr>
        <p:txBody>
          <a:bodyPr rtlCol="0">
            <a:noAutofit/>
          </a:bodyPr>
          <a:lstStyle/>
          <a:p>
            <a:pPr eaLnBrk="1" fontAlgn="auto" hangingPunct="1">
              <a:spcAft>
                <a:spcPts val="0"/>
              </a:spcAft>
              <a:defRPr/>
            </a:pPr>
            <a:r>
              <a:rPr lang="en-US" sz="3200" b="1" dirty="0" smtClean="0"/>
              <a:t>UNDERSTANDING SUBSTANCE ABUSE </a:t>
            </a:r>
            <a:br>
              <a:rPr lang="en-US" sz="3200" b="1" dirty="0" smtClean="0"/>
            </a:br>
            <a:r>
              <a:rPr lang="en-US" sz="3200" b="1" dirty="0" smtClean="0"/>
              <a:t>AND MENTAL ILLNESS</a:t>
            </a:r>
            <a:endParaRPr lang="en-US" sz="3200" b="1" dirty="0"/>
          </a:p>
        </p:txBody>
      </p:sp>
      <p:sp>
        <p:nvSpPr>
          <p:cNvPr id="3075" name="Content Placeholder 2"/>
          <p:cNvSpPr>
            <a:spLocks noGrp="1"/>
          </p:cNvSpPr>
          <p:nvPr>
            <p:ph idx="1"/>
          </p:nvPr>
        </p:nvSpPr>
        <p:spPr/>
        <p:txBody>
          <a:bodyPr>
            <a:normAutofit/>
          </a:bodyPr>
          <a:lstStyle/>
          <a:p>
            <a:pPr marL="0" indent="0" eaLnBrk="1" hangingPunct="1">
              <a:buNone/>
            </a:pPr>
            <a:r>
              <a:rPr lang="en-US" dirty="0" smtClean="0">
                <a:solidFill>
                  <a:srgbClr val="29436E"/>
                </a:solidFill>
                <a:latin typeface="+mj-lt"/>
                <a:cs typeface="Arial" pitchFamily="34" charset="0"/>
              </a:rPr>
              <a:t>Dual Disorders: Concepts and Definitions</a:t>
            </a:r>
          </a:p>
          <a:p>
            <a:pPr marL="0" indent="0" eaLnBrk="1" hangingPunct="1">
              <a:buNone/>
            </a:pPr>
            <a:r>
              <a:rPr lang="en-US" dirty="0" smtClean="0">
                <a:solidFill>
                  <a:srgbClr val="29436E"/>
                </a:solidFill>
                <a:latin typeface="+mj-lt"/>
                <a:cs typeface="Arial" pitchFamily="34" charset="0"/>
              </a:rPr>
              <a:t/>
            </a:r>
            <a:br>
              <a:rPr lang="en-US" dirty="0" smtClean="0">
                <a:solidFill>
                  <a:srgbClr val="29436E"/>
                </a:solidFill>
                <a:latin typeface="+mj-lt"/>
                <a:cs typeface="Arial" pitchFamily="34" charset="0"/>
              </a:rPr>
            </a:br>
            <a:r>
              <a:rPr lang="en-US" dirty="0" smtClean="0">
                <a:latin typeface="+mj-lt"/>
                <a:cs typeface="Arial" pitchFamily="34" charset="0"/>
              </a:rPr>
              <a:t>Establishing an accurate diagnosis for patients in addiction and mental health settings is an important and multifaceted aspect of the treatment process. Clinicians must discriminate between acute primary psychiatric disorders and psychiatric symptoms caused by alcohol and other drugs (AODs). To do so, clinicians must obtain a thorough history of AOD use and psychiatric symptoms and disorders.</a:t>
            </a:r>
          </a:p>
        </p:txBody>
      </p:sp>
      <p:sp>
        <p:nvSpPr>
          <p:cNvPr id="4" name="Slide Number Placeholder 3"/>
          <p:cNvSpPr>
            <a:spLocks noGrp="1"/>
          </p:cNvSpPr>
          <p:nvPr>
            <p:ph type="sldNum" sz="quarter" idx="12"/>
          </p:nvPr>
        </p:nvSpPr>
        <p:spPr/>
        <p:txBody>
          <a:bodyPr/>
          <a:lstStyle/>
          <a:p>
            <a:pPr>
              <a:defRPr/>
            </a:pPr>
            <a:fld id="{24BB4231-AC23-43F8-A258-54682390B8EC}" type="slidenum">
              <a:rPr lang="en-US"/>
              <a:pPr>
                <a:defRPr/>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3"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THREE ABUSE (</a:t>
            </a:r>
            <a:r>
              <a:rPr lang="en-US" b="1" dirty="0" err="1" smtClean="0"/>
              <a:t>Con’t</a:t>
            </a:r>
            <a:r>
              <a:rPr lang="en-US" b="1" dirty="0" smtClean="0"/>
              <a:t>)</a:t>
            </a:r>
          </a:p>
        </p:txBody>
      </p:sp>
      <p:sp>
        <p:nvSpPr>
          <p:cNvPr id="30722" name="Rectangle 3"/>
          <p:cNvSpPr>
            <a:spLocks noGrp="1"/>
          </p:cNvSpPr>
          <p:nvPr>
            <p:ph idx="1"/>
          </p:nvPr>
        </p:nvSpPr>
        <p:spPr>
          <a:xfrm>
            <a:off x="914400" y="1371600"/>
            <a:ext cx="7315200" cy="4525963"/>
          </a:xfrm>
        </p:spPr>
        <p:txBody>
          <a:bodyPr>
            <a:normAutofit/>
          </a:bodyPr>
          <a:lstStyle/>
          <a:p>
            <a:r>
              <a:rPr lang="en-US" dirty="0" smtClean="0"/>
              <a:t>The individual experiences many consequences, such as deterioration of relationships, problems at work, financial difficulties, etc.</a:t>
            </a:r>
          </a:p>
          <a:p>
            <a:r>
              <a:rPr lang="en-US" dirty="0" smtClean="0"/>
              <a:t>Denial grows. (“Denial” is a person’s way of coping with a painful situation by refusing to accept it or believe it.  By denying the existence of a problem, a person doesn’t have to deal with it or assume any responsibility.</a:t>
            </a:r>
          </a:p>
          <a:p>
            <a:r>
              <a:rPr lang="en-US" dirty="0" smtClean="0"/>
              <a:t>The individual gives up important activities.</a:t>
            </a:r>
          </a:p>
          <a:p>
            <a:r>
              <a:rPr lang="en-US" dirty="0" smtClean="0"/>
              <a:t>Self-esteem diminishes.</a:t>
            </a:r>
          </a:p>
          <a:p>
            <a:r>
              <a:rPr lang="en-US" dirty="0" smtClean="0"/>
              <a:t>The individual’s physical appearance deteriorates.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7"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b="1" dirty="0" smtClean="0"/>
              <a:t>STAGE FOUR CHRONIC DEPENDENCE</a:t>
            </a:r>
          </a:p>
        </p:txBody>
      </p:sp>
      <p:sp>
        <p:nvSpPr>
          <p:cNvPr id="31746" name="Rectangle 3"/>
          <p:cNvSpPr>
            <a:spLocks noGrp="1"/>
          </p:cNvSpPr>
          <p:nvPr>
            <p:ph idx="1"/>
          </p:nvPr>
        </p:nvSpPr>
        <p:spPr>
          <a:xfrm>
            <a:off x="914400" y="1371600"/>
            <a:ext cx="7315200" cy="4525963"/>
          </a:xfrm>
        </p:spPr>
        <p:txBody>
          <a:bodyPr/>
          <a:lstStyle/>
          <a:p>
            <a:r>
              <a:rPr lang="en-US" sz="2000" dirty="0" smtClean="0"/>
              <a:t>The individual uses substance to feel normal (physical dependency) and avoid pain (physical or emotional), rather than for achieving euphoria.</a:t>
            </a:r>
          </a:p>
          <a:p>
            <a:r>
              <a:rPr lang="en-US" sz="2000" dirty="0" smtClean="0"/>
              <a:t>Blackouts are longer and more frequent.</a:t>
            </a:r>
          </a:p>
          <a:p>
            <a:r>
              <a:rPr lang="en-US" sz="2000" dirty="0" smtClean="0"/>
              <a:t>The desire to use the substance becomes most important.</a:t>
            </a:r>
          </a:p>
          <a:p>
            <a:r>
              <a:rPr lang="en-US" sz="2000" dirty="0" smtClean="0"/>
              <a:t>The individual experiences complete loss of control: e.g., arrests, theft, prostitution, etc.</a:t>
            </a:r>
          </a:p>
          <a:p>
            <a:r>
              <a:rPr lang="en-US" sz="2000" dirty="0" smtClean="0"/>
              <a:t>The individual experiences physical problems.</a:t>
            </a:r>
          </a:p>
          <a:p>
            <a:r>
              <a:rPr lang="en-US" sz="2000" dirty="0" smtClean="0"/>
              <a:t>The individual experiences paranoid thinking and fear of insanity.</a:t>
            </a:r>
          </a:p>
          <a:p>
            <a:r>
              <a:rPr lang="en-US" sz="2000" dirty="0" smtClean="0"/>
              <a:t>The individual feels very alone; isolated.</a:t>
            </a:r>
          </a:p>
          <a:p>
            <a:r>
              <a:rPr lang="en-US" sz="2000" dirty="0" smtClean="0"/>
              <a:t>The individual feels a loss of desire to live; may have suicidal thoughts, attempts.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dirty="0" smtClean="0"/>
              <a:t>CONCEPT OF BOUNDARIES</a:t>
            </a:r>
            <a:endParaRPr lang="en-US" b="1" dirty="0"/>
          </a:p>
        </p:txBody>
      </p:sp>
      <p:sp>
        <p:nvSpPr>
          <p:cNvPr id="6147" name="Rectangle 3"/>
          <p:cNvSpPr>
            <a:spLocks noGrp="1" noChangeArrowheads="1"/>
          </p:cNvSpPr>
          <p:nvPr>
            <p:ph idx="1"/>
          </p:nvPr>
        </p:nvSpPr>
        <p:spPr>
          <a:xfrm>
            <a:off x="914400" y="1371600"/>
            <a:ext cx="7315200" cy="4525963"/>
          </a:xfrm>
        </p:spPr>
        <p:txBody>
          <a:bodyPr>
            <a:normAutofit/>
          </a:bodyPr>
          <a:lstStyle/>
          <a:p>
            <a:pPr>
              <a:lnSpc>
                <a:spcPct val="90000"/>
              </a:lnSpc>
            </a:pPr>
            <a:r>
              <a:rPr lang="en-US" dirty="0"/>
              <a:t>A sense of personal identity and self definition that has consistency and cohesion over time.</a:t>
            </a:r>
          </a:p>
          <a:p>
            <a:pPr>
              <a:lnSpc>
                <a:spcPct val="90000"/>
              </a:lnSpc>
            </a:pPr>
            <a:r>
              <a:rPr lang="en-US" dirty="0"/>
              <a:t>This remains constant regardless of emotional ups and downs or external pressures.</a:t>
            </a:r>
          </a:p>
          <a:p>
            <a:pPr>
              <a:lnSpc>
                <a:spcPct val="90000"/>
              </a:lnSpc>
            </a:pPr>
            <a:r>
              <a:rPr lang="en-US" dirty="0"/>
              <a:t>The framework within which the worker-client relationship occurs.</a:t>
            </a:r>
          </a:p>
          <a:p>
            <a:pPr>
              <a:lnSpc>
                <a:spcPct val="90000"/>
              </a:lnSpc>
            </a:pPr>
            <a:r>
              <a:rPr lang="en-US" dirty="0"/>
              <a:t>Provides a system of limit setting</a:t>
            </a:r>
          </a:p>
          <a:p>
            <a:pPr>
              <a:lnSpc>
                <a:spcPct val="90000"/>
              </a:lnSpc>
            </a:pPr>
            <a:r>
              <a:rPr lang="en-US" dirty="0"/>
              <a:t>The line between the self of client and self of worker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1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b="1" dirty="0" smtClean="0"/>
              <a:t>WHY TALK ABOUT BOUNDARIES?</a:t>
            </a:r>
            <a:endParaRPr lang="en-US" b="1" dirty="0"/>
          </a:p>
        </p:txBody>
      </p:sp>
      <p:sp>
        <p:nvSpPr>
          <p:cNvPr id="7171" name="Rectangle 3"/>
          <p:cNvSpPr>
            <a:spLocks noGrp="1" noChangeArrowheads="1"/>
          </p:cNvSpPr>
          <p:nvPr>
            <p:ph idx="1"/>
          </p:nvPr>
        </p:nvSpPr>
        <p:spPr>
          <a:xfrm>
            <a:off x="914400" y="1371600"/>
            <a:ext cx="7315200" cy="4525963"/>
          </a:xfrm>
        </p:spPr>
        <p:txBody>
          <a:bodyPr/>
          <a:lstStyle/>
          <a:p>
            <a:r>
              <a:rPr lang="en-US" dirty="0"/>
              <a:t>Reduces risk of client exploitation</a:t>
            </a:r>
          </a:p>
          <a:p>
            <a:r>
              <a:rPr lang="en-US" dirty="0"/>
              <a:t>Reduces client anxiety as rules and roles are clear</a:t>
            </a:r>
          </a:p>
          <a:p>
            <a:r>
              <a:rPr lang="en-US" dirty="0"/>
              <a:t>Increases well-being of the worker</a:t>
            </a:r>
          </a:p>
          <a:p>
            <a:r>
              <a:rPr lang="en-US" dirty="0"/>
              <a:t>Provides role model for clients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1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381000"/>
            <a:ext cx="8229600" cy="1143000"/>
          </a:xfrm>
        </p:spPr>
        <p:txBody>
          <a:bodyPr>
            <a:normAutofit/>
          </a:bodyPr>
          <a:lstStyle/>
          <a:p>
            <a:r>
              <a:rPr lang="en-US" b="1" dirty="0" smtClean="0"/>
              <a:t>WHO NEGOTIATES BOUNDARIES?</a:t>
            </a:r>
            <a:endParaRPr lang="en-US" b="1" dirty="0"/>
          </a:p>
        </p:txBody>
      </p:sp>
      <p:sp>
        <p:nvSpPr>
          <p:cNvPr id="8195" name="Rectangle 3"/>
          <p:cNvSpPr>
            <a:spLocks noGrp="1" noChangeArrowheads="1"/>
          </p:cNvSpPr>
          <p:nvPr>
            <p:ph idx="1"/>
          </p:nvPr>
        </p:nvSpPr>
        <p:spPr>
          <a:xfrm>
            <a:off x="914400" y="1371600"/>
            <a:ext cx="7315200" cy="4525963"/>
          </a:xfrm>
        </p:spPr>
        <p:txBody>
          <a:bodyPr/>
          <a:lstStyle/>
          <a:p>
            <a:r>
              <a:rPr lang="en-US" dirty="0"/>
              <a:t>Duty of the worker to act in the best interest of the client</a:t>
            </a:r>
          </a:p>
          <a:p>
            <a:r>
              <a:rPr lang="en-US" dirty="0"/>
              <a:t>The worker is ultimately responsible for managing boundary issues</a:t>
            </a:r>
          </a:p>
          <a:p>
            <a:pPr>
              <a:buFontTx/>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t>WHY THE WORKER?</a:t>
            </a:r>
            <a:endParaRPr lang="en-US" b="1" dirty="0"/>
          </a:p>
        </p:txBody>
      </p:sp>
      <p:sp>
        <p:nvSpPr>
          <p:cNvPr id="9219" name="Rectangle 3"/>
          <p:cNvSpPr>
            <a:spLocks noGrp="1" noChangeArrowheads="1"/>
          </p:cNvSpPr>
          <p:nvPr>
            <p:ph idx="1"/>
          </p:nvPr>
        </p:nvSpPr>
        <p:spPr>
          <a:xfrm>
            <a:off x="914400" y="1371600"/>
            <a:ext cx="7315200" cy="4525963"/>
          </a:xfrm>
        </p:spPr>
        <p:txBody>
          <a:bodyPr/>
          <a:lstStyle/>
          <a:p>
            <a:r>
              <a:rPr lang="en-US" dirty="0"/>
              <a:t>Worker is the professional!</a:t>
            </a:r>
          </a:p>
          <a:p>
            <a:r>
              <a:rPr lang="en-US" dirty="0"/>
              <a:t>Clients may not be aware of the need for boundaries or able to defend themselves against boundary violations</a:t>
            </a:r>
          </a:p>
          <a:p>
            <a:r>
              <a:rPr lang="en-US" dirty="0"/>
              <a:t>There is an inherent power imbalance between worker and client- worker is perceived as having power and control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381000"/>
            <a:ext cx="8229600" cy="1143000"/>
          </a:xfrm>
        </p:spPr>
        <p:txBody>
          <a:bodyPr/>
          <a:lstStyle/>
          <a:p>
            <a:r>
              <a:rPr lang="en-US" b="1" dirty="0" smtClean="0"/>
              <a:t>CLEAR BOUNDARY AREAS</a:t>
            </a:r>
            <a:r>
              <a:rPr lang="en-US" dirty="0" smtClean="0"/>
              <a:t>:</a:t>
            </a:r>
            <a:endParaRPr lang="en-US" dirty="0"/>
          </a:p>
        </p:txBody>
      </p:sp>
      <p:sp>
        <p:nvSpPr>
          <p:cNvPr id="12291" name="Rectangle 3"/>
          <p:cNvSpPr>
            <a:spLocks noGrp="1" noChangeArrowheads="1"/>
          </p:cNvSpPr>
          <p:nvPr>
            <p:ph idx="1"/>
          </p:nvPr>
        </p:nvSpPr>
        <p:spPr>
          <a:xfrm>
            <a:off x="914400" y="1371600"/>
            <a:ext cx="7315200" cy="4525963"/>
          </a:xfrm>
        </p:spPr>
        <p:txBody>
          <a:bodyPr/>
          <a:lstStyle/>
          <a:p>
            <a:r>
              <a:rPr lang="en-US" dirty="0"/>
              <a:t>Planning social activities with clients</a:t>
            </a:r>
          </a:p>
          <a:p>
            <a:r>
              <a:rPr lang="en-US" dirty="0"/>
              <a:t>Having sex with clients</a:t>
            </a:r>
          </a:p>
          <a:p>
            <a:r>
              <a:rPr lang="en-US" dirty="0"/>
              <a:t>Having family members or friends as clients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b="1" dirty="0" smtClean="0"/>
              <a:t>A CLIENT SHOULD NOT BE YOUR:</a:t>
            </a:r>
            <a:endParaRPr lang="en-US" b="1" dirty="0"/>
          </a:p>
        </p:txBody>
      </p:sp>
      <p:sp>
        <p:nvSpPr>
          <p:cNvPr id="35843" name="Rectangle 3"/>
          <p:cNvSpPr>
            <a:spLocks noGrp="1" noChangeArrowheads="1"/>
          </p:cNvSpPr>
          <p:nvPr>
            <p:ph idx="1"/>
          </p:nvPr>
        </p:nvSpPr>
        <p:spPr>
          <a:xfrm>
            <a:off x="914400" y="1371600"/>
            <a:ext cx="7315200" cy="4525963"/>
          </a:xfrm>
        </p:spPr>
        <p:txBody>
          <a:bodyPr>
            <a:normAutofit/>
          </a:bodyPr>
          <a:lstStyle/>
          <a:p>
            <a:pPr>
              <a:lnSpc>
                <a:spcPct val="90000"/>
              </a:lnSpc>
            </a:pPr>
            <a:r>
              <a:rPr lang="en-US" dirty="0"/>
              <a:t>Lover</a:t>
            </a:r>
          </a:p>
          <a:p>
            <a:pPr>
              <a:lnSpc>
                <a:spcPct val="90000"/>
              </a:lnSpc>
            </a:pPr>
            <a:r>
              <a:rPr lang="en-US" dirty="0"/>
              <a:t>Relative</a:t>
            </a:r>
          </a:p>
          <a:p>
            <a:pPr>
              <a:lnSpc>
                <a:spcPct val="90000"/>
              </a:lnSpc>
            </a:pPr>
            <a:r>
              <a:rPr lang="en-US" dirty="0"/>
              <a:t>Employee or Employer</a:t>
            </a:r>
          </a:p>
          <a:p>
            <a:pPr>
              <a:lnSpc>
                <a:spcPct val="90000"/>
              </a:lnSpc>
            </a:pPr>
            <a:r>
              <a:rPr lang="en-US" dirty="0"/>
              <a:t>Instructor</a:t>
            </a:r>
          </a:p>
          <a:p>
            <a:pPr>
              <a:lnSpc>
                <a:spcPct val="90000"/>
              </a:lnSpc>
            </a:pPr>
            <a:r>
              <a:rPr lang="en-US" dirty="0"/>
              <a:t>Business Partner</a:t>
            </a:r>
          </a:p>
          <a:p>
            <a:pPr>
              <a:lnSpc>
                <a:spcPct val="90000"/>
              </a:lnSpc>
            </a:pPr>
            <a:r>
              <a:rPr lang="en-US" dirty="0"/>
              <a:t>Friend</a:t>
            </a:r>
          </a:p>
          <a:p>
            <a:pPr>
              <a:lnSpc>
                <a:spcPct val="90000"/>
              </a:lnSpc>
              <a:buFontTx/>
              <a:buNone/>
            </a:pPr>
            <a:endParaRPr lang="en-US" dirty="0"/>
          </a:p>
          <a:p>
            <a:pPr>
              <a:lnSpc>
                <a:spcPct val="90000"/>
              </a:lnSpc>
              <a:buFontTx/>
              <a:buNone/>
            </a:pPr>
            <a:r>
              <a:rPr lang="en-US" dirty="0"/>
              <a:t>Strictly prohibited by the Social Work Code of Ethics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5842"/>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58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81000"/>
            <a:ext cx="8229600" cy="1143000"/>
          </a:xfrm>
        </p:spPr>
        <p:txBody>
          <a:bodyPr>
            <a:normAutofit/>
          </a:bodyPr>
          <a:lstStyle/>
          <a:p>
            <a:r>
              <a:rPr lang="en-US" b="1" dirty="0" smtClean="0"/>
              <a:t>AREAS WHERE BOUNDARIES MAY BLUR:</a:t>
            </a:r>
            <a:endParaRPr lang="en-US" b="1" dirty="0"/>
          </a:p>
        </p:txBody>
      </p:sp>
      <p:sp>
        <p:nvSpPr>
          <p:cNvPr id="13315" name="Rectangle 3"/>
          <p:cNvSpPr>
            <a:spLocks noGrp="1" noChangeArrowheads="1"/>
          </p:cNvSpPr>
          <p:nvPr>
            <p:ph idx="1"/>
          </p:nvPr>
        </p:nvSpPr>
        <p:spPr>
          <a:xfrm>
            <a:off x="914400" y="1371600"/>
            <a:ext cx="7315200" cy="4525963"/>
          </a:xfrm>
        </p:spPr>
        <p:txBody>
          <a:bodyPr/>
          <a:lstStyle/>
          <a:p>
            <a:r>
              <a:rPr lang="en-US" dirty="0"/>
              <a:t>Self disclosure</a:t>
            </a:r>
          </a:p>
          <a:p>
            <a:r>
              <a:rPr lang="en-US" dirty="0"/>
              <a:t>Giving or receiving significant gifts</a:t>
            </a:r>
          </a:p>
          <a:p>
            <a:r>
              <a:rPr lang="en-US" dirty="0"/>
              <a:t>Dual or overlapping relationships</a:t>
            </a:r>
          </a:p>
          <a:p>
            <a:r>
              <a:rPr lang="en-US" dirty="0"/>
              <a:t>Becoming friends</a:t>
            </a:r>
          </a:p>
          <a:p>
            <a:r>
              <a:rPr lang="en-US" dirty="0"/>
              <a:t>Physical contact</a:t>
            </a:r>
          </a:p>
          <a:p>
            <a:pPr>
              <a:buFontTx/>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3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3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229600" cy="1143000"/>
          </a:xfrm>
        </p:spPr>
        <p:txBody>
          <a:bodyPr/>
          <a:lstStyle/>
          <a:p>
            <a:r>
              <a:rPr lang="en-US" b="1" dirty="0" smtClean="0"/>
              <a:t>DANGER ZONES</a:t>
            </a:r>
            <a:endParaRPr lang="en-US" b="1" dirty="0"/>
          </a:p>
        </p:txBody>
      </p:sp>
      <p:sp>
        <p:nvSpPr>
          <p:cNvPr id="36867" name="Rectangle 3"/>
          <p:cNvSpPr>
            <a:spLocks noGrp="1" noChangeArrowheads="1"/>
          </p:cNvSpPr>
          <p:nvPr>
            <p:ph idx="1"/>
          </p:nvPr>
        </p:nvSpPr>
        <p:spPr>
          <a:xfrm>
            <a:off x="914400" y="1371600"/>
            <a:ext cx="7315200" cy="4525963"/>
          </a:xfrm>
        </p:spPr>
        <p:txBody>
          <a:bodyPr/>
          <a:lstStyle/>
          <a:p>
            <a:r>
              <a:rPr lang="en-US" dirty="0"/>
              <a:t>Over-identification with client’s issues</a:t>
            </a:r>
          </a:p>
          <a:p>
            <a:r>
              <a:rPr lang="en-US" dirty="0"/>
              <a:t>Strong attraction to client’s personality</a:t>
            </a:r>
          </a:p>
          <a:p>
            <a:r>
              <a:rPr lang="en-US" dirty="0"/>
              <a:t>Strong physical attraction to client</a:t>
            </a:r>
          </a:p>
          <a:p>
            <a:r>
              <a:rPr lang="en-US" dirty="0"/>
              <a:t>Clients who can potentially reward you with their influence</a:t>
            </a:r>
          </a:p>
          <a:p>
            <a:r>
              <a:rPr lang="en-US" dirty="0"/>
              <a:t>Transference and counter transference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9" name="Title 1"/>
          <p:cNvSpPr>
            <a:spLocks noGrp="1"/>
          </p:cNvSpPr>
          <p:nvPr>
            <p:ph type="title"/>
          </p:nvPr>
        </p:nvSpPr>
        <p:spPr>
          <a:noFill/>
        </p:spPr>
        <p:txBody>
          <a:bodyPr>
            <a:noAutofit/>
          </a:bodyPr>
          <a:lstStyle/>
          <a:p>
            <a:pPr marL="857250" indent="-857250" eaLnBrk="1" hangingPunct="1">
              <a:buFont typeface="Calibri" pitchFamily="34" charset="0"/>
              <a:buNone/>
            </a:pPr>
            <a:r>
              <a:rPr lang="en-US" sz="3200" b="1" dirty="0" smtClean="0"/>
              <a:t>MAJOR DEPRESSION DSMIV-TR CRITERIA</a:t>
            </a:r>
          </a:p>
        </p:txBody>
      </p:sp>
      <p:sp>
        <p:nvSpPr>
          <p:cNvPr id="4098" name="Rectangle 3"/>
          <p:cNvSpPr>
            <a:spLocks noGrp="1"/>
          </p:cNvSpPr>
          <p:nvPr>
            <p:ph idx="1"/>
          </p:nvPr>
        </p:nvSpPr>
        <p:spPr/>
        <p:txBody>
          <a:bodyPr/>
          <a:lstStyle/>
          <a:p>
            <a:pPr eaLnBrk="1" hangingPunct="1">
              <a:lnSpc>
                <a:spcPct val="80000"/>
              </a:lnSpc>
            </a:pPr>
            <a:r>
              <a:rPr lang="en-US" sz="2000" dirty="0" smtClean="0"/>
              <a:t>Five (or more) of the following symptoms have been present during the same 2-week period and represent a change from previous functioning; at least one of the symptoms is either (1) depressed mood or (2) loss of interest or pleasure.</a:t>
            </a:r>
            <a:endParaRPr lang="en-US" sz="2000" b="1" dirty="0" smtClean="0"/>
          </a:p>
          <a:p>
            <a:pPr eaLnBrk="1" hangingPunct="1">
              <a:lnSpc>
                <a:spcPct val="80000"/>
              </a:lnSpc>
            </a:pPr>
            <a:r>
              <a:rPr lang="en-US" sz="2000" b="1" dirty="0" smtClean="0"/>
              <a:t>Note:</a:t>
            </a:r>
            <a:r>
              <a:rPr lang="en-US" sz="2000" dirty="0" smtClean="0"/>
              <a:t>  Do note include symptoms that are clearly due to a general medical condition, or mood-incongruent delusions or hallucinations.</a:t>
            </a:r>
            <a:br>
              <a:rPr lang="en-US" sz="2000" dirty="0" smtClean="0"/>
            </a:br>
            <a:r>
              <a:rPr lang="en-US" sz="2000" dirty="0" smtClean="0"/>
              <a:t/>
            </a:r>
            <a:br>
              <a:rPr lang="en-US" sz="2000" dirty="0" smtClean="0"/>
            </a:br>
            <a:r>
              <a:rPr lang="en-US" sz="2000" dirty="0" smtClean="0"/>
              <a:t>(1) depressed mood most of the day, nearly every day, as indicated by either subjective report (e.g., feels sad or empty) or observation made by others (e.g., appears tearful). </a:t>
            </a:r>
            <a:r>
              <a:rPr lang="en-US" sz="2000" b="1" dirty="0" smtClean="0"/>
              <a:t>Note:</a:t>
            </a:r>
            <a:r>
              <a:rPr lang="en-US" sz="2000" dirty="0" smtClean="0"/>
              <a:t> In children and adolescents, can be irritable mood.</a:t>
            </a:r>
            <a:br>
              <a:rPr lang="en-US" sz="2000" dirty="0" smtClean="0"/>
            </a:br>
            <a:r>
              <a:rPr lang="en-US" sz="2000" dirty="0" smtClean="0"/>
              <a:t/>
            </a:r>
            <a:br>
              <a:rPr lang="en-US" sz="2000" dirty="0" smtClean="0"/>
            </a:br>
            <a:r>
              <a:rPr lang="en-US" sz="2000" dirty="0" smtClean="0"/>
              <a:t>(2) markedly diminished interest or pleasure in all, or almost all, activities most of the day, nearly every day (as indicated by either subjective account or observation made by others)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1000"/>
            <a:ext cx="8229600" cy="1143000"/>
          </a:xfrm>
        </p:spPr>
        <p:txBody>
          <a:bodyPr>
            <a:normAutofit/>
          </a:bodyPr>
          <a:lstStyle/>
          <a:p>
            <a:r>
              <a:rPr lang="en-US" b="1" dirty="0" smtClean="0"/>
              <a:t>QUESTIONS TO ASK IN EXAMINING </a:t>
            </a:r>
            <a:br>
              <a:rPr lang="en-US" b="1" dirty="0" smtClean="0"/>
            </a:br>
            <a:r>
              <a:rPr lang="en-US" b="1" dirty="0" smtClean="0"/>
              <a:t>POTENTIAL BOUNDARY ISSUES:</a:t>
            </a:r>
            <a:endParaRPr lang="en-US" b="1" dirty="0"/>
          </a:p>
        </p:txBody>
      </p:sp>
      <p:sp>
        <p:nvSpPr>
          <p:cNvPr id="16387" name="Rectangle 3"/>
          <p:cNvSpPr>
            <a:spLocks noGrp="1" noChangeArrowheads="1"/>
          </p:cNvSpPr>
          <p:nvPr>
            <p:ph idx="1"/>
          </p:nvPr>
        </p:nvSpPr>
        <p:spPr/>
        <p:txBody>
          <a:bodyPr>
            <a:normAutofit/>
          </a:bodyPr>
          <a:lstStyle/>
          <a:p>
            <a:pPr>
              <a:lnSpc>
                <a:spcPct val="90000"/>
              </a:lnSpc>
            </a:pPr>
            <a:r>
              <a:rPr lang="en-US" dirty="0"/>
              <a:t>Is this in my client’s best interest?</a:t>
            </a:r>
          </a:p>
          <a:p>
            <a:pPr>
              <a:lnSpc>
                <a:spcPct val="90000"/>
              </a:lnSpc>
            </a:pPr>
            <a:r>
              <a:rPr lang="en-US" dirty="0"/>
              <a:t>Whose needs are being served?</a:t>
            </a:r>
          </a:p>
          <a:p>
            <a:pPr>
              <a:lnSpc>
                <a:spcPct val="90000"/>
              </a:lnSpc>
            </a:pPr>
            <a:r>
              <a:rPr lang="en-US" dirty="0"/>
              <a:t>How would I feel telling a colleague about this?</a:t>
            </a:r>
          </a:p>
          <a:p>
            <a:pPr>
              <a:lnSpc>
                <a:spcPct val="90000"/>
              </a:lnSpc>
            </a:pPr>
            <a:r>
              <a:rPr lang="en-US" dirty="0"/>
              <a:t>How would this be viewed by the client’s family or significant other?</a:t>
            </a:r>
          </a:p>
          <a:p>
            <a:pPr>
              <a:lnSpc>
                <a:spcPct val="90000"/>
              </a:lnSpc>
            </a:pPr>
            <a:r>
              <a:rPr lang="en-US" dirty="0"/>
              <a:t>Does the client mean something ‘special’ to me?</a:t>
            </a:r>
          </a:p>
          <a:p>
            <a:pPr>
              <a:lnSpc>
                <a:spcPct val="90000"/>
              </a:lnSpc>
            </a:pPr>
            <a:r>
              <a:rPr lang="en-US" dirty="0"/>
              <a:t>Am I taking advantage of the client?</a:t>
            </a:r>
          </a:p>
          <a:p>
            <a:pPr>
              <a:lnSpc>
                <a:spcPct val="90000"/>
              </a:lnSpc>
            </a:pPr>
            <a:r>
              <a:rPr lang="en-US" dirty="0"/>
              <a:t>Does this action benefit me rather than the client?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638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638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638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381000"/>
            <a:ext cx="8229600" cy="1143000"/>
          </a:xfrm>
        </p:spPr>
        <p:txBody>
          <a:bodyPr/>
          <a:lstStyle/>
          <a:p>
            <a:r>
              <a:rPr lang="en-US" b="1" dirty="0" smtClean="0"/>
              <a:t>EXPLOITATION</a:t>
            </a:r>
            <a:endParaRPr lang="en-US" b="1" dirty="0"/>
          </a:p>
        </p:txBody>
      </p:sp>
      <p:sp>
        <p:nvSpPr>
          <p:cNvPr id="21507" name="Rectangle 3"/>
          <p:cNvSpPr>
            <a:spLocks noGrp="1" noChangeArrowheads="1"/>
          </p:cNvSpPr>
          <p:nvPr>
            <p:ph idx="1"/>
          </p:nvPr>
        </p:nvSpPr>
        <p:spPr>
          <a:xfrm>
            <a:off x="914400" y="1371600"/>
            <a:ext cx="7315200" cy="4525963"/>
          </a:xfrm>
        </p:spPr>
        <p:txBody>
          <a:bodyPr/>
          <a:lstStyle/>
          <a:p>
            <a:r>
              <a:rPr lang="en-US" dirty="0"/>
              <a:t>Use of professional relationship to promote or advance our emotional, financial, sexual, religious, or personal needs</a:t>
            </a:r>
          </a:p>
          <a:p>
            <a:r>
              <a:rPr lang="en-US" dirty="0"/>
              <a:t>Stems from the inherent power differential and the ability we have to exert influence on the client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150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b="1" dirty="0" smtClean="0"/>
              <a:t>A CLOSER LOOK AT EXPLOITATION:</a:t>
            </a:r>
            <a:endParaRPr lang="en-US" b="1" dirty="0"/>
          </a:p>
        </p:txBody>
      </p:sp>
      <p:sp>
        <p:nvSpPr>
          <p:cNvPr id="22531" name="Rectangle 3"/>
          <p:cNvSpPr>
            <a:spLocks noGrp="1" noChangeArrowheads="1"/>
          </p:cNvSpPr>
          <p:nvPr>
            <p:ph idx="1"/>
          </p:nvPr>
        </p:nvSpPr>
        <p:spPr>
          <a:xfrm>
            <a:off x="914400" y="1371600"/>
            <a:ext cx="7315200" cy="4525963"/>
          </a:xfrm>
        </p:spPr>
        <p:txBody>
          <a:bodyPr>
            <a:normAutofit/>
          </a:bodyPr>
          <a:lstStyle/>
          <a:p>
            <a:r>
              <a:rPr lang="en-US" dirty="0"/>
              <a:t>Client may actually initiate and be gratified by the exploitation- they may enjoy feeling ‘special’ or being ‘helpful’</a:t>
            </a:r>
          </a:p>
          <a:p>
            <a:r>
              <a:rPr lang="en-US" dirty="0"/>
              <a:t>Can be subtle and vary from promoting excessive dependency to avoiding confrontation because we enjoy the adoration of our clients</a:t>
            </a:r>
          </a:p>
          <a:p>
            <a:r>
              <a:rPr lang="en-US" dirty="0"/>
              <a:t>Using information learned professionally from the client for personal gain</a:t>
            </a:r>
          </a:p>
          <a:p>
            <a:pPr>
              <a:buFontTx/>
              <a:buNone/>
            </a:pPr>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a:t/>
            </a:r>
            <a:br>
              <a:rPr lang="en-US" sz="4000" dirty="0"/>
            </a:br>
            <a:r>
              <a:rPr lang="en-US" sz="4000" dirty="0"/>
              <a:t/>
            </a:r>
            <a:br>
              <a:rPr lang="en-US" sz="4000" dirty="0"/>
            </a:br>
            <a:r>
              <a:rPr lang="en-US" sz="4000" dirty="0"/>
              <a:t/>
            </a:r>
            <a:br>
              <a:rPr lang="en-US" sz="4000" dirty="0"/>
            </a:br>
            <a:r>
              <a:rPr lang="en-US" sz="4000" dirty="0"/>
              <a:t/>
            </a:r>
            <a:br>
              <a:rPr lang="en-US" sz="4000" dirty="0"/>
            </a:br>
            <a:r>
              <a:rPr lang="en-US" sz="4000" b="1" dirty="0"/>
              <a:t>Risk of Client Exploitation</a:t>
            </a:r>
            <a:br>
              <a:rPr lang="en-US" sz="4000" b="1" dirty="0"/>
            </a:br>
            <a:r>
              <a:rPr lang="en-US" sz="4000" b="1" dirty="0"/>
              <a:t> Increases in </a:t>
            </a:r>
            <a:br>
              <a:rPr lang="en-US" sz="4000" b="1" dirty="0"/>
            </a:br>
            <a:r>
              <a:rPr lang="en-US" sz="4000" b="1" dirty="0"/>
              <a:t>“Dual Relationship” </a:t>
            </a:r>
            <a:br>
              <a:rPr lang="en-US" sz="4000" b="1" dirty="0"/>
            </a:br>
            <a:r>
              <a:rPr lang="en-US" sz="4000" b="1" dirty="0"/>
              <a:t>Situations</a:t>
            </a:r>
          </a:p>
        </p:txBody>
      </p:sp>
      <p:sp>
        <p:nvSpPr>
          <p:cNvPr id="23555" name="Rectangle 3"/>
          <p:cNvSpPr>
            <a:spLocks noGrp="1" noChangeArrowheads="1"/>
          </p:cNvSpPr>
          <p:nvPr>
            <p:ph idx="1"/>
          </p:nvPr>
        </p:nvSpPr>
        <p:spPr/>
        <p:txBody>
          <a:bodyPr/>
          <a:lstStyle/>
          <a:p>
            <a:pPr>
              <a:lnSpc>
                <a:spcPct val="90000"/>
              </a:lnSpc>
            </a:pPr>
            <a:endParaRPr lang="en-US" dirty="0"/>
          </a:p>
          <a:p>
            <a:pPr>
              <a:lnSpc>
                <a:spcPct val="90000"/>
              </a:lnSpc>
            </a:pPr>
            <a:endParaRPr lang="en-US" dirty="0"/>
          </a:p>
          <a:p>
            <a:pPr>
              <a:lnSpc>
                <a:spcPct val="90000"/>
              </a:lnSpc>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randombar(horizontal)">
                                      <p:cBhvr>
                                        <p:cTn id="7" dur="600">
                                          <p:stCondLst>
                                            <p:cond delay="0"/>
                                          </p:stCondLst>
                                        </p:cTn>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nodePh="1">
                                  <p:stCondLst>
                                    <p:cond delay="0"/>
                                  </p:stCondLst>
                                  <p:endCondLst>
                                    <p:cond evt="begin" delay="0">
                                      <p:tn val="10"/>
                                    </p:cond>
                                  </p:end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randombar(horizontal)">
                                      <p:cBhvr>
                                        <p:cTn id="12" dur="500"/>
                                        <p:tgtEl>
                                          <p:spTgt spid="235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81000"/>
            <a:ext cx="8229600" cy="1143000"/>
          </a:xfrm>
        </p:spPr>
        <p:txBody>
          <a:bodyPr/>
          <a:lstStyle/>
          <a:p>
            <a:r>
              <a:rPr lang="en-US" b="1" dirty="0" smtClean="0"/>
              <a:t>DUAL RELATIONSHIPS</a:t>
            </a:r>
            <a:endParaRPr lang="en-US" b="1" dirty="0"/>
          </a:p>
        </p:txBody>
      </p:sp>
      <p:sp>
        <p:nvSpPr>
          <p:cNvPr id="24579" name="Rectangle 3"/>
          <p:cNvSpPr>
            <a:spLocks noGrp="1" noChangeArrowheads="1"/>
          </p:cNvSpPr>
          <p:nvPr>
            <p:ph idx="1"/>
          </p:nvPr>
        </p:nvSpPr>
        <p:spPr/>
        <p:txBody>
          <a:bodyPr/>
          <a:lstStyle/>
          <a:p>
            <a:r>
              <a:rPr lang="en-US"/>
              <a:t>When you have more than one role with a client</a:t>
            </a:r>
          </a:p>
          <a:p>
            <a:r>
              <a:rPr lang="en-US"/>
              <a:t>Such relationships can blur boundaries</a:t>
            </a:r>
          </a:p>
          <a:p>
            <a:r>
              <a:rPr lang="en-US"/>
              <a:t>This ‘blurring of boundaries’ increases the risk of exploitation as roles can become confused</a:t>
            </a:r>
          </a:p>
          <a:p>
            <a:endParaRPr lang="en-US" sz="1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r>
              <a:rPr lang="en-US" b="1" dirty="0" smtClean="0"/>
              <a:t>NOT ALL CLIENT INTERACTIONS ARE DUAL RELATIONSHIPS:</a:t>
            </a:r>
            <a:endParaRPr lang="en-US" b="1" dirty="0"/>
          </a:p>
        </p:txBody>
      </p:sp>
      <p:sp>
        <p:nvSpPr>
          <p:cNvPr id="39939" name="Rectangle 3"/>
          <p:cNvSpPr>
            <a:spLocks noGrp="1" noChangeArrowheads="1"/>
          </p:cNvSpPr>
          <p:nvPr>
            <p:ph idx="1"/>
          </p:nvPr>
        </p:nvSpPr>
        <p:spPr/>
        <p:txBody>
          <a:bodyPr/>
          <a:lstStyle/>
          <a:p>
            <a:r>
              <a:rPr lang="en-US" dirty="0"/>
              <a:t>Running into a client at a social event</a:t>
            </a:r>
          </a:p>
          <a:p>
            <a:r>
              <a:rPr lang="en-US" dirty="0"/>
              <a:t>Your client is your waiter at a </a:t>
            </a:r>
            <a:r>
              <a:rPr lang="en-US" dirty="0" smtClean="0"/>
              <a:t>restaurant</a:t>
            </a:r>
            <a:endParaRPr lang="en-US" dirty="0"/>
          </a:p>
          <a:p>
            <a:r>
              <a:rPr lang="en-US" dirty="0"/>
              <a:t>How you participate in the interaction will determine the outcome</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r>
              <a:rPr lang="en-US" b="1" dirty="0" smtClean="0"/>
              <a:t>SOME DUAL RELATIONSHIPS ARE UNAVOIDABLE</a:t>
            </a:r>
            <a:endParaRPr lang="en-US" b="1" dirty="0"/>
          </a:p>
        </p:txBody>
      </p:sp>
      <p:sp>
        <p:nvSpPr>
          <p:cNvPr id="25603" name="Rectangle 3"/>
          <p:cNvSpPr>
            <a:spLocks noGrp="1" noChangeArrowheads="1"/>
          </p:cNvSpPr>
          <p:nvPr>
            <p:ph idx="1"/>
          </p:nvPr>
        </p:nvSpPr>
        <p:spPr/>
        <p:txBody>
          <a:bodyPr/>
          <a:lstStyle/>
          <a:p>
            <a:r>
              <a:rPr lang="en-US" dirty="0"/>
              <a:t>You and a client belong to the same church</a:t>
            </a:r>
          </a:p>
          <a:p>
            <a:r>
              <a:rPr lang="en-US" dirty="0"/>
              <a:t>A client lives in your neighborhood</a:t>
            </a:r>
          </a:p>
          <a:p>
            <a:r>
              <a:rPr lang="en-US" dirty="0"/>
              <a:t>Your agency hires clients as staff or utilizes clients as volunteers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r>
              <a:rPr lang="en-US" b="1" dirty="0" smtClean="0"/>
              <a:t>DEALING WITH UNAVOIDABLE DUAL RELATIONSHIPS</a:t>
            </a:r>
            <a:endParaRPr lang="en-US" b="1" dirty="0"/>
          </a:p>
        </p:txBody>
      </p:sp>
      <p:sp>
        <p:nvSpPr>
          <p:cNvPr id="26627" name="Rectangle 3"/>
          <p:cNvSpPr>
            <a:spLocks noGrp="1" noChangeArrowheads="1"/>
          </p:cNvSpPr>
          <p:nvPr>
            <p:ph idx="1"/>
          </p:nvPr>
        </p:nvSpPr>
        <p:spPr/>
        <p:txBody>
          <a:bodyPr/>
          <a:lstStyle/>
          <a:p>
            <a:r>
              <a:rPr lang="en-US"/>
              <a:t>Open and honest discussion with client on the nature of your relationships</a:t>
            </a:r>
          </a:p>
          <a:p>
            <a:r>
              <a:rPr lang="en-US"/>
              <a:t>Separate functions by locations- work, home, etc.</a:t>
            </a:r>
          </a:p>
          <a:p>
            <a:r>
              <a:rPr lang="en-US"/>
              <a:t>Be aware of threats to confidentiality</a:t>
            </a:r>
          </a:p>
          <a:p>
            <a:r>
              <a:rPr lang="en-US"/>
              <a:t>Understand your role as professional</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a:bodyPr>
          <a:lstStyle/>
          <a:p>
            <a:r>
              <a:rPr lang="en-US" b="1" dirty="0" smtClean="0"/>
              <a:t>MINIMIZING RISK OF EXPLOITATION AND BOUNDARY CROSSING:</a:t>
            </a:r>
            <a:endParaRPr lang="en-US" b="1" dirty="0"/>
          </a:p>
        </p:txBody>
      </p:sp>
      <p:sp>
        <p:nvSpPr>
          <p:cNvPr id="94211" name="Rectangle 3"/>
          <p:cNvSpPr>
            <a:spLocks noGrp="1" noChangeArrowheads="1"/>
          </p:cNvSpPr>
          <p:nvPr>
            <p:ph idx="1"/>
          </p:nvPr>
        </p:nvSpPr>
        <p:spPr/>
        <p:txBody>
          <a:bodyPr>
            <a:normAutofit/>
          </a:bodyPr>
          <a:lstStyle/>
          <a:p>
            <a:pPr>
              <a:lnSpc>
                <a:spcPct val="90000"/>
              </a:lnSpc>
            </a:pPr>
            <a:r>
              <a:rPr lang="en-US" dirty="0"/>
              <a:t>Be alert to potential or actual conflicts of interest</a:t>
            </a:r>
          </a:p>
          <a:p>
            <a:pPr>
              <a:lnSpc>
                <a:spcPct val="90000"/>
              </a:lnSpc>
            </a:pPr>
            <a:r>
              <a:rPr lang="en-US" dirty="0"/>
              <a:t>Maintain supervision or consultation relationships</a:t>
            </a:r>
          </a:p>
          <a:p>
            <a:pPr>
              <a:lnSpc>
                <a:spcPct val="90000"/>
              </a:lnSpc>
            </a:pPr>
            <a:r>
              <a:rPr lang="en-US" dirty="0"/>
              <a:t>Be aware that isolation is often a major factor in ethical violations</a:t>
            </a:r>
          </a:p>
          <a:p>
            <a:pPr>
              <a:lnSpc>
                <a:spcPct val="90000"/>
              </a:lnSpc>
            </a:pPr>
            <a:r>
              <a:rPr lang="en-US" dirty="0"/>
              <a:t>Meet your personal needs in other areas of your life</a:t>
            </a:r>
          </a:p>
          <a:p>
            <a:pPr>
              <a:lnSpc>
                <a:spcPct val="90000"/>
              </a:lnSpc>
            </a:pPr>
            <a:r>
              <a:rPr lang="en-US" dirty="0"/>
              <a:t>Relationship should focus on client at all times</a:t>
            </a:r>
          </a:p>
          <a:p>
            <a:pPr>
              <a:lnSpc>
                <a:spcPct val="90000"/>
              </a:lnSpc>
            </a:pPr>
            <a:r>
              <a:rPr lang="en-US" dirty="0"/>
              <a:t>A clear understanding of ethics and attention to professional boundaries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42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42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42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42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421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42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ESTABLISHING RELATIONSHIPS</a:t>
            </a:r>
            <a:endParaRPr lang="en-US" dirty="0"/>
          </a:p>
        </p:txBody>
      </p:sp>
      <p:sp>
        <p:nvSpPr>
          <p:cNvPr id="3" name="Content Placeholder 2"/>
          <p:cNvSpPr>
            <a:spLocks noGrp="1"/>
          </p:cNvSpPr>
          <p:nvPr>
            <p:ph idx="1"/>
          </p:nvPr>
        </p:nvSpPr>
        <p:spPr>
          <a:xfrm>
            <a:off x="914400" y="1295400"/>
            <a:ext cx="7315200" cy="4525963"/>
          </a:xfrm>
        </p:spPr>
        <p:txBody>
          <a:bodyPr>
            <a:noAutofit/>
          </a:bodyPr>
          <a:lstStyle/>
          <a:p>
            <a:r>
              <a:rPr lang="en-US" b="1" dirty="0" smtClean="0"/>
              <a:t>Maintaining Consistent and Predictable Behaviors</a:t>
            </a:r>
          </a:p>
          <a:p>
            <a:r>
              <a:rPr lang="en-US" i="1" dirty="0" smtClean="0"/>
              <a:t>Good work schedule</a:t>
            </a:r>
            <a:endParaRPr lang="en-US" b="1" i="1" dirty="0" smtClean="0"/>
          </a:p>
          <a:p>
            <a:r>
              <a:rPr lang="en-US" i="1" dirty="0" smtClean="0"/>
              <a:t>Keep appointments</a:t>
            </a:r>
            <a:endParaRPr lang="en-US" dirty="0" smtClean="0"/>
          </a:p>
          <a:p>
            <a:r>
              <a:rPr lang="en-US" b="1" dirty="0" smtClean="0"/>
              <a:t>Managing Personal Feelings</a:t>
            </a:r>
            <a:endParaRPr lang="en-US" dirty="0" smtClean="0"/>
          </a:p>
          <a:p>
            <a:r>
              <a:rPr lang="en-US" b="1" dirty="0" smtClean="0"/>
              <a:t>Respecting Diversity</a:t>
            </a:r>
          </a:p>
          <a:p>
            <a:r>
              <a:rPr lang="en-US" i="1" dirty="0" smtClean="0"/>
              <a:t>Ethnicity</a:t>
            </a:r>
            <a:endParaRPr lang="en-US" b="1" i="1" dirty="0" smtClean="0"/>
          </a:p>
          <a:p>
            <a:r>
              <a:rPr lang="en-US" i="1" dirty="0" smtClean="0"/>
              <a:t>Socio-economic</a:t>
            </a:r>
            <a:endParaRPr lang="en-US" b="1" i="1" dirty="0" smtClean="0"/>
          </a:p>
          <a:p>
            <a:r>
              <a:rPr lang="en-US" i="1" dirty="0" smtClean="0"/>
              <a:t>Religion, Etc.</a:t>
            </a:r>
            <a:endParaRPr lang="en-US" b="1" i="1" dirty="0" smtClean="0"/>
          </a:p>
          <a:p>
            <a:r>
              <a:rPr lang="en-US" b="1" dirty="0" smtClean="0"/>
              <a:t>Supporting Recovery</a:t>
            </a:r>
          </a:p>
          <a:p>
            <a:r>
              <a:rPr lang="en-US" i="1" dirty="0" smtClean="0"/>
              <a:t>Emphasize Hope</a:t>
            </a:r>
            <a:endParaRPr lang="en-US" b="1" i="1" dirty="0" smtClean="0"/>
          </a:p>
          <a:p>
            <a:r>
              <a:rPr lang="en-US" i="1" dirty="0" smtClean="0"/>
              <a:t>Not the same as being cured</a:t>
            </a:r>
            <a:endParaRPr lang="en-US" b="1" i="1" dirty="0" smtClean="0"/>
          </a:p>
          <a:p>
            <a:r>
              <a:rPr lang="en-US" i="1" dirty="0" smtClean="0"/>
              <a:t>Empowerment</a:t>
            </a:r>
            <a:endParaRPr lang="en-US" b="1" i="1"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3" name="Title 1"/>
          <p:cNvSpPr>
            <a:spLocks noGrp="1"/>
          </p:cNvSpPr>
          <p:nvPr>
            <p:ph type="title"/>
          </p:nvPr>
        </p:nvSpPr>
        <p:spPr>
          <a:noFill/>
        </p:spPr>
        <p:txBody>
          <a:bodyPr>
            <a:noAutofit/>
          </a:bodyPr>
          <a:lstStyle/>
          <a:p>
            <a:pPr marL="857250" indent="-857250" eaLnBrk="1" hangingPunct="1">
              <a:buFont typeface="Calibri" pitchFamily="34" charset="0"/>
              <a:buNone/>
            </a:pPr>
            <a:r>
              <a:rPr lang="en-US" sz="3200" b="1" dirty="0" smtClean="0"/>
              <a:t>MAJOR DEPRESSION DSMIV-TR CRITERIA</a:t>
            </a:r>
          </a:p>
        </p:txBody>
      </p:sp>
      <p:sp>
        <p:nvSpPr>
          <p:cNvPr id="5122" name="Rectangle 3"/>
          <p:cNvSpPr>
            <a:spLocks noGrp="1"/>
          </p:cNvSpPr>
          <p:nvPr>
            <p:ph idx="1"/>
          </p:nvPr>
        </p:nvSpPr>
        <p:spPr/>
        <p:txBody>
          <a:bodyPr>
            <a:normAutofit/>
          </a:bodyPr>
          <a:lstStyle/>
          <a:p>
            <a:pPr eaLnBrk="1" hangingPunct="1">
              <a:lnSpc>
                <a:spcPct val="80000"/>
              </a:lnSpc>
              <a:buFont typeface="Arial" charset="0"/>
              <a:buNone/>
            </a:pPr>
            <a:r>
              <a:rPr lang="en-US" sz="2000" dirty="0" smtClean="0"/>
              <a:t>     </a:t>
            </a:r>
            <a:r>
              <a:rPr lang="en-US" sz="2000" dirty="0"/>
              <a:t>(</a:t>
            </a:r>
            <a:r>
              <a:rPr lang="en-US" sz="2000" dirty="0" smtClean="0"/>
              <a:t>3) significant weight loss when not dieting or weight gain (e.g., a change of more than 5% of body weight in a month), or decrease or increase in appetite nearly every day. Note: In children, consider failure to make expected weight gains.</a:t>
            </a:r>
            <a:br>
              <a:rPr lang="en-US" sz="2000" dirty="0" smtClean="0"/>
            </a:br>
            <a:r>
              <a:rPr lang="en-US" sz="2000" dirty="0" smtClean="0"/>
              <a:t/>
            </a:r>
            <a:br>
              <a:rPr lang="en-US" sz="2000" dirty="0" smtClean="0"/>
            </a:br>
            <a:r>
              <a:rPr lang="en-US" sz="2000" dirty="0" smtClean="0"/>
              <a:t>(4) insomnia or hypersomnia nearly every day</a:t>
            </a:r>
            <a:br>
              <a:rPr lang="en-US" sz="2000" dirty="0" smtClean="0"/>
            </a:br>
            <a:r>
              <a:rPr lang="en-US" sz="2000" dirty="0" smtClean="0"/>
              <a:t/>
            </a:r>
            <a:br>
              <a:rPr lang="en-US" sz="2000" dirty="0" smtClean="0"/>
            </a:br>
            <a:r>
              <a:rPr lang="en-US" sz="2000" dirty="0" smtClean="0"/>
              <a:t>(5) psychomotor agitation or retardation nearly every day (observable by others, not merely subjective feelings of restlessness or being slowed down)</a:t>
            </a:r>
            <a:br>
              <a:rPr lang="en-US" sz="2000" dirty="0" smtClean="0"/>
            </a:br>
            <a:r>
              <a:rPr lang="en-US" sz="2000" dirty="0" smtClean="0"/>
              <a:t/>
            </a:r>
            <a:br>
              <a:rPr lang="en-US" sz="2000" dirty="0" smtClean="0"/>
            </a:br>
            <a:r>
              <a:rPr lang="en-US" sz="2000" dirty="0" smtClean="0"/>
              <a:t>(6) fatigue or loss of energy nearly every day</a:t>
            </a:r>
            <a:br>
              <a:rPr lang="en-US" sz="2000" dirty="0" smtClean="0"/>
            </a:br>
            <a:r>
              <a:rPr lang="en-US" sz="2000" dirty="0" smtClean="0"/>
              <a:t/>
            </a:r>
            <a:br>
              <a:rPr lang="en-US" sz="2000" dirty="0" smtClean="0"/>
            </a:br>
            <a:r>
              <a:rPr lang="en-US" sz="2000" dirty="0" smtClean="0"/>
              <a:t>(7) feelings of worthlessness or excessive or inappropriate guilt (which may be delusional) nearly every day (not merely self-reproach or guilt about being sick)</a:t>
            </a:r>
            <a:br>
              <a:rPr lang="en-US" sz="2000" dirty="0" smtClean="0"/>
            </a:br>
            <a:r>
              <a:rPr lang="en-US" sz="2000" dirty="0" smtClean="0"/>
              <a:t/>
            </a:r>
            <a:br>
              <a:rPr lang="en-US" sz="2000" dirty="0" smtClean="0"/>
            </a:br>
            <a:endParaRPr lang="en-US" sz="2000"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ESTABLISHING RELATIONSHIPS</a:t>
            </a:r>
            <a:endParaRPr lang="en-US" dirty="0"/>
          </a:p>
        </p:txBody>
      </p:sp>
      <p:sp>
        <p:nvSpPr>
          <p:cNvPr id="3" name="Content Placeholder 2"/>
          <p:cNvSpPr>
            <a:spLocks noGrp="1"/>
          </p:cNvSpPr>
          <p:nvPr>
            <p:ph idx="1"/>
          </p:nvPr>
        </p:nvSpPr>
        <p:spPr>
          <a:xfrm>
            <a:off x="914400" y="1371600"/>
            <a:ext cx="7315200" cy="4525963"/>
          </a:xfrm>
        </p:spPr>
        <p:txBody>
          <a:bodyPr>
            <a:normAutofit/>
          </a:bodyPr>
          <a:lstStyle/>
          <a:p>
            <a:r>
              <a:rPr lang="en-US" b="1" dirty="0" smtClean="0"/>
              <a:t>Training and Skill Development</a:t>
            </a:r>
            <a:r>
              <a:rPr lang="en-US" dirty="0" smtClean="0"/>
              <a:t> </a:t>
            </a:r>
          </a:p>
          <a:p>
            <a:r>
              <a:rPr lang="en-US" i="1" dirty="0" smtClean="0"/>
              <a:t>Mandatory work-related training</a:t>
            </a:r>
            <a:endParaRPr lang="en-US" b="1" i="1" dirty="0" smtClean="0"/>
          </a:p>
          <a:p>
            <a:r>
              <a:rPr lang="en-US" i="1" dirty="0" smtClean="0"/>
              <a:t>Conferences</a:t>
            </a:r>
            <a:endParaRPr lang="en-US" b="1" i="1" dirty="0" smtClean="0"/>
          </a:p>
          <a:p>
            <a:r>
              <a:rPr lang="en-US" i="1" dirty="0" smtClean="0"/>
              <a:t>Florida Council for Community Mental Health </a:t>
            </a:r>
            <a:endParaRPr lang="en-US" b="1" i="1" dirty="0" smtClean="0"/>
          </a:p>
          <a:p>
            <a:r>
              <a:rPr lang="en-US" i="1" dirty="0" smtClean="0"/>
              <a:t>Florida Alcohol and Drug Abuse Association</a:t>
            </a:r>
            <a:endParaRPr lang="en-US" b="1" i="1" dirty="0" smtClean="0"/>
          </a:p>
          <a:p>
            <a:r>
              <a:rPr lang="en-US" i="1" dirty="0" smtClean="0"/>
              <a:t>CBHT must maintain ten (10) hours of CEU’s/year </a:t>
            </a:r>
            <a:endParaRPr lang="en-US" dirty="0" smtClean="0"/>
          </a:p>
          <a:p>
            <a:r>
              <a:rPr lang="en-US" b="1" dirty="0" smtClean="0"/>
              <a:t>Recognizing Limits of Skill and Training</a:t>
            </a:r>
            <a:endParaRPr lang="en-US" dirty="0" smtClean="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457200" y="381000"/>
            <a:ext cx="8229600" cy="5638800"/>
          </a:xfrm>
        </p:spPr>
        <p:txBody>
          <a:bodyPr>
            <a:normAutofit/>
          </a:bodyPr>
          <a:lstStyle/>
          <a:p>
            <a:pPr eaLnBrk="1" hangingPunct="1">
              <a:defRPr/>
            </a:pPr>
            <a:r>
              <a:rPr lang="en-US" sz="3600" dirty="0" smtClean="0"/>
              <a:t>AGGRESSION MANAGEMENT AND </a:t>
            </a:r>
            <a:br>
              <a:rPr lang="en-US" sz="3600" dirty="0" smtClean="0"/>
            </a:br>
            <a:r>
              <a:rPr lang="en-US" sz="3600" dirty="0" smtClean="0"/>
              <a:t>COMMUNICATION SKILLS</a:t>
            </a:r>
          </a:p>
        </p:txBody>
      </p:sp>
      <p:sp>
        <p:nvSpPr>
          <p:cNvPr id="5" name="TextBox 4"/>
          <p:cNvSpPr txBox="1"/>
          <p:nvPr/>
        </p:nvSpPr>
        <p:spPr>
          <a:xfrm>
            <a:off x="914400" y="3657600"/>
            <a:ext cx="7848600" cy="1323439"/>
          </a:xfrm>
          <a:prstGeom prst="rect">
            <a:avLst/>
          </a:prstGeom>
          <a:noFill/>
        </p:spPr>
        <p:txBody>
          <a:bodyPr wrap="square" rtlCol="0">
            <a:spAutoFit/>
          </a:bodyPr>
          <a:lstStyle/>
          <a:p>
            <a:endParaRPr lang="en-US" sz="4000" dirty="0" smtClean="0">
              <a:effectLst>
                <a:outerShdw blurRad="38100" dist="38100" dir="2700000" algn="tl">
                  <a:srgbClr val="000000">
                    <a:alpha val="43137"/>
                  </a:srgbClr>
                </a:outerShdw>
              </a:effectLst>
              <a:latin typeface="Cooper Black"/>
            </a:endParaRPr>
          </a:p>
          <a:p>
            <a:endParaRPr lang="en-US" sz="4000" dirty="0">
              <a:effectLst>
                <a:outerShdw blurRad="38100" dist="38100" dir="2700000" algn="tl">
                  <a:srgbClr val="000000">
                    <a:alpha val="43137"/>
                  </a:srgbClr>
                </a:outerShdw>
              </a:effectLst>
              <a:latin typeface="Cooper Black"/>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noFill/>
        </p:spPr>
        <p:txBody>
          <a:bodyPr/>
          <a:lstStyle/>
          <a:p>
            <a:pPr eaLnBrk="1" hangingPunct="1">
              <a:defRPr/>
            </a:pPr>
            <a:r>
              <a:rPr lang="en-US" dirty="0" smtClean="0"/>
              <a:t>TODAY’S DISCUSSION:</a:t>
            </a:r>
          </a:p>
        </p:txBody>
      </p:sp>
      <p:sp>
        <p:nvSpPr>
          <p:cNvPr id="3075" name="Rectangle 3"/>
          <p:cNvSpPr>
            <a:spLocks noGrp="1" noChangeArrowheads="1"/>
          </p:cNvSpPr>
          <p:nvPr>
            <p:ph idx="1"/>
          </p:nvPr>
        </p:nvSpPr>
        <p:spPr>
          <a:xfrm>
            <a:off x="914400" y="1371600"/>
            <a:ext cx="7315200" cy="4525963"/>
          </a:xfrm>
        </p:spPr>
        <p:txBody>
          <a:bodyPr/>
          <a:lstStyle/>
          <a:p>
            <a:pPr eaLnBrk="1" hangingPunct="1">
              <a:defRPr/>
            </a:pPr>
            <a:r>
              <a:rPr lang="en-US" dirty="0" smtClean="0"/>
              <a:t>Managing Aggression</a:t>
            </a:r>
          </a:p>
          <a:p>
            <a:pPr eaLnBrk="1" hangingPunct="1">
              <a:defRPr/>
            </a:pPr>
            <a:r>
              <a:rPr lang="en-US" dirty="0" smtClean="0"/>
              <a:t>Communication</a:t>
            </a:r>
          </a:p>
          <a:p>
            <a:pPr eaLnBrk="1" hangingPunct="1">
              <a:defRPr/>
            </a:pPr>
            <a:r>
              <a:rPr lang="en-US" dirty="0" smtClean="0"/>
              <a:t>Non-verbal communication</a:t>
            </a:r>
          </a:p>
          <a:p>
            <a:pPr eaLnBrk="1" hangingPunct="1">
              <a:defRPr/>
            </a:pPr>
            <a:r>
              <a:rPr lang="en-US" dirty="0" err="1" smtClean="0"/>
              <a:t>Defusion</a:t>
            </a:r>
            <a:r>
              <a:rPr lang="en-US" dirty="0" smtClean="0"/>
              <a:t> strategies</a:t>
            </a:r>
          </a:p>
          <a:p>
            <a:pPr eaLnBrk="1" hangingPunct="1">
              <a:defRPr/>
            </a:pPr>
            <a:r>
              <a:rPr lang="en-US" dirty="0" smtClean="0"/>
              <a:t>De-escalation techniques and skills</a:t>
            </a:r>
          </a:p>
          <a:p>
            <a:pPr eaLnBrk="1" hangingPunct="1">
              <a:buFontTx/>
              <a:buNone/>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3074">
                                            <p:txEl>
                                              <p:charRg st="4294967295" end="4294967295"/>
                                            </p:txEl>
                                          </p:spTgt>
                                        </p:tgtEl>
                                        <p:attrNameLst>
                                          <p:attrName>style.visibility</p:attrName>
                                        </p:attrNameLst>
                                      </p:cBhvr>
                                      <p:to>
                                        <p:strVal val="visible"/>
                                      </p:to>
                                    </p:set>
                                    <p:animEffect transition="in" filter="fade">
                                      <p:cBhvr>
                                        <p:cTn id="7" dur="1000">
                                          <p:stCondLst>
                                            <p:cond delay="0"/>
                                          </p:stCondLst>
                                        </p:cTn>
                                        <p:tgtEl>
                                          <p:spTgt spid="3074">
                                            <p:txEl>
                                              <p:charRg st="4294967295" end="429496729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fade">
                                      <p:cBhvr>
                                        <p:cTn id="12" dur="500">
                                          <p:stCondLst>
                                            <p:cond delay="0"/>
                                          </p:stCondLst>
                                        </p:cTn>
                                        <p:tgtEl>
                                          <p:spTgt spid="3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3075">
                                            <p:txEl>
                                              <p:pRg st="1" end="1"/>
                                            </p:txEl>
                                          </p:spTgt>
                                        </p:tgtEl>
                                        <p:attrNameLst>
                                          <p:attrName>style.visibility</p:attrName>
                                        </p:attrNameLst>
                                      </p:cBhvr>
                                      <p:to>
                                        <p:strVal val="visible"/>
                                      </p:to>
                                    </p:set>
                                    <p:animEffect transition="in" filter="fade">
                                      <p:cBhvr>
                                        <p:cTn id="17" dur="500">
                                          <p:stCondLst>
                                            <p:cond delay="0"/>
                                          </p:stCondLst>
                                        </p:cTn>
                                        <p:tgtEl>
                                          <p:spTgt spid="307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3075">
                                            <p:txEl>
                                              <p:pRg st="2" end="2"/>
                                            </p:txEl>
                                          </p:spTgt>
                                        </p:tgtEl>
                                        <p:attrNameLst>
                                          <p:attrName>style.visibility</p:attrName>
                                        </p:attrNameLst>
                                      </p:cBhvr>
                                      <p:to>
                                        <p:strVal val="visible"/>
                                      </p:to>
                                    </p:set>
                                    <p:animEffect transition="in" filter="fade">
                                      <p:cBhvr>
                                        <p:cTn id="22" dur="500">
                                          <p:stCondLst>
                                            <p:cond delay="0"/>
                                          </p:stCondLst>
                                        </p:cTn>
                                        <p:tgtEl>
                                          <p:spTgt spid="307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3075">
                                            <p:txEl>
                                              <p:pRg st="3" end="3"/>
                                            </p:txEl>
                                          </p:spTgt>
                                        </p:tgtEl>
                                        <p:attrNameLst>
                                          <p:attrName>style.visibility</p:attrName>
                                        </p:attrNameLst>
                                      </p:cBhvr>
                                      <p:to>
                                        <p:strVal val="visible"/>
                                      </p:to>
                                    </p:set>
                                    <p:animEffect transition="in" filter="fade">
                                      <p:cBhvr>
                                        <p:cTn id="27" dur="500">
                                          <p:stCondLst>
                                            <p:cond delay="0"/>
                                          </p:stCondLst>
                                        </p:cTn>
                                        <p:tgtEl>
                                          <p:spTgt spid="307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iterate type="lt">
                                    <p:tmPct val="10000"/>
                                  </p:iterate>
                                  <p:childTnLst>
                                    <p:set>
                                      <p:cBhvr>
                                        <p:cTn id="31" dur="1" fill="hold">
                                          <p:stCondLst>
                                            <p:cond delay="0"/>
                                          </p:stCondLst>
                                        </p:cTn>
                                        <p:tgtEl>
                                          <p:spTgt spid="3075">
                                            <p:txEl>
                                              <p:pRg st="4" end="4"/>
                                            </p:txEl>
                                          </p:spTgt>
                                        </p:tgtEl>
                                        <p:attrNameLst>
                                          <p:attrName>style.visibility</p:attrName>
                                        </p:attrNameLst>
                                      </p:cBhvr>
                                      <p:to>
                                        <p:strVal val="visible"/>
                                      </p:to>
                                    </p:set>
                                    <p:animEffect transition="in" filter="fade">
                                      <p:cBhvr>
                                        <p:cTn id="32" dur="500">
                                          <p:stCondLst>
                                            <p:cond delay="0"/>
                                          </p:stCondLst>
                                        </p:cTn>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5123" name="Rectangle 3"/>
          <p:cNvSpPr>
            <a:spLocks noGrp="1" noChangeArrowheads="1"/>
          </p:cNvSpPr>
          <p:nvPr>
            <p:ph idx="1"/>
          </p:nvPr>
        </p:nvSpPr>
        <p:spPr/>
        <p:txBody>
          <a:bodyPr/>
          <a:lstStyle/>
          <a:p>
            <a:pPr algn="ctr" eaLnBrk="1" hangingPunct="1">
              <a:buFontTx/>
              <a:buNone/>
              <a:defRPr/>
            </a:pPr>
            <a:r>
              <a:rPr lang="en-US" dirty="0" smtClean="0"/>
              <a:t>The effective handling of aggression </a:t>
            </a:r>
          </a:p>
          <a:p>
            <a:pPr algn="ctr" eaLnBrk="1" hangingPunct="1">
              <a:buFontTx/>
              <a:buNone/>
              <a:defRPr/>
            </a:pPr>
            <a:r>
              <a:rPr lang="en-US" dirty="0" smtClean="0"/>
              <a:t> is one of the most demanding </a:t>
            </a:r>
          </a:p>
          <a:p>
            <a:pPr algn="ctr" eaLnBrk="1" hangingPunct="1">
              <a:buFontTx/>
              <a:buNone/>
              <a:defRPr/>
            </a:pPr>
            <a:r>
              <a:rPr lang="en-US" dirty="0" smtClean="0"/>
              <a:t>aspects of working in Behavior Health.  It is an area where good interaction and</a:t>
            </a:r>
          </a:p>
          <a:p>
            <a:pPr algn="ctr" eaLnBrk="1" hangingPunct="1">
              <a:buFontTx/>
              <a:buNone/>
              <a:defRPr/>
            </a:pPr>
            <a:r>
              <a:rPr lang="en-US" dirty="0" smtClean="0"/>
              <a:t>communication skills are required.</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6147" name="Rectangle 3"/>
          <p:cNvSpPr>
            <a:spLocks noGrp="1" noChangeArrowheads="1"/>
          </p:cNvSpPr>
          <p:nvPr>
            <p:ph idx="1"/>
          </p:nvPr>
        </p:nvSpPr>
        <p:spPr/>
        <p:txBody>
          <a:bodyPr>
            <a:normAutofit/>
          </a:bodyPr>
          <a:lstStyle/>
          <a:p>
            <a:pPr eaLnBrk="1" hangingPunct="1">
              <a:defRPr/>
            </a:pPr>
            <a:r>
              <a:rPr lang="en-US" dirty="0" smtClean="0"/>
              <a:t>The majority of situations, where there is a potential for violence, can be handled through communication.</a:t>
            </a:r>
          </a:p>
          <a:p>
            <a:pPr eaLnBrk="1" hangingPunct="1">
              <a:defRPr/>
            </a:pPr>
            <a:r>
              <a:rPr lang="en-US" dirty="0" smtClean="0"/>
              <a:t>Aggression: any behavior that is perceived by the victim as being deliberately harmful and damaging either psychologically or physically.</a:t>
            </a:r>
          </a:p>
          <a:p>
            <a:pPr eaLnBrk="1" hangingPunct="1">
              <a:defRPr/>
            </a:pPr>
            <a:r>
              <a:rPr lang="en-US" dirty="0" smtClean="0"/>
              <a:t>Goal: Prevent aggression from escalating into actual physical violence.</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8195"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buFontTx/>
              <a:buNone/>
              <a:defRPr/>
            </a:pPr>
            <a:r>
              <a:rPr lang="en-US" dirty="0" smtClean="0"/>
              <a:t>People may become aggressive for a number of reasons, including:</a:t>
            </a:r>
            <a:br>
              <a:rPr lang="en-US" dirty="0" smtClean="0"/>
            </a:br>
            <a:endParaRPr lang="en-US" dirty="0" smtClean="0"/>
          </a:p>
          <a:p>
            <a:pPr lvl="2">
              <a:lnSpc>
                <a:spcPct val="80000"/>
              </a:lnSpc>
              <a:defRPr/>
            </a:pPr>
            <a:r>
              <a:rPr lang="en-US" dirty="0" smtClean="0"/>
              <a:t>Frustration                 Unfairness, perceived or real</a:t>
            </a:r>
          </a:p>
          <a:p>
            <a:pPr lvl="2" eaLnBrk="1" hangingPunct="1">
              <a:lnSpc>
                <a:spcPct val="80000"/>
              </a:lnSpc>
              <a:defRPr/>
            </a:pPr>
            <a:r>
              <a:rPr lang="en-US" dirty="0" smtClean="0"/>
              <a:t>Humiliation                Immaturity</a:t>
            </a:r>
          </a:p>
          <a:p>
            <a:pPr lvl="2" eaLnBrk="1" hangingPunct="1">
              <a:lnSpc>
                <a:spcPct val="80000"/>
              </a:lnSpc>
              <a:defRPr/>
            </a:pPr>
            <a:r>
              <a:rPr lang="en-US" dirty="0" smtClean="0"/>
              <a:t>Excitement                 Learned Behavior (it get results)</a:t>
            </a:r>
          </a:p>
          <a:p>
            <a:pPr lvl="2" eaLnBrk="1" hangingPunct="1">
              <a:lnSpc>
                <a:spcPct val="80000"/>
              </a:lnSpc>
              <a:defRPr/>
            </a:pPr>
            <a:r>
              <a:rPr lang="en-US" dirty="0" smtClean="0"/>
              <a:t>Reputation                 Means to an end</a:t>
            </a:r>
          </a:p>
          <a:p>
            <a:pPr lvl="2" eaLnBrk="1" hangingPunct="1">
              <a:lnSpc>
                <a:spcPct val="80000"/>
              </a:lnSpc>
              <a:defRPr/>
            </a:pPr>
            <a:r>
              <a:rPr lang="en-US" dirty="0" smtClean="0"/>
              <a:t>Decoy                          Duty</a:t>
            </a:r>
          </a:p>
          <a:p>
            <a:pPr lvl="2" eaLnBrk="1" hangingPunct="1">
              <a:lnSpc>
                <a:spcPct val="80000"/>
              </a:lnSpc>
              <a:defRPr/>
            </a:pPr>
            <a:r>
              <a:rPr lang="en-US" dirty="0" smtClean="0"/>
              <a:t>Mental Illness (i.e. Paranoia, psychosis, delusions)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28675" name="Rectangle 3"/>
          <p:cNvSpPr>
            <a:spLocks noGrp="1" noChangeArrowheads="1"/>
          </p:cNvSpPr>
          <p:nvPr>
            <p:ph idx="1"/>
          </p:nvPr>
        </p:nvSpPr>
        <p:spPr>
          <a:xfrm>
            <a:off x="914400" y="1371600"/>
            <a:ext cx="7315200" cy="4525963"/>
          </a:xfrm>
        </p:spPr>
        <p:txBody>
          <a:bodyPr/>
          <a:lstStyle/>
          <a:p>
            <a:pPr>
              <a:lnSpc>
                <a:spcPct val="90000"/>
              </a:lnSpc>
              <a:defRPr/>
            </a:pPr>
            <a:r>
              <a:rPr lang="en-US" dirty="0" smtClean="0"/>
              <a:t>Signs of Aggression:</a:t>
            </a:r>
          </a:p>
          <a:p>
            <a:pPr lvl="1">
              <a:lnSpc>
                <a:spcPct val="90000"/>
              </a:lnSpc>
              <a:defRPr/>
            </a:pPr>
            <a:r>
              <a:rPr lang="en-US" dirty="0" smtClean="0"/>
              <a:t>Standing tall</a:t>
            </a:r>
          </a:p>
          <a:p>
            <a:pPr lvl="1">
              <a:lnSpc>
                <a:spcPct val="90000"/>
              </a:lnSpc>
              <a:defRPr/>
            </a:pPr>
            <a:r>
              <a:rPr lang="en-US" dirty="0" smtClean="0"/>
              <a:t>Red faced</a:t>
            </a:r>
          </a:p>
          <a:p>
            <a:pPr lvl="1">
              <a:lnSpc>
                <a:spcPct val="90000"/>
              </a:lnSpc>
              <a:defRPr/>
            </a:pPr>
            <a:r>
              <a:rPr lang="en-US" dirty="0" smtClean="0"/>
              <a:t>Raised voice</a:t>
            </a:r>
          </a:p>
          <a:p>
            <a:pPr lvl="1">
              <a:lnSpc>
                <a:spcPct val="90000"/>
              </a:lnSpc>
              <a:defRPr/>
            </a:pPr>
            <a:r>
              <a:rPr lang="en-US" dirty="0" smtClean="0"/>
              <a:t>Rapid breathing</a:t>
            </a:r>
          </a:p>
          <a:p>
            <a:pPr lvl="1">
              <a:lnSpc>
                <a:spcPct val="90000"/>
              </a:lnSpc>
              <a:defRPr/>
            </a:pPr>
            <a:r>
              <a:rPr lang="en-US" dirty="0" smtClean="0"/>
              <a:t>Direct, prolonged eye contact</a:t>
            </a:r>
          </a:p>
          <a:p>
            <a:pPr lvl="1">
              <a:lnSpc>
                <a:spcPct val="90000"/>
              </a:lnSpc>
              <a:defRPr/>
            </a:pPr>
            <a:r>
              <a:rPr lang="en-US" dirty="0" smtClean="0"/>
              <a:t>Exaggerated gestures</a:t>
            </a:r>
          </a:p>
          <a:p>
            <a:pPr lvl="1">
              <a:lnSpc>
                <a:spcPct val="90000"/>
              </a:lnSpc>
              <a:defRPr/>
            </a:pPr>
            <a:r>
              <a:rPr lang="en-US" dirty="0" smtClean="0"/>
              <a:t>Tensing of muscles</a:t>
            </a:r>
          </a:p>
          <a:p>
            <a:pPr lvl="1" eaLnBrk="1" hangingPunct="1">
              <a:lnSpc>
                <a:spcPct val="90000"/>
              </a:lnSpc>
              <a:buClr>
                <a:srgbClr val="FF3300"/>
              </a:buClr>
              <a:buFont typeface="Wingdings" pitchFamily="2" charset="2"/>
              <a:buChar char="Ø"/>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9219" name="Rectangle 3"/>
          <p:cNvSpPr>
            <a:spLocks noGrp="1" noChangeArrowheads="1"/>
          </p:cNvSpPr>
          <p:nvPr>
            <p:ph idx="1"/>
          </p:nvPr>
        </p:nvSpPr>
        <p:spPr>
          <a:xfrm>
            <a:off x="914400" y="1371600"/>
            <a:ext cx="7315200" cy="4525963"/>
          </a:xfrm>
        </p:spPr>
        <p:txBody>
          <a:bodyPr/>
          <a:lstStyle/>
          <a:p>
            <a:pPr>
              <a:lnSpc>
                <a:spcPct val="90000"/>
              </a:lnSpc>
              <a:defRPr/>
            </a:pPr>
            <a:r>
              <a:rPr lang="en-US" dirty="0" smtClean="0"/>
              <a:t>Additional signs of aggression:</a:t>
            </a:r>
          </a:p>
          <a:p>
            <a:pPr lvl="1">
              <a:lnSpc>
                <a:spcPct val="90000"/>
              </a:lnSpc>
              <a:defRPr/>
            </a:pPr>
            <a:r>
              <a:rPr lang="en-US" dirty="0" smtClean="0"/>
              <a:t>Any major change in behavior that varies from what is normal for the person</a:t>
            </a:r>
          </a:p>
          <a:p>
            <a:pPr lvl="1">
              <a:lnSpc>
                <a:spcPct val="90000"/>
              </a:lnSpc>
              <a:defRPr/>
            </a:pPr>
            <a:r>
              <a:rPr lang="en-US" dirty="0" smtClean="0"/>
              <a:t>Clenched fists</a:t>
            </a:r>
          </a:p>
          <a:p>
            <a:pPr lvl="1">
              <a:lnSpc>
                <a:spcPct val="90000"/>
              </a:lnSpc>
              <a:defRPr/>
            </a:pPr>
            <a:r>
              <a:rPr lang="en-US" dirty="0" smtClean="0"/>
              <a:t>Focusing/narrowing of the gaze</a:t>
            </a:r>
          </a:p>
          <a:p>
            <a:pPr lvl="1">
              <a:lnSpc>
                <a:spcPct val="90000"/>
              </a:lnSpc>
              <a:defRPr/>
            </a:pPr>
            <a:r>
              <a:rPr lang="en-US" dirty="0" smtClean="0"/>
              <a:t>Tight jaw/facial muscles</a:t>
            </a:r>
          </a:p>
          <a:p>
            <a:pPr lvl="1">
              <a:lnSpc>
                <a:spcPct val="90000"/>
              </a:lnSpc>
              <a:defRPr/>
            </a:pPr>
            <a:r>
              <a:rPr lang="en-US" dirty="0" smtClean="0"/>
              <a:t>Increased agitation and disturbance in behavior (e.g. pacing)</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noFill/>
        </p:spPr>
        <p:txBody>
          <a:bodyPr/>
          <a:lstStyle/>
          <a:p>
            <a:pPr eaLnBrk="1" hangingPunct="1">
              <a:defRPr/>
            </a:pPr>
            <a:r>
              <a:rPr lang="en-US" dirty="0" smtClean="0"/>
              <a:t>MANAGING AGGRESSION</a:t>
            </a:r>
          </a:p>
        </p:txBody>
      </p:sp>
      <p:sp>
        <p:nvSpPr>
          <p:cNvPr id="10243" name="Rectangle 3"/>
          <p:cNvSpPr>
            <a:spLocks noGrp="1" noChangeArrowheads="1"/>
          </p:cNvSpPr>
          <p:nvPr>
            <p:ph idx="1"/>
          </p:nvPr>
        </p:nvSpPr>
        <p:spPr>
          <a:xfrm>
            <a:off x="914400" y="1371600"/>
            <a:ext cx="7315200" cy="4525963"/>
          </a:xfrm>
        </p:spPr>
        <p:txBody>
          <a:bodyPr>
            <a:normAutofit/>
          </a:bodyPr>
          <a:lstStyle/>
          <a:p>
            <a:pPr>
              <a:lnSpc>
                <a:spcPct val="90000"/>
              </a:lnSpc>
              <a:defRPr/>
            </a:pPr>
            <a:r>
              <a:rPr lang="en-US" dirty="0" smtClean="0"/>
              <a:t> Risk Factors to Consider:</a:t>
            </a:r>
          </a:p>
          <a:p>
            <a:pPr lvl="1">
              <a:lnSpc>
                <a:spcPct val="90000"/>
              </a:lnSpc>
              <a:defRPr/>
            </a:pPr>
            <a:r>
              <a:rPr lang="en-US" dirty="0" smtClean="0"/>
              <a:t>Is the person facing a high level of stress? (e.g. recent bereavement, pending court date)</a:t>
            </a:r>
          </a:p>
          <a:p>
            <a:pPr lvl="1">
              <a:lnSpc>
                <a:spcPct val="90000"/>
              </a:lnSpc>
              <a:defRPr/>
            </a:pPr>
            <a:r>
              <a:rPr lang="en-US" dirty="0" smtClean="0"/>
              <a:t>Does the person seem to be drunk or on drugs?</a:t>
            </a:r>
          </a:p>
          <a:p>
            <a:pPr lvl="1">
              <a:lnSpc>
                <a:spcPct val="90000"/>
              </a:lnSpc>
              <a:defRPr/>
            </a:pPr>
            <a:r>
              <a:rPr lang="en-US" dirty="0" smtClean="0"/>
              <a:t>Does the person have a history of violence?</a:t>
            </a:r>
          </a:p>
          <a:p>
            <a:pPr lvl="1">
              <a:lnSpc>
                <a:spcPct val="90000"/>
              </a:lnSpc>
              <a:defRPr/>
            </a:pPr>
            <a:r>
              <a:rPr lang="en-US" dirty="0" smtClean="0"/>
              <a:t>Does the person have a history of psychiatric illness?</a:t>
            </a:r>
          </a:p>
          <a:p>
            <a:pPr lvl="1">
              <a:lnSpc>
                <a:spcPct val="90000"/>
              </a:lnSpc>
              <a:defRPr/>
            </a:pPr>
            <a:r>
              <a:rPr lang="en-US" dirty="0" smtClean="0"/>
              <a:t>Has the person verbally abused staff in the past?</a:t>
            </a:r>
          </a:p>
          <a:p>
            <a:pPr lvl="1">
              <a:lnSpc>
                <a:spcPct val="90000"/>
              </a:lnSpc>
              <a:defRPr/>
            </a:pPr>
            <a:r>
              <a:rPr lang="en-US" dirty="0" smtClean="0"/>
              <a:t>Has the person threatened staff with violence in the past?</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p:spPr>
        <p:txBody>
          <a:bodyPr/>
          <a:lstStyle/>
          <a:p>
            <a:pPr eaLnBrk="1" hangingPunct="1">
              <a:defRPr/>
            </a:pPr>
            <a:r>
              <a:rPr lang="en-US" dirty="0" smtClean="0"/>
              <a:t>COMMUNICATION</a:t>
            </a:r>
          </a:p>
        </p:txBody>
      </p:sp>
      <p:sp>
        <p:nvSpPr>
          <p:cNvPr id="11267" name="Rectangle 3"/>
          <p:cNvSpPr>
            <a:spLocks noGrp="1" noChangeArrowheads="1"/>
          </p:cNvSpPr>
          <p:nvPr>
            <p:ph idx="1"/>
          </p:nvPr>
        </p:nvSpPr>
        <p:spPr>
          <a:xfrm>
            <a:off x="914400" y="1371600"/>
            <a:ext cx="7315200" cy="4525963"/>
          </a:xfrm>
        </p:spPr>
        <p:txBody>
          <a:bodyPr/>
          <a:lstStyle/>
          <a:p>
            <a:pPr>
              <a:defRPr/>
            </a:pPr>
            <a:r>
              <a:rPr lang="en-US" dirty="0" smtClean="0"/>
              <a:t>Communication: a two-way process that relates to verbal interaction (listening, speaking, and hearing), and non-verbal interaction (interpretation and observational skills – looking and seeing).</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7" name="Title 1"/>
          <p:cNvSpPr>
            <a:spLocks noGrp="1"/>
          </p:cNvSpPr>
          <p:nvPr>
            <p:ph type="title"/>
          </p:nvPr>
        </p:nvSpPr>
        <p:spPr>
          <a:noFill/>
        </p:spPr>
        <p:txBody>
          <a:bodyPr>
            <a:normAutofit/>
          </a:bodyPr>
          <a:lstStyle/>
          <a:p>
            <a:pPr marL="857250" indent="-857250" eaLnBrk="1" hangingPunct="1">
              <a:buFont typeface="Calibri" pitchFamily="34" charset="0"/>
              <a:buNone/>
            </a:pPr>
            <a:r>
              <a:rPr lang="en-US" sz="3200" b="1" dirty="0" smtClean="0"/>
              <a:t>MAJOR DEPRESSION DSMIV-TR CRITERIA</a:t>
            </a:r>
          </a:p>
        </p:txBody>
      </p:sp>
      <p:sp>
        <p:nvSpPr>
          <p:cNvPr id="6146" name="Rectangle 3"/>
          <p:cNvSpPr>
            <a:spLocks noGrp="1"/>
          </p:cNvSpPr>
          <p:nvPr>
            <p:ph idx="1"/>
          </p:nvPr>
        </p:nvSpPr>
        <p:spPr/>
        <p:txBody>
          <a:bodyPr>
            <a:normAutofit/>
          </a:bodyPr>
          <a:lstStyle/>
          <a:p>
            <a:pPr eaLnBrk="1" hangingPunct="1">
              <a:buFont typeface="Arial" charset="0"/>
              <a:buNone/>
            </a:pPr>
            <a:r>
              <a:rPr lang="en-US" sz="2000" dirty="0" smtClean="0"/>
              <a:t>      (8) diminished ability to think or concentrate, or indecisiveness, nearly every day (either by subjective account or as observed by others)</a:t>
            </a:r>
            <a:br>
              <a:rPr lang="en-US" sz="2000" dirty="0" smtClean="0"/>
            </a:br>
            <a:r>
              <a:rPr lang="en-US" sz="2000" dirty="0" smtClean="0"/>
              <a:t/>
            </a:r>
            <a:br>
              <a:rPr lang="en-US" sz="2000" dirty="0" smtClean="0"/>
            </a:br>
            <a:r>
              <a:rPr lang="en-US" sz="2000" dirty="0" smtClean="0"/>
              <a:t>(9) recurrent thoughts of death (not just fear of dying), recurrent suicidal ideation without a specific plan, or a suicide attempt or a specific plan for committing suicide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p:spPr>
        <p:txBody>
          <a:bodyPr/>
          <a:lstStyle/>
          <a:p>
            <a:pPr eaLnBrk="1" hangingPunct="1">
              <a:defRPr/>
            </a:pPr>
            <a:r>
              <a:rPr lang="en-US" dirty="0" smtClean="0"/>
              <a:t>COMMUNICATION</a:t>
            </a:r>
          </a:p>
        </p:txBody>
      </p:sp>
      <p:sp>
        <p:nvSpPr>
          <p:cNvPr id="12291" name="Rectangle 3"/>
          <p:cNvSpPr>
            <a:spLocks noGrp="1" noChangeArrowheads="1"/>
          </p:cNvSpPr>
          <p:nvPr>
            <p:ph idx="1"/>
          </p:nvPr>
        </p:nvSpPr>
        <p:spPr>
          <a:xfrm>
            <a:off x="914400" y="1371600"/>
            <a:ext cx="7315200" cy="4525963"/>
          </a:xfrm>
        </p:spPr>
        <p:txBody>
          <a:bodyPr>
            <a:normAutofit/>
          </a:bodyPr>
          <a:lstStyle/>
          <a:p>
            <a:pPr marL="0" indent="0">
              <a:lnSpc>
                <a:spcPct val="90000"/>
              </a:lnSpc>
              <a:buNone/>
              <a:defRPr/>
            </a:pPr>
            <a:r>
              <a:rPr lang="en-US" dirty="0" smtClean="0"/>
              <a:t>To minimize communication problems:</a:t>
            </a:r>
          </a:p>
          <a:p>
            <a:pPr lvl="1">
              <a:lnSpc>
                <a:spcPct val="90000"/>
              </a:lnSpc>
              <a:defRPr/>
            </a:pPr>
            <a:r>
              <a:rPr lang="en-US" dirty="0" smtClean="0"/>
              <a:t>Use language appropriate to the person (his/her language if possible; use interpreter where necessary)</a:t>
            </a:r>
          </a:p>
          <a:p>
            <a:pPr lvl="1">
              <a:lnSpc>
                <a:spcPct val="90000"/>
              </a:lnSpc>
              <a:defRPr/>
            </a:pPr>
            <a:r>
              <a:rPr lang="en-US" dirty="0" smtClean="0"/>
              <a:t>Take time to communicate</a:t>
            </a:r>
          </a:p>
          <a:p>
            <a:pPr lvl="1">
              <a:lnSpc>
                <a:spcPct val="90000"/>
              </a:lnSpc>
              <a:defRPr/>
            </a:pPr>
            <a:r>
              <a:rPr lang="en-US" dirty="0" smtClean="0"/>
              <a:t>Check that you are understood</a:t>
            </a:r>
          </a:p>
          <a:p>
            <a:pPr lvl="1">
              <a:lnSpc>
                <a:spcPct val="90000"/>
              </a:lnSpc>
              <a:defRPr/>
            </a:pPr>
            <a:r>
              <a:rPr lang="en-US" dirty="0" smtClean="0"/>
              <a:t>Encourage and give feedback</a:t>
            </a:r>
          </a:p>
          <a:p>
            <a:pPr lvl="1">
              <a:lnSpc>
                <a:spcPct val="90000"/>
              </a:lnSpc>
              <a:defRPr/>
            </a:pPr>
            <a:r>
              <a:rPr lang="en-US" dirty="0" smtClean="0"/>
              <a:t>Conversation should take place at an appropriate time and place (whenever possible)</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p:spPr>
        <p:txBody>
          <a:bodyPr/>
          <a:lstStyle/>
          <a:p>
            <a:pPr eaLnBrk="1" hangingPunct="1">
              <a:defRPr/>
            </a:pPr>
            <a:r>
              <a:rPr lang="en-US" dirty="0" smtClean="0"/>
              <a:t>COMMUNICATION</a:t>
            </a:r>
          </a:p>
        </p:txBody>
      </p:sp>
      <p:sp>
        <p:nvSpPr>
          <p:cNvPr id="13315" name="Rectangle 3"/>
          <p:cNvSpPr>
            <a:spLocks noGrp="1" noChangeArrowheads="1"/>
          </p:cNvSpPr>
          <p:nvPr>
            <p:ph idx="1"/>
          </p:nvPr>
        </p:nvSpPr>
        <p:spPr>
          <a:xfrm>
            <a:off x="914400" y="1371600"/>
            <a:ext cx="7315200" cy="4525963"/>
          </a:xfrm>
        </p:spPr>
        <p:txBody>
          <a:bodyPr/>
          <a:lstStyle/>
          <a:p>
            <a:pPr eaLnBrk="1" hangingPunct="1">
              <a:buFontTx/>
              <a:buNone/>
              <a:defRPr/>
            </a:pPr>
            <a:r>
              <a:rPr lang="en-US" dirty="0" smtClean="0"/>
              <a:t>Common inhibitions to effective communication:</a:t>
            </a:r>
          </a:p>
          <a:p>
            <a:pPr lvl="1">
              <a:defRPr/>
            </a:pPr>
            <a:r>
              <a:rPr lang="en-US" dirty="0" smtClean="0"/>
              <a:t>Noise</a:t>
            </a:r>
          </a:p>
          <a:p>
            <a:pPr lvl="1">
              <a:defRPr/>
            </a:pPr>
            <a:r>
              <a:rPr lang="en-US" dirty="0" smtClean="0"/>
              <a:t>Language (native lang./demeaning lang.)</a:t>
            </a:r>
          </a:p>
          <a:p>
            <a:pPr lvl="1">
              <a:defRPr/>
            </a:pPr>
            <a:r>
              <a:rPr lang="en-US" dirty="0" smtClean="0"/>
              <a:t>Perception and prejudice</a:t>
            </a:r>
          </a:p>
          <a:p>
            <a:pPr lvl="1">
              <a:defRPr/>
            </a:pPr>
            <a:r>
              <a:rPr lang="en-US" dirty="0" smtClean="0"/>
              <a:t>Intrusion of personal space</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p:spPr>
        <p:txBody>
          <a:bodyPr/>
          <a:lstStyle/>
          <a:p>
            <a:pPr eaLnBrk="1" hangingPunct="1">
              <a:defRPr/>
            </a:pPr>
            <a:r>
              <a:rPr lang="en-US" dirty="0" smtClean="0"/>
              <a:t>COMMUNICATION</a:t>
            </a:r>
          </a:p>
        </p:txBody>
      </p:sp>
      <p:sp>
        <p:nvSpPr>
          <p:cNvPr id="14339" name="Rectangle 3"/>
          <p:cNvSpPr>
            <a:spLocks noGrp="1" noChangeArrowheads="1"/>
          </p:cNvSpPr>
          <p:nvPr>
            <p:ph idx="1"/>
          </p:nvPr>
        </p:nvSpPr>
        <p:spPr/>
        <p:txBody>
          <a:bodyPr>
            <a:normAutofit/>
          </a:bodyPr>
          <a:lstStyle/>
          <a:p>
            <a:pPr algn="ctr" eaLnBrk="1" hangingPunct="1">
              <a:buFontTx/>
              <a:buNone/>
              <a:defRPr/>
            </a:pPr>
            <a:r>
              <a:rPr lang="en-US" sz="3200" dirty="0" smtClean="0"/>
              <a:t>We cannot necessarily avoid or </a:t>
            </a:r>
          </a:p>
          <a:p>
            <a:pPr algn="ctr" eaLnBrk="1" hangingPunct="1">
              <a:buFontTx/>
              <a:buNone/>
              <a:defRPr/>
            </a:pPr>
            <a:r>
              <a:rPr lang="en-US" sz="3200" dirty="0" smtClean="0"/>
              <a:t>overcome all these barriers, but we need to find ways of minimizing them.</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defRPr/>
            </a:pPr>
            <a:r>
              <a:rPr lang="en-US" dirty="0" smtClean="0"/>
              <a:t>COMMUNICATION</a:t>
            </a:r>
          </a:p>
        </p:txBody>
      </p:sp>
      <p:sp>
        <p:nvSpPr>
          <p:cNvPr id="15363"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buFontTx/>
              <a:buNone/>
              <a:defRPr/>
            </a:pPr>
            <a:r>
              <a:rPr lang="en-US" u="sng" dirty="0" smtClean="0"/>
              <a:t>Noise</a:t>
            </a:r>
            <a:r>
              <a:rPr lang="en-US" dirty="0" smtClean="0"/>
              <a:t>: </a:t>
            </a:r>
          </a:p>
          <a:p>
            <a:pPr eaLnBrk="1" hangingPunct="1">
              <a:lnSpc>
                <a:spcPct val="90000"/>
              </a:lnSpc>
              <a:defRPr/>
            </a:pPr>
            <a:r>
              <a:rPr lang="en-US" dirty="0" smtClean="0"/>
              <a:t>Major distraction</a:t>
            </a:r>
          </a:p>
          <a:p>
            <a:pPr eaLnBrk="1" hangingPunct="1">
              <a:lnSpc>
                <a:spcPct val="90000"/>
              </a:lnSpc>
              <a:defRPr/>
            </a:pPr>
            <a:r>
              <a:rPr lang="en-US" dirty="0" smtClean="0"/>
              <a:t>Hard to hold a discussion against noisy background</a:t>
            </a:r>
          </a:p>
          <a:p>
            <a:pPr eaLnBrk="1" hangingPunct="1">
              <a:lnSpc>
                <a:spcPct val="90000"/>
              </a:lnSpc>
              <a:defRPr/>
            </a:pPr>
            <a:r>
              <a:rPr lang="en-US" dirty="0" smtClean="0"/>
              <a:t>Speaking loudly can be misinterpreted as yelling</a:t>
            </a:r>
          </a:p>
          <a:p>
            <a:pPr>
              <a:lnSpc>
                <a:spcPct val="80000"/>
              </a:lnSpc>
              <a:buNone/>
              <a:defRPr/>
            </a:pPr>
            <a:endParaRPr lang="en-US" u="sng" dirty="0" smtClean="0"/>
          </a:p>
          <a:p>
            <a:pPr>
              <a:lnSpc>
                <a:spcPct val="80000"/>
              </a:lnSpc>
              <a:buNone/>
              <a:defRPr/>
            </a:pPr>
            <a:r>
              <a:rPr lang="en-US" u="sng" dirty="0" smtClean="0"/>
              <a:t>Language</a:t>
            </a:r>
            <a:r>
              <a:rPr lang="en-US" dirty="0"/>
              <a:t>: </a:t>
            </a:r>
          </a:p>
          <a:p>
            <a:pPr>
              <a:lnSpc>
                <a:spcPct val="80000"/>
              </a:lnSpc>
              <a:defRPr/>
            </a:pPr>
            <a:r>
              <a:rPr lang="en-US" dirty="0"/>
              <a:t>Express yourself in as direct and explicit manner as possible</a:t>
            </a:r>
          </a:p>
          <a:p>
            <a:pPr>
              <a:lnSpc>
                <a:spcPct val="80000"/>
              </a:lnSpc>
              <a:defRPr/>
            </a:pPr>
            <a:r>
              <a:rPr lang="en-US" dirty="0"/>
              <a:t>Avoid emotive language (</a:t>
            </a:r>
            <a:r>
              <a:rPr lang="en-US" sz="1800" dirty="0"/>
              <a:t>Words used deliberately to create an emotional impact or response)</a:t>
            </a:r>
            <a:endParaRPr lang="en-US" dirty="0"/>
          </a:p>
          <a:p>
            <a:pPr>
              <a:lnSpc>
                <a:spcPct val="80000"/>
              </a:lnSpc>
              <a:defRPr/>
            </a:pPr>
            <a:r>
              <a:rPr lang="en-US" dirty="0"/>
              <a:t>Avoid demeaning language/belittling</a:t>
            </a:r>
          </a:p>
          <a:p>
            <a:pPr>
              <a:lnSpc>
                <a:spcPct val="80000"/>
              </a:lnSpc>
              <a:defRPr/>
            </a:pPr>
            <a:r>
              <a:rPr lang="en-US" dirty="0"/>
              <a:t>Find assistance for a person who does not speak the same language as you.</a:t>
            </a:r>
          </a:p>
          <a:p>
            <a:pPr eaLnBrk="1" hangingPunct="1">
              <a:lnSpc>
                <a:spcPct val="90000"/>
              </a:lnSpc>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914400" y="1371600"/>
            <a:ext cx="7315200" cy="4525963"/>
          </a:xfrm>
        </p:spPr>
        <p:txBody>
          <a:bodyPr>
            <a:normAutofit/>
          </a:bodyPr>
          <a:lstStyle/>
          <a:p>
            <a:pPr eaLnBrk="1" hangingPunct="1">
              <a:defRPr/>
            </a:pPr>
            <a:r>
              <a:rPr lang="en-US" u="sng" dirty="0" smtClean="0"/>
              <a:t>Perception and Prejudice</a:t>
            </a:r>
            <a:r>
              <a:rPr lang="en-US" dirty="0" smtClean="0"/>
              <a:t>: everybody has a unique background and history with influences and experiences that form our way of looking at the world.</a:t>
            </a:r>
          </a:p>
          <a:p>
            <a:pPr lvl="1">
              <a:defRPr/>
            </a:pPr>
            <a:r>
              <a:rPr lang="en-US" dirty="0" smtClean="0"/>
              <a:t>Recognize our prejudices</a:t>
            </a:r>
          </a:p>
          <a:p>
            <a:pPr lvl="1">
              <a:defRPr/>
            </a:pPr>
            <a:r>
              <a:rPr lang="en-US" dirty="0" smtClean="0"/>
              <a:t>Work around prejudices of others</a:t>
            </a:r>
          </a:p>
          <a:p>
            <a:pPr lvl="1">
              <a:defRPr/>
            </a:pPr>
            <a:r>
              <a:rPr lang="en-US" dirty="0" smtClean="0"/>
              <a:t>Maintain professional attitude (not allowing our perceptions to get in the way of duties and responsibilities to others, particularly in promoting equal opportunities)</a:t>
            </a:r>
          </a:p>
          <a:p>
            <a:pPr lvl="1">
              <a:defRPr/>
            </a:pPr>
            <a:r>
              <a:rPr lang="en-US" dirty="0" smtClean="0"/>
              <a:t>Not to let our prejudices influence the way we communicate</a:t>
            </a:r>
          </a:p>
          <a:p>
            <a:pPr eaLnBrk="1" hangingPunct="1">
              <a:defRPr/>
            </a:pPr>
            <a:endParaRPr lang="en-US" sz="2800" dirty="0" smtClean="0"/>
          </a:p>
        </p:txBody>
      </p:sp>
      <p:sp>
        <p:nvSpPr>
          <p:cNvPr id="2" name="Title 1"/>
          <p:cNvSpPr>
            <a:spLocks noGrp="1"/>
          </p:cNvSpPr>
          <p:nvPr>
            <p:ph type="title"/>
          </p:nvPr>
        </p:nvSpPr>
        <p:spPr/>
        <p:txBody>
          <a:bodyPr/>
          <a:lstStyle/>
          <a:p>
            <a:r>
              <a:rPr lang="en-US" dirty="0"/>
              <a:t>COMMUNICATION</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pPr>
              <a:defRPr/>
            </a:pPr>
            <a:r>
              <a:rPr lang="en-US" dirty="0"/>
              <a:t>COMMUNICATION</a:t>
            </a:r>
            <a:endParaRPr lang="en-US" dirty="0" smtClean="0"/>
          </a:p>
        </p:txBody>
      </p:sp>
      <p:sp>
        <p:nvSpPr>
          <p:cNvPr id="18435" name="Rectangle 3"/>
          <p:cNvSpPr>
            <a:spLocks noGrp="1" noChangeArrowheads="1"/>
          </p:cNvSpPr>
          <p:nvPr>
            <p:ph idx="1"/>
          </p:nvPr>
        </p:nvSpPr>
        <p:spPr/>
        <p:txBody>
          <a:bodyPr/>
          <a:lstStyle/>
          <a:p>
            <a:pPr eaLnBrk="1" hangingPunct="1">
              <a:lnSpc>
                <a:spcPct val="80000"/>
              </a:lnSpc>
              <a:buFontTx/>
              <a:buNone/>
              <a:defRPr/>
            </a:pPr>
            <a:r>
              <a:rPr lang="en-US" dirty="0" smtClean="0"/>
              <a:t>Intrusion of personal space:</a:t>
            </a:r>
          </a:p>
          <a:p>
            <a:pPr lvl="1">
              <a:lnSpc>
                <a:spcPct val="80000"/>
              </a:lnSpc>
              <a:defRPr/>
            </a:pPr>
            <a:r>
              <a:rPr lang="en-US" dirty="0" smtClean="0"/>
              <a:t>Avoid standing too close to the person</a:t>
            </a:r>
          </a:p>
          <a:p>
            <a:pPr lvl="1">
              <a:lnSpc>
                <a:spcPct val="80000"/>
              </a:lnSpc>
              <a:defRPr/>
            </a:pPr>
            <a:r>
              <a:rPr lang="en-US" dirty="0" smtClean="0"/>
              <a:t>Amount of space required for a person differs based on gender, familiarity, culture, mood, etc.</a:t>
            </a:r>
          </a:p>
          <a:p>
            <a:pPr lvl="1">
              <a:lnSpc>
                <a:spcPct val="80000"/>
              </a:lnSpc>
              <a:defRPr/>
            </a:pPr>
            <a:r>
              <a:rPr lang="en-US" dirty="0" smtClean="0"/>
              <a:t>In addition, standing too close to an angry individual can make the person feel unsafe, and make YOU unsafe.</a:t>
            </a:r>
          </a:p>
          <a:p>
            <a:pPr lvl="1">
              <a:lnSpc>
                <a:spcPct val="80000"/>
              </a:lnSpc>
              <a:defRPr/>
            </a:pPr>
            <a:r>
              <a:rPr lang="en-US" dirty="0" smtClean="0"/>
              <a:t>Step-Kick distance</a:t>
            </a:r>
          </a:p>
          <a:p>
            <a:pPr lvl="1">
              <a:lnSpc>
                <a:spcPct val="80000"/>
              </a:lnSpc>
              <a:defRPr/>
            </a:pPr>
            <a:endParaRPr lang="en-US" dirty="0"/>
          </a:p>
          <a:p>
            <a:pPr>
              <a:buNone/>
              <a:defRPr/>
            </a:pPr>
            <a:r>
              <a:rPr lang="en-US" dirty="0"/>
              <a:t>Non-verbal communication:</a:t>
            </a:r>
          </a:p>
          <a:p>
            <a:pPr lvl="1">
              <a:defRPr/>
            </a:pPr>
            <a:r>
              <a:rPr lang="en-US" dirty="0" smtClean="0"/>
              <a:t>Staff </a:t>
            </a:r>
            <a:r>
              <a:rPr lang="en-US" dirty="0"/>
              <a:t>should be aware of non-verbal </a:t>
            </a:r>
            <a:r>
              <a:rPr lang="en-US" dirty="0" smtClean="0"/>
              <a:t>messages </a:t>
            </a:r>
            <a:r>
              <a:rPr lang="en-US" dirty="0"/>
              <a:t>that show how a person is </a:t>
            </a:r>
            <a:r>
              <a:rPr lang="en-US" dirty="0" smtClean="0"/>
              <a:t>feeling </a:t>
            </a:r>
            <a:r>
              <a:rPr lang="en-US" dirty="0"/>
              <a:t>or may respond.</a:t>
            </a:r>
          </a:p>
          <a:p>
            <a:pPr lvl="1">
              <a:lnSpc>
                <a:spcPct val="80000"/>
              </a:lnSpc>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defRPr/>
            </a:pPr>
            <a:r>
              <a:rPr lang="en-US" dirty="0" smtClean="0"/>
              <a:t>DEESCALATION PREVENTION STEPS</a:t>
            </a:r>
          </a:p>
        </p:txBody>
      </p:sp>
      <p:sp>
        <p:nvSpPr>
          <p:cNvPr id="40963" name="Rectangle 3"/>
          <p:cNvSpPr>
            <a:spLocks noGrp="1" noChangeArrowheads="1"/>
          </p:cNvSpPr>
          <p:nvPr>
            <p:ph idx="1"/>
          </p:nvPr>
        </p:nvSpPr>
        <p:spPr/>
        <p:txBody>
          <a:bodyPr>
            <a:normAutofit/>
          </a:bodyPr>
          <a:lstStyle/>
          <a:p>
            <a:pPr eaLnBrk="1" hangingPunct="1">
              <a:lnSpc>
                <a:spcPct val="80000"/>
              </a:lnSpc>
              <a:buFontTx/>
              <a:buNone/>
              <a:defRPr/>
            </a:pPr>
            <a:r>
              <a:rPr lang="en-US" dirty="0" smtClean="0"/>
              <a:t>  RECOGNIZE:</a:t>
            </a:r>
          </a:p>
          <a:p>
            <a:pPr lvl="1">
              <a:lnSpc>
                <a:spcPct val="80000"/>
              </a:lnSpc>
              <a:defRPr/>
            </a:pPr>
            <a:r>
              <a:rPr lang="en-US" dirty="0" smtClean="0"/>
              <a:t>Anger is a choice of a range of behaviors that could be used to get what one needs in a situation.</a:t>
            </a:r>
          </a:p>
          <a:p>
            <a:pPr lvl="1">
              <a:lnSpc>
                <a:spcPct val="80000"/>
              </a:lnSpc>
              <a:defRPr/>
            </a:pPr>
            <a:r>
              <a:rPr lang="en-US" dirty="0" smtClean="0"/>
              <a:t>It is a behavior that has benefit for its user.</a:t>
            </a:r>
          </a:p>
          <a:p>
            <a:pPr lvl="1">
              <a:lnSpc>
                <a:spcPct val="80000"/>
              </a:lnSpc>
              <a:defRPr/>
            </a:pPr>
            <a:r>
              <a:rPr lang="en-US" dirty="0" smtClean="0"/>
              <a:t>Anger can get people the attention they need, escape things they don’t want to do, gain control over another person/situation</a:t>
            </a:r>
          </a:p>
          <a:p>
            <a:pPr lvl="1">
              <a:lnSpc>
                <a:spcPct val="80000"/>
              </a:lnSpc>
              <a:defRPr/>
            </a:pPr>
            <a:r>
              <a:rPr lang="en-US" dirty="0" smtClean="0"/>
              <a:t>Pump them up when they are feeling small/insignificant</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smtClean="0"/>
              <a:t>DEESCALATION PREVENTION STEPS</a:t>
            </a:r>
          </a:p>
        </p:txBody>
      </p:sp>
      <p:sp>
        <p:nvSpPr>
          <p:cNvPr id="46083"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buFontTx/>
              <a:buNone/>
              <a:defRPr/>
            </a:pPr>
            <a:r>
              <a:rPr lang="en-US" b="1" dirty="0" smtClean="0"/>
              <a:t>Perform a quick self-assessment</a:t>
            </a:r>
            <a:r>
              <a:rPr lang="en-US" dirty="0" smtClean="0"/>
              <a:t>:</a:t>
            </a:r>
          </a:p>
          <a:p>
            <a:pPr>
              <a:lnSpc>
                <a:spcPct val="90000"/>
              </a:lnSpc>
              <a:defRPr/>
            </a:pPr>
            <a:r>
              <a:rPr lang="en-US" dirty="0" smtClean="0"/>
              <a:t>Can I avoid criticizing and finding fault with the angry person?</a:t>
            </a:r>
          </a:p>
          <a:p>
            <a:pPr>
              <a:lnSpc>
                <a:spcPct val="90000"/>
              </a:lnSpc>
              <a:defRPr/>
            </a:pPr>
            <a:r>
              <a:rPr lang="en-US" dirty="0" smtClean="0"/>
              <a:t>Can I avoid being judgmental?</a:t>
            </a:r>
          </a:p>
          <a:p>
            <a:pPr>
              <a:lnSpc>
                <a:spcPct val="90000"/>
              </a:lnSpc>
              <a:defRPr/>
            </a:pPr>
            <a:r>
              <a:rPr lang="en-US" dirty="0" smtClean="0"/>
              <a:t>Can I keep myself removed from the conflict?</a:t>
            </a:r>
          </a:p>
          <a:p>
            <a:pPr>
              <a:lnSpc>
                <a:spcPct val="90000"/>
              </a:lnSpc>
              <a:defRPr/>
            </a:pPr>
            <a:r>
              <a:rPr lang="en-US" dirty="0" smtClean="0"/>
              <a:t>Can I try to see the situation from the angry person’s pt of view or understand the need s/he is trying to satisfy?</a:t>
            </a:r>
          </a:p>
          <a:p>
            <a:pPr>
              <a:lnSpc>
                <a:spcPct val="90000"/>
              </a:lnSpc>
              <a:defRPr/>
            </a:pPr>
            <a:r>
              <a:rPr lang="en-US" dirty="0" smtClean="0"/>
              <a:t>Can I remember that my job is to keep the peace and protect the client and staff?</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dirty="0" smtClean="0"/>
              <a:t>DEESCALATION PREVENTION STEPS</a:t>
            </a:r>
          </a:p>
        </p:txBody>
      </p:sp>
      <p:sp>
        <p:nvSpPr>
          <p:cNvPr id="45059" name="Rectangle 3"/>
          <p:cNvSpPr>
            <a:spLocks noGrp="1" noChangeArrowheads="1"/>
          </p:cNvSpPr>
          <p:nvPr>
            <p:ph idx="1"/>
          </p:nvPr>
        </p:nvSpPr>
        <p:spPr>
          <a:xfrm>
            <a:off x="914400" y="1371600"/>
            <a:ext cx="7315200" cy="4525963"/>
          </a:xfrm>
        </p:spPr>
        <p:txBody>
          <a:bodyPr>
            <a:normAutofit/>
          </a:bodyPr>
          <a:lstStyle/>
          <a:p>
            <a:pPr marL="0" eaLnBrk="1" hangingPunct="1">
              <a:buFontTx/>
              <a:buNone/>
              <a:defRPr/>
            </a:pPr>
            <a:r>
              <a:rPr lang="en-US" dirty="0" smtClean="0"/>
              <a:t>Recognize Early Warning Signs: Many incidents can be prevented by recognizing subtle changes in behavior.</a:t>
            </a:r>
          </a:p>
          <a:p>
            <a:pPr marL="0" eaLnBrk="1" hangingPunct="1">
              <a:buFontTx/>
              <a:buNone/>
              <a:defRPr/>
            </a:pPr>
            <a:endParaRPr lang="en-US" dirty="0" smtClean="0"/>
          </a:p>
          <a:p>
            <a:pPr lvl="1">
              <a:defRPr/>
            </a:pPr>
            <a:r>
              <a:rPr lang="en-US" dirty="0" smtClean="0"/>
              <a:t>Quiet people may become agitated</a:t>
            </a:r>
          </a:p>
          <a:p>
            <a:pPr lvl="1">
              <a:defRPr/>
            </a:pPr>
            <a:r>
              <a:rPr lang="en-US" dirty="0" smtClean="0"/>
              <a:t>Loud, outgoing people may become quiet and introspective.</a:t>
            </a:r>
          </a:p>
          <a:p>
            <a:pPr lvl="1">
              <a:defRPr/>
            </a:pPr>
            <a:r>
              <a:rPr lang="en-US" dirty="0" smtClean="0"/>
              <a:t>Commenting on the changes may open up conversation and minimize frustration/buildup</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3" name="Rectangle 3"/>
          <p:cNvSpPr>
            <a:spLocks noGrp="1" noChangeArrowheads="1"/>
          </p:cNvSpPr>
          <p:nvPr>
            <p:ph idx="1"/>
          </p:nvPr>
        </p:nvSpPr>
        <p:spPr>
          <a:xfrm>
            <a:off x="914400" y="1371600"/>
            <a:ext cx="7315200" cy="4525963"/>
          </a:xfrm>
        </p:spPr>
        <p:txBody>
          <a:bodyPr/>
          <a:lstStyle/>
          <a:p>
            <a:pPr eaLnBrk="1" hangingPunct="1">
              <a:buFontTx/>
              <a:buNone/>
              <a:defRPr/>
            </a:pPr>
            <a:r>
              <a:rPr lang="en-US" dirty="0" smtClean="0"/>
              <a:t>Before anything else happens:</a:t>
            </a:r>
          </a:p>
          <a:p>
            <a:pPr eaLnBrk="1" hangingPunct="1">
              <a:buFontTx/>
              <a:buNone/>
              <a:defRPr/>
            </a:pPr>
            <a:endParaRPr lang="en-US" dirty="0" smtClean="0"/>
          </a:p>
          <a:p>
            <a:pPr lvl="1">
              <a:defRPr/>
            </a:pPr>
            <a:r>
              <a:rPr lang="en-US" dirty="0" smtClean="0"/>
              <a:t>Staff should seek to defuse the situation</a:t>
            </a:r>
          </a:p>
          <a:p>
            <a:pPr lvl="1">
              <a:defRPr/>
            </a:pPr>
            <a:r>
              <a:rPr lang="en-US" dirty="0" smtClean="0"/>
              <a:t>People that are out of control are under the influence of an “adrenal cocktail”</a:t>
            </a:r>
          </a:p>
          <a:p>
            <a:pPr lvl="1">
              <a:defRPr/>
            </a:pPr>
            <a:r>
              <a:rPr lang="en-US" dirty="0" smtClean="0"/>
              <a:t>Do nothing to escalate state of mind</a:t>
            </a:r>
          </a:p>
          <a:p>
            <a:pPr lvl="1">
              <a:defRPr/>
            </a:pPr>
            <a:r>
              <a:rPr lang="en-US" dirty="0" smtClean="0"/>
              <a:t>Be prepared to defend yourself</a:t>
            </a:r>
          </a:p>
        </p:txBody>
      </p:sp>
      <p:sp>
        <p:nvSpPr>
          <p:cNvPr id="2" name="Title 1"/>
          <p:cNvSpPr>
            <a:spLocks noGrp="1"/>
          </p:cNvSpPr>
          <p:nvPr>
            <p:ph type="title"/>
          </p:nvPr>
        </p:nvSpPr>
        <p:spPr/>
        <p:txBody>
          <a:bodyPr/>
          <a:lstStyle/>
          <a:p>
            <a:r>
              <a:rPr lang="en-US" dirty="0" smtClean="0"/>
              <a:t>DEFUSION STRATEGIES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81000"/>
            <a:ext cx="8229600" cy="1143000"/>
          </a:xfrm>
        </p:spPr>
        <p:txBody>
          <a:bodyPr>
            <a:noAutofit/>
          </a:bodyPr>
          <a:lstStyle/>
          <a:p>
            <a:r>
              <a:rPr lang="en-US" sz="3200" b="1" dirty="0" smtClean="0"/>
              <a:t>WHAT DO THESE PEOPLE (AND MANY MORE) </a:t>
            </a:r>
            <a:br>
              <a:rPr lang="en-US" sz="3200" b="1" dirty="0" smtClean="0"/>
            </a:br>
            <a:r>
              <a:rPr lang="en-US" sz="3200" b="1" dirty="0" smtClean="0"/>
              <a:t>HAVE IN COMMON?</a:t>
            </a:r>
          </a:p>
        </p:txBody>
      </p:sp>
      <p:sp>
        <p:nvSpPr>
          <p:cNvPr id="7171" name="Content Placeholder 2"/>
          <p:cNvSpPr>
            <a:spLocks noGrp="1"/>
          </p:cNvSpPr>
          <p:nvPr>
            <p:ph idx="1"/>
          </p:nvPr>
        </p:nvSpPr>
        <p:spPr/>
        <p:txBody>
          <a:bodyPr>
            <a:noAutofit/>
          </a:bodyPr>
          <a:lstStyle/>
          <a:p>
            <a:pPr marL="0" indent="0">
              <a:buNone/>
            </a:pPr>
            <a:r>
              <a:rPr lang="en-US" sz="2000" dirty="0" smtClean="0"/>
              <a:t>Buzz </a:t>
            </a:r>
            <a:r>
              <a:rPr lang="en-US" sz="2000" dirty="0" err="1" smtClean="0"/>
              <a:t>Aldrin</a:t>
            </a:r>
            <a:r>
              <a:rPr lang="en-US" sz="2000" dirty="0" smtClean="0"/>
              <a:t>, astronaut </a:t>
            </a:r>
            <a:br>
              <a:rPr lang="en-US" sz="2000" dirty="0" smtClean="0"/>
            </a:br>
            <a:r>
              <a:rPr lang="en-US" sz="2000" dirty="0" smtClean="0"/>
              <a:t>Lionel Aldridge</a:t>
            </a:r>
            <a:br>
              <a:rPr lang="en-US" sz="2000" dirty="0" smtClean="0"/>
            </a:br>
            <a:r>
              <a:rPr lang="en-US" sz="2000" dirty="0" smtClean="0"/>
              <a:t>Hans Christian Andersen, writer </a:t>
            </a:r>
            <a:br>
              <a:rPr lang="en-US" sz="2000" dirty="0" smtClean="0"/>
            </a:br>
            <a:r>
              <a:rPr lang="en-US" sz="2000" dirty="0" smtClean="0"/>
              <a:t>Ned Beatty, actor </a:t>
            </a:r>
            <a:br>
              <a:rPr lang="en-US" sz="2000" dirty="0" smtClean="0"/>
            </a:br>
            <a:r>
              <a:rPr lang="en-US" sz="2000" dirty="0" smtClean="0"/>
              <a:t>Robert </a:t>
            </a:r>
            <a:r>
              <a:rPr lang="en-US" sz="2000" dirty="0" err="1" smtClean="0"/>
              <a:t>Boorstin</a:t>
            </a:r>
            <a:r>
              <a:rPr lang="en-US" sz="2000" dirty="0" smtClean="0"/>
              <a:t>, writer, assistant to Pres. Clinton, </a:t>
            </a:r>
          </a:p>
          <a:p>
            <a:pPr marL="0" indent="0">
              <a:buNone/>
            </a:pPr>
            <a:r>
              <a:rPr lang="en-US" sz="2000" dirty="0" smtClean="0"/>
              <a:t>Tim Burton, artist, movie director </a:t>
            </a:r>
            <a:br>
              <a:rPr lang="en-US" sz="2000" dirty="0" smtClean="0"/>
            </a:br>
            <a:r>
              <a:rPr lang="en-US" sz="2000" dirty="0" smtClean="0"/>
              <a:t>Robert Campeau, financier (Canada)</a:t>
            </a:r>
            <a:br>
              <a:rPr lang="en-US" sz="2000" dirty="0" smtClean="0"/>
            </a:br>
            <a:r>
              <a:rPr lang="en-US" sz="2000" dirty="0" smtClean="0"/>
              <a:t>Drew Carey, actor</a:t>
            </a:r>
            <a:br>
              <a:rPr lang="en-US" sz="2000" dirty="0" smtClean="0"/>
            </a:br>
            <a:r>
              <a:rPr lang="en-US" sz="2000" dirty="0" smtClean="0"/>
              <a:t>Jim Carrey, actor</a:t>
            </a:r>
            <a:br>
              <a:rPr lang="en-US" sz="2000" dirty="0" smtClean="0"/>
            </a:br>
            <a:r>
              <a:rPr lang="en-US" sz="2000" dirty="0" smtClean="0"/>
              <a:t>Dick </a:t>
            </a:r>
            <a:r>
              <a:rPr lang="en-US" sz="2000" dirty="0" err="1" smtClean="0"/>
              <a:t>Cavett</a:t>
            </a:r>
            <a:r>
              <a:rPr lang="en-US" sz="2000" dirty="0" smtClean="0"/>
              <a:t>, writer, media personality </a:t>
            </a:r>
            <a:br>
              <a:rPr lang="en-US" sz="2000" dirty="0" smtClean="0"/>
            </a:br>
            <a:r>
              <a:rPr lang="en-US" sz="2000" dirty="0" smtClean="0"/>
              <a:t>C.E. Chaffin, writer, poet </a:t>
            </a:r>
            <a:br>
              <a:rPr lang="en-US" sz="2000" dirty="0" smtClean="0"/>
            </a:br>
            <a:r>
              <a:rPr lang="en-US" sz="2000" dirty="0" smtClean="0"/>
              <a:t>Agatha Christie, mystery writer </a:t>
            </a:r>
            <a:br>
              <a:rPr lang="en-US" sz="2000" dirty="0" smtClean="0"/>
            </a:br>
            <a:r>
              <a:rPr lang="en-US" sz="2000" dirty="0" smtClean="0"/>
              <a:t>Winston Churchill, 1874-1965- British </a:t>
            </a:r>
            <a:r>
              <a:rPr lang="en-US" sz="2000" dirty="0" err="1" smtClean="0"/>
              <a:t>Prm</a:t>
            </a:r>
            <a:r>
              <a:rPr lang="en-US" sz="2000" dirty="0" smtClean="0"/>
              <a:t> </a:t>
            </a:r>
            <a:r>
              <a:rPr lang="en-US" sz="2000" dirty="0" err="1" smtClean="0"/>
              <a:t>Mnstr</a:t>
            </a:r>
            <a:r>
              <a:rPr lang="en-US" sz="2000" dirty="0" smtClean="0"/>
              <a:t/>
            </a:r>
            <a:br>
              <a:rPr lang="en-US" sz="2000" dirty="0" smtClean="0"/>
            </a:br>
            <a:r>
              <a:rPr lang="en-US" sz="2000" dirty="0" smtClean="0"/>
              <a:t>Rosemary Clooney, singer</a:t>
            </a:r>
            <a:endParaRPr lang="en-US" sz="1600" dirty="0" smtClean="0"/>
          </a:p>
        </p:txBody>
      </p:sp>
      <p:sp>
        <p:nvSpPr>
          <p:cNvPr id="4" name="Slide Number Placeholder 3"/>
          <p:cNvSpPr>
            <a:spLocks noGrp="1"/>
          </p:cNvSpPr>
          <p:nvPr>
            <p:ph type="sldNum" sz="quarter" idx="12"/>
          </p:nvPr>
        </p:nvSpPr>
        <p:spPr/>
        <p:txBody>
          <a:bodyPr/>
          <a:lstStyle/>
          <a:p>
            <a:pPr>
              <a:defRPr/>
            </a:pPr>
            <a:fld id="{0820E377-193F-4756-9ECE-83B6F658B9B7}" type="slidenum">
              <a:rPr lang="en-US" smtClean="0"/>
              <a:pPr>
                <a:defRPr/>
              </a:pPr>
              <a:t>6</a:t>
            </a:fld>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buFontTx/>
              <a:buNone/>
              <a:defRPr/>
            </a:pPr>
            <a:r>
              <a:rPr lang="en-US" dirty="0" smtClean="0"/>
              <a:t>Seek to:</a:t>
            </a:r>
          </a:p>
          <a:p>
            <a:pPr lvl="1">
              <a:lnSpc>
                <a:spcPct val="90000"/>
              </a:lnSpc>
              <a:defRPr/>
            </a:pPr>
            <a:r>
              <a:rPr lang="en-US" dirty="0" smtClean="0"/>
              <a:t>Appear confident          </a:t>
            </a:r>
          </a:p>
          <a:p>
            <a:pPr lvl="1">
              <a:lnSpc>
                <a:spcPct val="90000"/>
              </a:lnSpc>
              <a:defRPr/>
            </a:pPr>
            <a:r>
              <a:rPr lang="en-US" dirty="0" smtClean="0"/>
              <a:t>Display calmness</a:t>
            </a:r>
          </a:p>
          <a:p>
            <a:pPr lvl="1">
              <a:lnSpc>
                <a:spcPct val="90000"/>
              </a:lnSpc>
              <a:defRPr/>
            </a:pPr>
            <a:r>
              <a:rPr lang="en-US" dirty="0" smtClean="0"/>
              <a:t>Create some space        </a:t>
            </a:r>
          </a:p>
          <a:p>
            <a:pPr lvl="1">
              <a:lnSpc>
                <a:spcPct val="90000"/>
              </a:lnSpc>
              <a:defRPr/>
            </a:pPr>
            <a:r>
              <a:rPr lang="en-US" dirty="0" smtClean="0"/>
              <a:t>Speak slowly, gently and clearly</a:t>
            </a:r>
          </a:p>
          <a:p>
            <a:pPr lvl="1">
              <a:lnSpc>
                <a:spcPct val="90000"/>
              </a:lnSpc>
              <a:defRPr/>
            </a:pPr>
            <a:r>
              <a:rPr lang="en-US" dirty="0" smtClean="0"/>
              <a:t>Lower your voice           </a:t>
            </a:r>
          </a:p>
          <a:p>
            <a:pPr lvl="1">
              <a:lnSpc>
                <a:spcPct val="90000"/>
              </a:lnSpc>
              <a:defRPr/>
            </a:pPr>
            <a:r>
              <a:rPr lang="en-US" dirty="0" smtClean="0"/>
              <a:t>Avoid staring</a:t>
            </a:r>
          </a:p>
          <a:p>
            <a:pPr lvl="1">
              <a:lnSpc>
                <a:spcPct val="90000"/>
              </a:lnSpc>
              <a:defRPr/>
            </a:pPr>
            <a:r>
              <a:rPr lang="en-US" dirty="0" smtClean="0"/>
              <a:t>Avoid arguing and confrontation</a:t>
            </a:r>
          </a:p>
          <a:p>
            <a:pPr lvl="1">
              <a:lnSpc>
                <a:spcPct val="90000"/>
              </a:lnSpc>
              <a:defRPr/>
            </a:pPr>
            <a:r>
              <a:rPr lang="en-US" dirty="0" smtClean="0"/>
              <a:t>Show that you are listening</a:t>
            </a:r>
          </a:p>
          <a:p>
            <a:pPr lvl="1">
              <a:lnSpc>
                <a:spcPct val="90000"/>
              </a:lnSpc>
              <a:defRPr/>
            </a:pPr>
            <a:r>
              <a:rPr lang="en-US" dirty="0" smtClean="0"/>
              <a:t>Calm the person and assure s/he feels heard before trying to solve the problem</a:t>
            </a:r>
          </a:p>
        </p:txBody>
      </p:sp>
      <p:sp>
        <p:nvSpPr>
          <p:cNvPr id="2" name="Title 1"/>
          <p:cNvSpPr>
            <a:spLocks noGrp="1"/>
          </p:cNvSpPr>
          <p:nvPr>
            <p:ph type="title"/>
          </p:nvPr>
        </p:nvSpPr>
        <p:spPr/>
        <p:txBody>
          <a:bodyPr/>
          <a:lstStyle/>
          <a:p>
            <a:r>
              <a:rPr lang="en-US" dirty="0" smtClean="0"/>
              <a:t>DEFUSION STRATEGIES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914400" y="1371600"/>
            <a:ext cx="7315200" cy="4525963"/>
          </a:xfrm>
        </p:spPr>
        <p:txBody>
          <a:bodyPr/>
          <a:lstStyle/>
          <a:p>
            <a:pPr eaLnBrk="1" hangingPunct="1">
              <a:lnSpc>
                <a:spcPct val="90000"/>
              </a:lnSpc>
              <a:buFontTx/>
              <a:buNone/>
              <a:defRPr/>
            </a:pPr>
            <a:r>
              <a:rPr lang="en-US" dirty="0" smtClean="0"/>
              <a:t>Adopt a non-threatening body posture:</a:t>
            </a:r>
          </a:p>
          <a:p>
            <a:pPr eaLnBrk="1" hangingPunct="1">
              <a:lnSpc>
                <a:spcPct val="90000"/>
              </a:lnSpc>
              <a:buFontTx/>
              <a:buNone/>
              <a:defRPr/>
            </a:pPr>
            <a:endParaRPr lang="en-US" dirty="0" smtClean="0"/>
          </a:p>
          <a:p>
            <a:pPr lvl="1">
              <a:lnSpc>
                <a:spcPct val="90000"/>
              </a:lnSpc>
              <a:defRPr/>
            </a:pPr>
            <a:r>
              <a:rPr lang="en-US" dirty="0" smtClean="0"/>
              <a:t>Use a calm, open posture (sitting or standing)</a:t>
            </a:r>
          </a:p>
          <a:p>
            <a:pPr lvl="1">
              <a:lnSpc>
                <a:spcPct val="90000"/>
              </a:lnSpc>
              <a:defRPr/>
            </a:pPr>
            <a:r>
              <a:rPr lang="en-US" dirty="0" smtClean="0"/>
              <a:t>Reduce direct eye contact (may be taken as a confrontation) without affirmative acknowledgment</a:t>
            </a:r>
          </a:p>
          <a:p>
            <a:pPr lvl="1">
              <a:lnSpc>
                <a:spcPct val="90000"/>
              </a:lnSpc>
              <a:defRPr/>
            </a:pPr>
            <a:r>
              <a:rPr lang="en-US" dirty="0" smtClean="0"/>
              <a:t>Allow the person adequate personal space</a:t>
            </a:r>
          </a:p>
          <a:p>
            <a:pPr lvl="1">
              <a:lnSpc>
                <a:spcPct val="90000"/>
              </a:lnSpc>
              <a:defRPr/>
            </a:pPr>
            <a:r>
              <a:rPr lang="en-US" dirty="0" smtClean="0"/>
              <a:t>Keep both hands visible</a:t>
            </a:r>
          </a:p>
          <a:p>
            <a:pPr lvl="1">
              <a:lnSpc>
                <a:spcPct val="90000"/>
              </a:lnSpc>
              <a:defRPr/>
            </a:pPr>
            <a:r>
              <a:rPr lang="en-US" dirty="0" smtClean="0"/>
              <a:t>Avoid sudden movements that may startle or be perceived as an attack</a:t>
            </a:r>
          </a:p>
          <a:p>
            <a:pPr lvl="1">
              <a:lnSpc>
                <a:spcPct val="90000"/>
              </a:lnSpc>
              <a:defRPr/>
            </a:pPr>
            <a:r>
              <a:rPr lang="en-US" u="sng" dirty="0" smtClean="0"/>
              <a:t>Avoid audiences (when possible)</a:t>
            </a:r>
            <a:r>
              <a:rPr lang="en-US" dirty="0" smtClean="0"/>
              <a:t> – an audience may escalate the situation</a:t>
            </a:r>
            <a:endParaRPr lang="en-US" u="sng" dirty="0" smtClean="0"/>
          </a:p>
          <a:p>
            <a:pPr eaLnBrk="1" hangingPunct="1">
              <a:lnSpc>
                <a:spcPct val="90000"/>
              </a:lnSpc>
              <a:defRPr/>
            </a:pPr>
            <a:endParaRPr lang="en-US" sz="2400" dirty="0" smtClean="0"/>
          </a:p>
        </p:txBody>
      </p:sp>
      <p:sp>
        <p:nvSpPr>
          <p:cNvPr id="2" name="Title 1"/>
          <p:cNvSpPr>
            <a:spLocks noGrp="1"/>
          </p:cNvSpPr>
          <p:nvPr>
            <p:ph type="title"/>
          </p:nvPr>
        </p:nvSpPr>
        <p:spPr/>
        <p:txBody>
          <a:bodyPr/>
          <a:lstStyle/>
          <a:p>
            <a:r>
              <a:rPr lang="en-US" dirty="0" smtClean="0"/>
              <a:t>DEFUSION STRATEGIES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914400" y="1371600"/>
            <a:ext cx="7315200" cy="4525963"/>
          </a:xfrm>
        </p:spPr>
        <p:txBody>
          <a:bodyPr/>
          <a:lstStyle/>
          <a:p>
            <a:pPr eaLnBrk="1" hangingPunct="1">
              <a:buFontTx/>
              <a:buNone/>
              <a:defRPr/>
            </a:pPr>
            <a:r>
              <a:rPr lang="en-US" dirty="0" smtClean="0"/>
              <a:t>TO DO:</a:t>
            </a:r>
          </a:p>
          <a:p>
            <a:pPr eaLnBrk="1" hangingPunct="1">
              <a:buFontTx/>
              <a:buNone/>
              <a:defRPr/>
            </a:pPr>
            <a:endParaRPr lang="en-US" dirty="0" smtClean="0"/>
          </a:p>
          <a:p>
            <a:pPr lvl="1">
              <a:defRPr/>
            </a:pPr>
            <a:r>
              <a:rPr lang="en-US" dirty="0" smtClean="0"/>
              <a:t>Give clear, brief, assertive instructions</a:t>
            </a:r>
          </a:p>
          <a:p>
            <a:pPr lvl="1">
              <a:defRPr/>
            </a:pPr>
            <a:r>
              <a:rPr lang="en-US" dirty="0" smtClean="0"/>
              <a:t>Explain your purpose or intention</a:t>
            </a:r>
          </a:p>
          <a:p>
            <a:pPr lvl="1">
              <a:defRPr/>
            </a:pPr>
            <a:r>
              <a:rPr lang="en-US" dirty="0" smtClean="0"/>
              <a:t>Negotiate options</a:t>
            </a:r>
          </a:p>
          <a:p>
            <a:pPr lvl="1">
              <a:defRPr/>
            </a:pPr>
            <a:r>
              <a:rPr lang="en-US" dirty="0" smtClean="0"/>
              <a:t>Avoid threats</a:t>
            </a:r>
          </a:p>
          <a:p>
            <a:pPr lvl="1">
              <a:defRPr/>
            </a:pPr>
            <a:r>
              <a:rPr lang="en-US" dirty="0" smtClean="0"/>
              <a:t>Move towards a “safer place” (i.e. avoid being trapped in a corner)</a:t>
            </a:r>
          </a:p>
        </p:txBody>
      </p:sp>
      <p:sp>
        <p:nvSpPr>
          <p:cNvPr id="2" name="Title 1"/>
          <p:cNvSpPr>
            <a:spLocks noGrp="1"/>
          </p:cNvSpPr>
          <p:nvPr>
            <p:ph type="title"/>
          </p:nvPr>
        </p:nvSpPr>
        <p:spPr/>
        <p:txBody>
          <a:bodyPr/>
          <a:lstStyle/>
          <a:p>
            <a:r>
              <a:rPr lang="en-US" dirty="0"/>
              <a:t>DE-ESCALATION TECHNIQUES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7" name="Rectangle 3"/>
          <p:cNvSpPr>
            <a:spLocks noGrp="1" noChangeArrowheads="1"/>
          </p:cNvSpPr>
          <p:nvPr>
            <p:ph idx="1"/>
          </p:nvPr>
        </p:nvSpPr>
        <p:spPr>
          <a:xfrm>
            <a:off x="914400" y="1371600"/>
            <a:ext cx="7315200" cy="4525963"/>
          </a:xfrm>
        </p:spPr>
        <p:txBody>
          <a:bodyPr>
            <a:normAutofit/>
          </a:bodyPr>
          <a:lstStyle/>
          <a:p>
            <a:pPr eaLnBrk="1" hangingPunct="1">
              <a:buFontTx/>
              <a:buNone/>
              <a:defRPr/>
            </a:pPr>
            <a:r>
              <a:rPr lang="en-US" dirty="0" smtClean="0"/>
              <a:t>Ensure your non-verbal communication is non-threatening:</a:t>
            </a:r>
          </a:p>
          <a:p>
            <a:pPr eaLnBrk="1" hangingPunct="1">
              <a:buFontTx/>
              <a:buNone/>
              <a:defRPr/>
            </a:pPr>
            <a:endParaRPr lang="en-US" dirty="0" smtClean="0"/>
          </a:p>
          <a:p>
            <a:pPr lvl="1">
              <a:defRPr/>
            </a:pPr>
            <a:r>
              <a:rPr lang="en-US" dirty="0" smtClean="0"/>
              <a:t>Consider which techniques are appropriate for situation</a:t>
            </a:r>
          </a:p>
          <a:p>
            <a:pPr lvl="1">
              <a:defRPr/>
            </a:pPr>
            <a:r>
              <a:rPr lang="en-US" dirty="0" smtClean="0"/>
              <a:t>Pay attention to non-verbal clues (i.e. eye contact)</a:t>
            </a:r>
          </a:p>
          <a:p>
            <a:pPr lvl="1">
              <a:defRPr/>
            </a:pPr>
            <a:r>
              <a:rPr lang="en-US" dirty="0" smtClean="0"/>
              <a:t>Allow greater body space than normal</a:t>
            </a:r>
          </a:p>
          <a:p>
            <a:pPr lvl="1">
              <a:defRPr/>
            </a:pPr>
            <a:r>
              <a:rPr lang="en-US" dirty="0" smtClean="0"/>
              <a:t>Be aware of own non-verbal behavior (posture and eye contact)</a:t>
            </a:r>
          </a:p>
          <a:p>
            <a:pPr lvl="1">
              <a:defRPr/>
            </a:pPr>
            <a:r>
              <a:rPr lang="en-US" dirty="0" smtClean="0"/>
              <a:t>Appear calm, self controlled, and confident without being dismissive or over-bearing</a:t>
            </a:r>
          </a:p>
        </p:txBody>
      </p:sp>
      <p:sp>
        <p:nvSpPr>
          <p:cNvPr id="2" name="Title 1"/>
          <p:cNvSpPr>
            <a:spLocks noGrp="1"/>
          </p:cNvSpPr>
          <p:nvPr>
            <p:ph type="title"/>
          </p:nvPr>
        </p:nvSpPr>
        <p:spPr/>
        <p:txBody>
          <a:bodyPr/>
          <a:lstStyle/>
          <a:p>
            <a:r>
              <a:rPr lang="en-US" dirty="0"/>
              <a:t>DE-ESCALATION TECHNIQUES</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defRPr/>
            </a:pPr>
            <a:r>
              <a:rPr lang="en-US" dirty="0"/>
              <a:t>DE-ESCALATION TECHNIQUES</a:t>
            </a:r>
            <a:endParaRPr lang="en-US" dirty="0" smtClean="0"/>
          </a:p>
        </p:txBody>
      </p:sp>
      <p:sp>
        <p:nvSpPr>
          <p:cNvPr id="49155" name="Rectangle 3"/>
          <p:cNvSpPr>
            <a:spLocks noGrp="1" noChangeArrowheads="1"/>
          </p:cNvSpPr>
          <p:nvPr>
            <p:ph idx="1"/>
          </p:nvPr>
        </p:nvSpPr>
        <p:spPr>
          <a:xfrm>
            <a:off x="914400" y="1371600"/>
            <a:ext cx="7315200" cy="4525963"/>
          </a:xfrm>
        </p:spPr>
        <p:txBody>
          <a:bodyPr/>
          <a:lstStyle/>
          <a:p>
            <a:pPr eaLnBrk="1" hangingPunct="1">
              <a:defRPr/>
            </a:pPr>
            <a:r>
              <a:rPr lang="en-US" b="1" u="sng" dirty="0" smtClean="0"/>
              <a:t>Technique #1: Simple Listening</a:t>
            </a:r>
          </a:p>
          <a:p>
            <a:pPr lvl="1">
              <a:defRPr/>
            </a:pPr>
            <a:r>
              <a:rPr lang="en-US" dirty="0" smtClean="0"/>
              <a:t>Sometimes all an angry person needs is for someone to take the time to allow them to vent his/her anger and frustrations.  Simply listen to what he/she is saying, give encouragers (i.e. uh-huh, yes, go on, etc.).  </a:t>
            </a:r>
          </a:p>
          <a:p>
            <a:pPr>
              <a:defRPr/>
            </a:pPr>
            <a:r>
              <a:rPr lang="en-US" b="1" u="sng" dirty="0"/>
              <a:t>Technique #2:  Active </a:t>
            </a:r>
            <a:r>
              <a:rPr lang="en-US" b="1" u="sng" dirty="0" smtClean="0"/>
              <a:t>Listening</a:t>
            </a:r>
          </a:p>
          <a:p>
            <a:pPr lvl="1">
              <a:defRPr/>
            </a:pPr>
            <a:r>
              <a:rPr lang="en-US" dirty="0" smtClean="0"/>
              <a:t>…really </a:t>
            </a:r>
            <a:r>
              <a:rPr lang="en-US" dirty="0"/>
              <a:t>attempting to hear, acknowledge and understand what a person is saying.  A genuine attempt to put oneself in the other’s situation.  LISTENING…not only to the words, but the underlying emotion as well as the body language.</a:t>
            </a:r>
          </a:p>
          <a:p>
            <a:pPr lvl="1">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defRPr/>
            </a:pPr>
            <a:r>
              <a:rPr lang="en-US" dirty="0"/>
              <a:t>DE-ESCALATION TECHNIQUES</a:t>
            </a:r>
            <a:endParaRPr lang="en-US" dirty="0" smtClean="0"/>
          </a:p>
        </p:txBody>
      </p:sp>
      <p:sp>
        <p:nvSpPr>
          <p:cNvPr id="50179" name="Rectangle 3"/>
          <p:cNvSpPr>
            <a:spLocks noGrp="1" noChangeArrowheads="1"/>
          </p:cNvSpPr>
          <p:nvPr>
            <p:ph idx="1"/>
          </p:nvPr>
        </p:nvSpPr>
        <p:spPr>
          <a:xfrm>
            <a:off x="914400" y="1371600"/>
            <a:ext cx="7315200" cy="4525963"/>
          </a:xfrm>
        </p:spPr>
        <p:txBody>
          <a:bodyPr/>
          <a:lstStyle/>
          <a:p>
            <a:pPr eaLnBrk="1" hangingPunct="1">
              <a:defRPr/>
            </a:pPr>
            <a:r>
              <a:rPr lang="en-US" b="1" u="sng" dirty="0" smtClean="0"/>
              <a:t>Technique #3: Acknowledgement</a:t>
            </a:r>
          </a:p>
          <a:p>
            <a:pPr lvl="1">
              <a:defRPr/>
            </a:pPr>
            <a:r>
              <a:rPr lang="en-US" dirty="0" smtClean="0">
                <a:effectLst/>
              </a:rPr>
              <a:t>…occurs when the listener is attempting to sense the emotion underlying the words.</a:t>
            </a:r>
          </a:p>
          <a:p>
            <a:pPr lvl="1">
              <a:defRPr/>
            </a:pPr>
            <a:r>
              <a:rPr lang="en-US" dirty="0" smtClean="0">
                <a:effectLst/>
              </a:rPr>
              <a:t>Relaying that you understand what a person is feeling helps the person to release that feeling.</a:t>
            </a:r>
          </a:p>
          <a:p>
            <a:pPr>
              <a:defRPr/>
            </a:pPr>
            <a:r>
              <a:rPr lang="en-US" b="1" u="sng" dirty="0"/>
              <a:t>Technique #4: Allow </a:t>
            </a:r>
            <a:r>
              <a:rPr lang="en-US" b="1" u="sng" dirty="0" smtClean="0"/>
              <a:t>Silence</a:t>
            </a:r>
          </a:p>
          <a:p>
            <a:pPr lvl="1">
              <a:defRPr/>
            </a:pPr>
            <a:r>
              <a:rPr lang="en-US" dirty="0" smtClean="0"/>
              <a:t>…although </a:t>
            </a:r>
            <a:r>
              <a:rPr lang="en-US" dirty="0"/>
              <a:t>many find silence unbearable, sometimes the angry person may need the time to reflect or think.  </a:t>
            </a:r>
            <a:endParaRPr lang="en-US" dirty="0" smtClean="0"/>
          </a:p>
          <a:p>
            <a:pPr>
              <a:defRPr/>
            </a:pPr>
            <a:r>
              <a:rPr lang="en-US" b="1" u="sng" dirty="0"/>
              <a:t>Technique #5: </a:t>
            </a:r>
            <a:r>
              <a:rPr lang="en-US" b="1" u="sng" dirty="0" smtClean="0"/>
              <a:t>Agreeing</a:t>
            </a:r>
          </a:p>
          <a:p>
            <a:pPr lvl="1">
              <a:defRPr/>
            </a:pPr>
            <a:r>
              <a:rPr lang="en-US" dirty="0" smtClean="0"/>
              <a:t>…often </a:t>
            </a:r>
            <a:r>
              <a:rPr lang="en-US" dirty="0"/>
              <a:t>when people are angry about something, there is something true in what they are saying.  When attempting to diffuse someone’s anger, it is important to find that truth and agree with it.  </a:t>
            </a:r>
          </a:p>
          <a:p>
            <a:pPr lvl="1">
              <a:defRPr/>
            </a:pPr>
            <a:endParaRPr lang="en-US" dirty="0"/>
          </a:p>
          <a:p>
            <a:pPr lvl="1">
              <a:defRPr/>
            </a:pPr>
            <a:endParaRPr lang="en-US" dirty="0" smtClean="0">
              <a:effectLst/>
            </a:endParaRP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a:defRPr/>
            </a:pPr>
            <a:r>
              <a:rPr lang="en-US" dirty="0"/>
              <a:t>DE-ESCALATION TECHNIQUES</a:t>
            </a:r>
            <a:endParaRPr lang="en-US" dirty="0" smtClean="0"/>
          </a:p>
        </p:txBody>
      </p:sp>
      <p:sp>
        <p:nvSpPr>
          <p:cNvPr id="52227" name="Rectangle 3"/>
          <p:cNvSpPr>
            <a:spLocks noGrp="1" noChangeArrowheads="1"/>
          </p:cNvSpPr>
          <p:nvPr>
            <p:ph idx="1"/>
          </p:nvPr>
        </p:nvSpPr>
        <p:spPr>
          <a:xfrm>
            <a:off x="914400" y="1371600"/>
            <a:ext cx="7315200" cy="4525963"/>
          </a:xfrm>
        </p:spPr>
        <p:txBody>
          <a:bodyPr>
            <a:normAutofit/>
          </a:bodyPr>
          <a:lstStyle/>
          <a:p>
            <a:pPr eaLnBrk="1" hangingPunct="1">
              <a:defRPr/>
            </a:pPr>
            <a:r>
              <a:rPr lang="en-US" b="1" u="sng" dirty="0" smtClean="0"/>
              <a:t>Technique #6: Apologizing</a:t>
            </a:r>
          </a:p>
          <a:p>
            <a:pPr lvl="1">
              <a:defRPr/>
            </a:pPr>
            <a:r>
              <a:rPr lang="en-US" dirty="0" smtClean="0">
                <a:effectLst/>
              </a:rPr>
              <a:t>…an excellent de-escalation skill!  …Not for an imaginary wrong, but a sincere apology for anything in the situation that was unjust; a simple acknowledgment that something occurred wasn’t right or fair. It is possible to apologize without accepting blame.</a:t>
            </a:r>
          </a:p>
          <a:p>
            <a:pPr>
              <a:defRPr/>
            </a:pPr>
            <a:r>
              <a:rPr lang="en-US" b="1" u="sng" dirty="0"/>
              <a:t>Technique #7: Inviting </a:t>
            </a:r>
            <a:r>
              <a:rPr lang="en-US" b="1" u="sng" dirty="0" smtClean="0"/>
              <a:t>Criticism</a:t>
            </a:r>
          </a:p>
          <a:p>
            <a:pPr lvl="1">
              <a:defRPr/>
            </a:pPr>
            <a:r>
              <a:rPr lang="en-US" dirty="0" smtClean="0"/>
              <a:t>The </a:t>
            </a:r>
            <a:r>
              <a:rPr lang="en-US" dirty="0"/>
              <a:t>final skill…The listener should simply ask the angry person to voice his/her criticism of the listener (What am I doing wrong that makes you so angry at me?  Tell me, I can take it. Don’t hold anything back. I want to hear about everything you’re angry about.).</a:t>
            </a:r>
          </a:p>
          <a:p>
            <a:pPr eaLnBrk="1" hangingPunct="1">
              <a:buFontTx/>
              <a:buNone/>
              <a:defRPr/>
            </a:pPr>
            <a:endParaRPr lang="en-US" b="1" u="sng"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defRPr/>
            </a:pPr>
            <a:r>
              <a:rPr lang="en-US" dirty="0" smtClean="0"/>
              <a:t>DE-ESCALATION TECHNIQUES</a:t>
            </a:r>
          </a:p>
        </p:txBody>
      </p:sp>
      <p:sp>
        <p:nvSpPr>
          <p:cNvPr id="86019" name="Rectangle 3"/>
          <p:cNvSpPr>
            <a:spLocks noGrp="1" noChangeArrowheads="1"/>
          </p:cNvSpPr>
          <p:nvPr>
            <p:ph idx="1"/>
          </p:nvPr>
        </p:nvSpPr>
        <p:spPr/>
        <p:txBody>
          <a:bodyPr/>
          <a:lstStyle/>
          <a:p>
            <a:pPr>
              <a:defRPr/>
            </a:pPr>
            <a:r>
              <a:rPr lang="en-US" b="1" u="sng" dirty="0" smtClean="0"/>
              <a:t>Technique #8:  Develop a Plan</a:t>
            </a:r>
          </a:p>
          <a:p>
            <a:pPr lvl="1">
              <a:defRPr/>
            </a:pPr>
            <a:r>
              <a:rPr lang="en-US" dirty="0" smtClean="0"/>
              <a:t>Have a plan before one is needed.  Think about options of what you could do before such a circumstance occurs.  Decisions made before a crisis occurs are more likely to be more effective/rational than those thought of “on the fly”.</a:t>
            </a:r>
          </a:p>
          <a:p>
            <a:pPr marL="457200" lvl="1" indent="0">
              <a:buNone/>
              <a:defRPr/>
            </a:pPr>
            <a:endParaRPr lang="en-US" dirty="0" smtClean="0"/>
          </a:p>
          <a:p>
            <a:pPr>
              <a:defRPr/>
            </a:pPr>
            <a:r>
              <a:rPr lang="en-US" b="1" dirty="0"/>
              <a:t>WHEN NOTHING </a:t>
            </a:r>
            <a:r>
              <a:rPr lang="en-US" b="1" dirty="0" smtClean="0"/>
              <a:t>WORKS</a:t>
            </a:r>
          </a:p>
          <a:p>
            <a:pPr lvl="1">
              <a:defRPr/>
            </a:pPr>
            <a:r>
              <a:rPr lang="en-US" dirty="0" smtClean="0"/>
              <a:t>There </a:t>
            </a:r>
            <a:r>
              <a:rPr lang="en-US" dirty="0"/>
              <a:t>may be occasions, particularly with the mentally ill, when the listener is unsuccessful.  Your safety and the safety of others should always be of primary concern. </a:t>
            </a:r>
          </a:p>
          <a:p>
            <a:pPr lvl="1">
              <a:defRPr/>
            </a:pP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noFill/>
        </p:spPr>
        <p:txBody>
          <a:bodyPr/>
          <a:lstStyle/>
          <a:p>
            <a:pPr eaLnBrk="1" hangingPunct="1">
              <a:defRPr/>
            </a:pPr>
            <a:r>
              <a:rPr lang="en-US" dirty="0" smtClean="0"/>
              <a:t>DEFUSION STRATEGIES</a:t>
            </a:r>
          </a:p>
        </p:txBody>
      </p:sp>
      <p:sp>
        <p:nvSpPr>
          <p:cNvPr id="59395" name="Rectangle 3"/>
          <p:cNvSpPr>
            <a:spLocks noGrp="1" noChangeArrowheads="1"/>
          </p:cNvSpPr>
          <p:nvPr>
            <p:ph idx="1"/>
          </p:nvPr>
        </p:nvSpPr>
        <p:spPr/>
        <p:txBody>
          <a:bodyPr>
            <a:normAutofit/>
          </a:bodyPr>
          <a:lstStyle/>
          <a:p>
            <a:pPr algn="ctr" eaLnBrk="1" hangingPunct="1">
              <a:buFontTx/>
              <a:buNone/>
              <a:defRPr/>
            </a:pPr>
            <a:r>
              <a:rPr lang="en-US" sz="2400" u="sng" dirty="0" smtClean="0"/>
              <a:t>NEVER THREATEN unless you are prepared to </a:t>
            </a:r>
          </a:p>
          <a:p>
            <a:pPr algn="ctr" eaLnBrk="1" hangingPunct="1">
              <a:buFontTx/>
              <a:buNone/>
              <a:defRPr/>
            </a:pPr>
            <a:r>
              <a:rPr lang="en-US" sz="2400" u="sng" dirty="0" smtClean="0"/>
              <a:t>take the next step:</a:t>
            </a:r>
            <a:r>
              <a:rPr lang="en-US" sz="2400" dirty="0" smtClean="0"/>
              <a:t> </a:t>
            </a:r>
          </a:p>
          <a:p>
            <a:pPr algn="ctr" eaLnBrk="1" hangingPunct="1">
              <a:buFontTx/>
              <a:buNone/>
              <a:defRPr/>
            </a:pPr>
            <a:endParaRPr lang="en-US" sz="2400" dirty="0" smtClean="0"/>
          </a:p>
          <a:p>
            <a:pPr algn="ctr" eaLnBrk="1" hangingPunct="1">
              <a:buFontTx/>
              <a:buNone/>
              <a:defRPr/>
            </a:pPr>
            <a:r>
              <a:rPr lang="en-US" sz="2400" dirty="0" smtClean="0"/>
              <a:t>Once you have made a threat, or</a:t>
            </a:r>
          </a:p>
          <a:p>
            <a:pPr algn="ctr" eaLnBrk="1" hangingPunct="1">
              <a:buFontTx/>
              <a:buNone/>
              <a:defRPr/>
            </a:pPr>
            <a:r>
              <a:rPr lang="en-US" sz="2400" dirty="0" smtClean="0"/>
              <a:t>given an ultimatum, you have </a:t>
            </a:r>
          </a:p>
          <a:p>
            <a:pPr algn="ctr" eaLnBrk="1" hangingPunct="1">
              <a:buFontTx/>
              <a:buNone/>
              <a:defRPr/>
            </a:pPr>
            <a:r>
              <a:rPr lang="en-US" sz="2400" dirty="0" smtClean="0"/>
              <a:t>ceased all negotiations and put</a:t>
            </a:r>
          </a:p>
          <a:p>
            <a:pPr algn="ctr" eaLnBrk="1" hangingPunct="1">
              <a:buFontTx/>
              <a:buNone/>
              <a:defRPr/>
            </a:pPr>
            <a:r>
              <a:rPr lang="en-US" sz="2400" dirty="0" smtClean="0"/>
              <a:t>yourself in a potential win-lose situation.</a:t>
            </a:r>
            <a:endParaRPr lang="en-US" sz="2400" u="sng" dirty="0" smtClean="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371600"/>
            <a:ext cx="7315200" cy="4525963"/>
          </a:xfrm>
        </p:spPr>
        <p:txBody>
          <a:bodyPr>
            <a:normAutofit/>
          </a:bodyPr>
          <a:lstStyle/>
          <a:p>
            <a:pPr marL="0" indent="0" algn="ctr">
              <a:buNone/>
            </a:pPr>
            <a:r>
              <a:rPr lang="en-US" sz="2400" dirty="0"/>
              <a:t>…and for safety’s sake, you must be the winner.  However, your rapport will suffer, leading to potential future problems, fear, or distrust from those you interact with daily.  Last resort.</a:t>
            </a:r>
          </a:p>
        </p:txBody>
      </p:sp>
      <p:sp>
        <p:nvSpPr>
          <p:cNvPr id="3" name="Title 2"/>
          <p:cNvSpPr>
            <a:spLocks noGrp="1"/>
          </p:cNvSpPr>
          <p:nvPr>
            <p:ph type="title"/>
          </p:nvPr>
        </p:nvSpPr>
        <p:spPr/>
        <p:txBody>
          <a:bodyPr/>
          <a:lstStyle/>
          <a:p>
            <a:r>
              <a:rPr lang="en-US" dirty="0" smtClean="0"/>
              <a:t>DEFUSION TECHNIQUES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1" name="Title 1"/>
          <p:cNvSpPr>
            <a:spLocks noGrp="1"/>
          </p:cNvSpPr>
          <p:nvPr>
            <p:ph type="title"/>
          </p:nvPr>
        </p:nvSpPr>
        <p:spPr>
          <a:noFill/>
        </p:spPr>
        <p:txBody>
          <a:bodyPr>
            <a:noAutofit/>
          </a:bodyPr>
          <a:lstStyle/>
          <a:p>
            <a:pPr marL="857250" indent="-857250" eaLnBrk="1" hangingPunct="1">
              <a:buFont typeface="Calibri" pitchFamily="34" charset="0"/>
              <a:buNone/>
            </a:pPr>
            <a:r>
              <a:rPr lang="en-US" sz="3200" b="1" dirty="0" smtClean="0"/>
              <a:t>BIPOLAR DISORDER DSMIV-TR CRITERIA</a:t>
            </a:r>
          </a:p>
        </p:txBody>
      </p:sp>
      <p:sp>
        <p:nvSpPr>
          <p:cNvPr id="17410" name="Rectangle 3"/>
          <p:cNvSpPr>
            <a:spLocks noGrp="1"/>
          </p:cNvSpPr>
          <p:nvPr>
            <p:ph idx="1"/>
          </p:nvPr>
        </p:nvSpPr>
        <p:spPr/>
        <p:txBody>
          <a:bodyPr>
            <a:normAutofit/>
          </a:bodyPr>
          <a:lstStyle/>
          <a:p>
            <a:pPr marL="0" indent="0" eaLnBrk="1" hangingPunct="1">
              <a:buNone/>
            </a:pPr>
            <a:r>
              <a:rPr lang="en-US" sz="2000" dirty="0" smtClean="0"/>
              <a:t>The DSM-IV TR characterizes </a:t>
            </a:r>
            <a:r>
              <a:rPr lang="en-US" sz="2000" u="sng" dirty="0" smtClean="0">
                <a:hlinkClick r:id="rId2"/>
              </a:rPr>
              <a:t>Bipolar Disorder</a:t>
            </a:r>
            <a:r>
              <a:rPr lang="en-US" sz="2000" dirty="0" smtClean="0"/>
              <a:t> as a condition in which the patient has significant mood changes that last from weeks to months at a time. </a:t>
            </a:r>
            <a:br>
              <a:rPr lang="en-US" sz="2000" dirty="0" smtClean="0"/>
            </a:br>
            <a:endParaRPr lang="en-US" sz="2000" dirty="0" smtClean="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dirty="0" smtClean="0"/>
              <a:t>DE-ESCALATION CLOSURE</a:t>
            </a:r>
          </a:p>
        </p:txBody>
      </p:sp>
      <p:sp>
        <p:nvSpPr>
          <p:cNvPr id="64515" name="Rectangle 3"/>
          <p:cNvSpPr>
            <a:spLocks noGrp="1" noChangeArrowheads="1"/>
          </p:cNvSpPr>
          <p:nvPr>
            <p:ph idx="1"/>
          </p:nvPr>
        </p:nvSpPr>
        <p:spPr>
          <a:xfrm>
            <a:off x="914400" y="1371600"/>
            <a:ext cx="7315200" cy="4525963"/>
          </a:xfrm>
        </p:spPr>
        <p:txBody>
          <a:bodyPr>
            <a:normAutofit/>
          </a:bodyPr>
          <a:lstStyle/>
          <a:p>
            <a:pPr eaLnBrk="1" hangingPunct="1">
              <a:defRPr/>
            </a:pPr>
            <a:r>
              <a:rPr lang="en-US" dirty="0" smtClean="0"/>
              <a:t>De-escalation is a very difficult and humbling skill.</a:t>
            </a:r>
          </a:p>
          <a:p>
            <a:pPr eaLnBrk="1" hangingPunct="1">
              <a:defRPr/>
            </a:pPr>
            <a:r>
              <a:rPr lang="en-US" dirty="0" smtClean="0"/>
              <a:t>You cannot be unsure of your own pride or self-esteem.</a:t>
            </a:r>
          </a:p>
          <a:p>
            <a:pPr eaLnBrk="1" hangingPunct="1">
              <a:defRPr/>
            </a:pPr>
            <a:r>
              <a:rPr lang="en-US" dirty="0" smtClean="0"/>
              <a:t>You must be able to control your own anger.</a:t>
            </a:r>
          </a:p>
          <a:p>
            <a:pPr eaLnBrk="1" hangingPunct="1">
              <a:defRPr/>
            </a:pPr>
            <a:r>
              <a:rPr lang="en-US" dirty="0" smtClean="0"/>
              <a:t>You must be able to see the bigger picture.</a:t>
            </a:r>
          </a:p>
          <a:p>
            <a:pPr eaLnBrk="1" hangingPunct="1">
              <a:defRPr/>
            </a:pPr>
            <a:r>
              <a:rPr lang="en-US" dirty="0" smtClean="0"/>
              <a:t>You must be willing to practice what you’ve learned.</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ROLES IN FAMILIES WHERE ADDICTION </a:t>
            </a:r>
            <a:br>
              <a:rPr lang="en-US" b="1" dirty="0" smtClean="0"/>
            </a:br>
            <a:r>
              <a:rPr lang="en-US" b="1" dirty="0" smtClean="0"/>
              <a:t>IS A PROBLEM</a:t>
            </a:r>
            <a:endParaRPr lang="en-US" b="1" dirty="0"/>
          </a:p>
        </p:txBody>
      </p:sp>
      <p:sp>
        <p:nvSpPr>
          <p:cNvPr id="3" name="Content Placeholder 2"/>
          <p:cNvSpPr>
            <a:spLocks noGrp="1"/>
          </p:cNvSpPr>
          <p:nvPr>
            <p:ph idx="1"/>
          </p:nvPr>
        </p:nvSpPr>
        <p:spPr/>
        <p:txBody>
          <a:bodyPr/>
          <a:lstStyle/>
          <a:p>
            <a:pPr marL="0" indent="0" algn="ctr">
              <a:buNone/>
            </a:pPr>
            <a:r>
              <a:rPr lang="en-US" sz="2800" dirty="0" smtClean="0"/>
              <a:t>Family roles serve to protect the family system from recognizing and acting on the addiction. Family members play roles that balance addictive behaviors to keep the family going. These roles can sidetrack outsiders from the disease:</a:t>
            </a:r>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ROLES IN FAMILIES WHERE ADDICTION IS A PROBLEM</a:t>
            </a:r>
            <a:endParaRPr lang="en-US" b="1" dirty="0"/>
          </a:p>
        </p:txBody>
      </p:sp>
      <p:sp>
        <p:nvSpPr>
          <p:cNvPr id="3" name="Content Placeholder 2"/>
          <p:cNvSpPr>
            <a:spLocks noGrp="1"/>
          </p:cNvSpPr>
          <p:nvPr>
            <p:ph idx="1"/>
          </p:nvPr>
        </p:nvSpPr>
        <p:spPr/>
        <p:txBody>
          <a:bodyPr/>
          <a:lstStyle/>
          <a:p>
            <a:r>
              <a:rPr lang="en-US" b="1" u="sng" dirty="0" smtClean="0"/>
              <a:t>Chief Enabler</a:t>
            </a:r>
            <a:endParaRPr lang="en-US" dirty="0" smtClean="0"/>
          </a:p>
          <a:p>
            <a:pPr lvl="1"/>
            <a:r>
              <a:rPr lang="en-US" dirty="0" smtClean="0"/>
              <a:t>This person allows the family to continue to function and gives the appearance that everything is o.k. A spouse, parent, or older child generally fills the enabler role. This person takes on the responsibilities, duties, and obligations of the family.</a:t>
            </a:r>
          </a:p>
          <a:p>
            <a:r>
              <a:rPr lang="en-US" b="1" u="sng" dirty="0"/>
              <a:t>Family Hero</a:t>
            </a:r>
            <a:endParaRPr lang="en-US" dirty="0"/>
          </a:p>
          <a:p>
            <a:pPr lvl="1"/>
            <a:r>
              <a:rPr lang="en-US" dirty="0"/>
              <a:t>This is the overachiever in the family or the </a:t>
            </a:r>
            <a:r>
              <a:rPr lang="en-US" i="1" dirty="0"/>
              <a:t>super-responsible child.</a:t>
            </a:r>
            <a:r>
              <a:rPr lang="en-US" dirty="0"/>
              <a:t> This older child is determined to prove to the world that everything is normal at home. Family heroes need help balancing work and play. They need to be encouraged to experience age-appropriate activities and not take on too much responsibility.</a:t>
            </a:r>
          </a:p>
          <a:p>
            <a:pPr lvl="1"/>
            <a:endParaRPr lang="en-US" dirty="0" smtClean="0"/>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ROLES IN FAMILIES WHERE ADDICTION IS A PROBLEM</a:t>
            </a:r>
            <a:endParaRPr lang="en-US" b="1" dirty="0"/>
          </a:p>
        </p:txBody>
      </p:sp>
      <p:sp>
        <p:nvSpPr>
          <p:cNvPr id="3" name="Content Placeholder 2"/>
          <p:cNvSpPr>
            <a:spLocks noGrp="1"/>
          </p:cNvSpPr>
          <p:nvPr>
            <p:ph idx="1"/>
          </p:nvPr>
        </p:nvSpPr>
        <p:spPr/>
        <p:txBody>
          <a:bodyPr/>
          <a:lstStyle/>
          <a:p>
            <a:r>
              <a:rPr lang="en-US" b="1" u="sng" dirty="0" smtClean="0"/>
              <a:t>Scapegoat</a:t>
            </a:r>
            <a:endParaRPr lang="en-US" dirty="0"/>
          </a:p>
          <a:p>
            <a:pPr lvl="1"/>
            <a:r>
              <a:rPr lang="en-US" dirty="0" smtClean="0"/>
              <a:t>This person becomes the family's target for the problem. Attention is diverted from the family by the child who is getting into trouble. Scapegoats internalize family frustrations and feel lonely, hurt, afraid, and angry. They need to be rewarded for good behavior and given clear, consistent rules.</a:t>
            </a:r>
          </a:p>
          <a:p>
            <a:r>
              <a:rPr lang="en-US" b="1" u="sng" dirty="0"/>
              <a:t>Lost Child</a:t>
            </a:r>
            <a:endParaRPr lang="en-US" dirty="0"/>
          </a:p>
          <a:p>
            <a:pPr lvl="1"/>
            <a:r>
              <a:rPr lang="en-US" dirty="0"/>
              <a:t>The lost child often remains in the background and is quiet and undemanding. Middle children often fill this role. They are often overlooked by the adults, although they need a sense of belonging. They also need to be required to participate in social interactions.</a:t>
            </a:r>
          </a:p>
          <a:p>
            <a:pPr lvl="1"/>
            <a:endParaRPr lang="en-US" dirty="0" smtClean="0"/>
          </a:p>
          <a:p>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ROLES IN FAMILIES WHERE ADDICTION </a:t>
            </a:r>
            <a:br>
              <a:rPr lang="en-US" b="1" dirty="0" smtClean="0"/>
            </a:br>
            <a:r>
              <a:rPr lang="en-US" b="1" dirty="0" smtClean="0"/>
              <a:t>IS A PROBLEM</a:t>
            </a:r>
            <a:endParaRPr lang="en-US" b="1" dirty="0"/>
          </a:p>
        </p:txBody>
      </p:sp>
      <p:sp>
        <p:nvSpPr>
          <p:cNvPr id="3" name="Content Placeholder 2"/>
          <p:cNvSpPr>
            <a:spLocks noGrp="1"/>
          </p:cNvSpPr>
          <p:nvPr>
            <p:ph idx="1"/>
          </p:nvPr>
        </p:nvSpPr>
        <p:spPr/>
        <p:txBody>
          <a:bodyPr/>
          <a:lstStyle/>
          <a:p>
            <a:r>
              <a:rPr lang="en-US" b="1" u="sng" dirty="0" smtClean="0"/>
              <a:t>Mascot</a:t>
            </a:r>
            <a:endParaRPr lang="en-US" dirty="0" smtClean="0"/>
          </a:p>
          <a:p>
            <a:pPr lvl="1"/>
            <a:r>
              <a:rPr lang="en-US" dirty="0" smtClean="0"/>
              <a:t>The mascot takes the spotlight off the family's problem and put it on him/herself. The role is to take some of the burden off the family and inject humor and fun. The mascot is the class clown. The mascot needs help in defining appropriate reactions and emotions.</a:t>
            </a:r>
          </a:p>
          <a:p>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a:t>
            </a:r>
            <a:endParaRPr lang="en-US" dirty="0"/>
          </a:p>
        </p:txBody>
      </p:sp>
      <p:sp>
        <p:nvSpPr>
          <p:cNvPr id="3" name="Content Placeholder 2"/>
          <p:cNvSpPr>
            <a:spLocks noGrp="1"/>
          </p:cNvSpPr>
          <p:nvPr>
            <p:ph idx="1"/>
          </p:nvPr>
        </p:nvSpPr>
        <p:spPr>
          <a:xfrm>
            <a:off x="914400" y="1371600"/>
            <a:ext cx="7315200" cy="4525963"/>
          </a:xfrm>
        </p:spPr>
        <p:txBody>
          <a:bodyPr/>
          <a:lstStyle/>
          <a:p>
            <a:r>
              <a:rPr lang="en-US" dirty="0" smtClean="0"/>
              <a:t>As substance abuse takes over, a family instinctively is committed to self-preservation and begins to change. Family members often change their behaviors to cope with the stress and uncertainty of living with the substance abuser:</a:t>
            </a:r>
          </a:p>
          <a:p>
            <a:r>
              <a:rPr lang="en-US" b="1" u="sng" dirty="0"/>
              <a:t>Covering up</a:t>
            </a:r>
            <a:r>
              <a:rPr lang="en-US" b="1" dirty="0"/>
              <a:t>:</a:t>
            </a:r>
            <a:r>
              <a:rPr lang="en-US" dirty="0"/>
              <a:t> </a:t>
            </a:r>
          </a:p>
          <a:p>
            <a:pPr lvl="1"/>
            <a:r>
              <a:rPr lang="en-US" dirty="0"/>
              <a:t>Family members actively work to cover up embarrassing moments for themselves or the addict. Alibis and lies are created to cover up the unpredictable behaviors of the substance abuser</a:t>
            </a:r>
            <a:r>
              <a:rPr lang="en-US" dirty="0" smtClean="0"/>
              <a:t>.</a:t>
            </a:r>
          </a:p>
          <a:p>
            <a:r>
              <a:rPr lang="en-US" b="1" u="sng" dirty="0"/>
              <a:t>Rationalizing:</a:t>
            </a:r>
            <a:endParaRPr lang="en-US" dirty="0"/>
          </a:p>
          <a:p>
            <a:pPr lvl="1"/>
            <a:r>
              <a:rPr lang="en-US" dirty="0" smtClean="0"/>
              <a:t>Family </a:t>
            </a:r>
            <a:r>
              <a:rPr lang="en-US" dirty="0"/>
              <a:t>members explain away the disease by rationalizing instead of acknowledging the increased disability. "Everyone does it, or "She is that way because of her friends."</a:t>
            </a:r>
          </a:p>
          <a:p>
            <a:pPr lvl="1"/>
            <a:endParaRPr lang="en-US" dirty="0"/>
          </a:p>
          <a:p>
            <a:endParaRPr lang="en-US" dirty="0" smtClean="0"/>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a:t>
            </a:r>
            <a:endParaRPr lang="en-US" dirty="0"/>
          </a:p>
        </p:txBody>
      </p:sp>
      <p:sp>
        <p:nvSpPr>
          <p:cNvPr id="3" name="Content Placeholder 2"/>
          <p:cNvSpPr>
            <a:spLocks noGrp="1"/>
          </p:cNvSpPr>
          <p:nvPr>
            <p:ph idx="1"/>
          </p:nvPr>
        </p:nvSpPr>
        <p:spPr>
          <a:xfrm>
            <a:off x="914400" y="1371600"/>
            <a:ext cx="7315200" cy="4525963"/>
          </a:xfrm>
        </p:spPr>
        <p:txBody>
          <a:bodyPr/>
          <a:lstStyle/>
          <a:p>
            <a:r>
              <a:rPr lang="en-US" b="1" u="sng" dirty="0" smtClean="0"/>
              <a:t>Withdrawing</a:t>
            </a:r>
            <a:r>
              <a:rPr lang="en-US" b="1" dirty="0" smtClean="0"/>
              <a:t>:</a:t>
            </a:r>
            <a:r>
              <a:rPr lang="en-US" dirty="0" smtClean="0"/>
              <a:t> </a:t>
            </a:r>
          </a:p>
          <a:p>
            <a:pPr lvl="1"/>
            <a:r>
              <a:rPr lang="en-US" dirty="0" smtClean="0"/>
              <a:t>The family stops seeing extended family and friends. Children stop asking for their needs to be met and stay away from home when the substance abuser is under the influence.</a:t>
            </a:r>
          </a:p>
          <a:p>
            <a:r>
              <a:rPr lang="en-US" b="1" u="sng" dirty="0"/>
              <a:t>Blaming:</a:t>
            </a:r>
            <a:r>
              <a:rPr lang="en-US" u="sng" dirty="0"/>
              <a:t> </a:t>
            </a:r>
            <a:endParaRPr lang="en-US" dirty="0"/>
          </a:p>
          <a:p>
            <a:pPr lvl="1"/>
            <a:r>
              <a:rPr lang="en-US" dirty="0"/>
              <a:t>Family members start to blame themselves and feel that their own behavior is somehow causing the problem. "Maybe I haven't been helpful enough."</a:t>
            </a:r>
          </a:p>
          <a:p>
            <a:r>
              <a:rPr lang="en-US" b="1" u="sng" dirty="0"/>
              <a:t>Controlling:</a:t>
            </a:r>
            <a:endParaRPr lang="en-US" dirty="0"/>
          </a:p>
          <a:p>
            <a:pPr lvl="1"/>
            <a:r>
              <a:rPr lang="en-US" dirty="0" smtClean="0"/>
              <a:t>Family </a:t>
            </a:r>
            <a:r>
              <a:rPr lang="en-US" dirty="0"/>
              <a:t>members may try to control the addict to the point of obsession, often treating him or her as a child. This defense mechanism is almost always unsuccessful.</a:t>
            </a:r>
          </a:p>
          <a:p>
            <a:pPr lvl="1"/>
            <a:endParaRPr lang="en-US" dirty="0" smtClean="0"/>
          </a:p>
          <a:p>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a:t>
            </a:r>
            <a:endParaRPr lang="en-US" dirty="0"/>
          </a:p>
        </p:txBody>
      </p:sp>
      <p:sp>
        <p:nvSpPr>
          <p:cNvPr id="3" name="Content Placeholder 2"/>
          <p:cNvSpPr>
            <a:spLocks noGrp="1"/>
          </p:cNvSpPr>
          <p:nvPr>
            <p:ph idx="1"/>
          </p:nvPr>
        </p:nvSpPr>
        <p:spPr>
          <a:xfrm>
            <a:off x="914400" y="1371600"/>
            <a:ext cx="7315200" cy="4525963"/>
          </a:xfrm>
        </p:spPr>
        <p:txBody>
          <a:bodyPr/>
          <a:lstStyle/>
          <a:p>
            <a:r>
              <a:rPr lang="en-US" b="1" u="sng" dirty="0" smtClean="0"/>
              <a:t>Checking out</a:t>
            </a:r>
            <a:r>
              <a:rPr lang="en-US" b="1" dirty="0" smtClean="0"/>
              <a:t>:</a:t>
            </a:r>
            <a:endParaRPr lang="en-US" dirty="0" smtClean="0"/>
          </a:p>
          <a:p>
            <a:pPr lvl="1"/>
            <a:r>
              <a:rPr lang="en-US" dirty="0" smtClean="0"/>
              <a:t>Family members just give up. They may physically leave home or emotionally </a:t>
            </a:r>
            <a:r>
              <a:rPr lang="en-US" i="1" dirty="0" smtClean="0"/>
              <a:t>check out</a:t>
            </a:r>
            <a:r>
              <a:rPr lang="en-US" dirty="0" smtClean="0"/>
              <a:t>.</a:t>
            </a:r>
            <a:br>
              <a:rPr lang="en-US" dirty="0" smtClean="0"/>
            </a:br>
            <a:endParaRPr lang="en-US" dirty="0" smtClean="0"/>
          </a:p>
          <a:p>
            <a:pPr marL="0" lvl="1" indent="0">
              <a:buNone/>
            </a:pPr>
            <a:r>
              <a:rPr lang="en-US" dirty="0" smtClean="0"/>
              <a:t>The </a:t>
            </a:r>
            <a:r>
              <a:rPr lang="en-US" dirty="0"/>
              <a:t>family system relies on these defense mechanisms to protect the person who abuses. Even when sobriety begins in a family, the defense mechanisms do not disappear immediately as this has become an integral part of the daily family functioning.</a:t>
            </a:r>
          </a:p>
          <a:p>
            <a:pPr lvl="1"/>
            <a:endParaRPr lang="en-US" dirty="0" smtClean="0"/>
          </a:p>
          <a:p>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pPr algn="ctr" eaLnBrk="1" hangingPunct="1"/>
            <a:r>
              <a:rPr lang="en-US" b="1" dirty="0" smtClean="0"/>
              <a:t>INFECTION CONTROL</a:t>
            </a:r>
          </a:p>
        </p:txBody>
      </p:sp>
      <p:sp>
        <p:nvSpPr>
          <p:cNvPr id="3075" name="Rectangle 3"/>
          <p:cNvSpPr>
            <a:spLocks noGrp="1" noChangeArrowheads="1"/>
          </p:cNvSpPr>
          <p:nvPr>
            <p:ph idx="1"/>
          </p:nvPr>
        </p:nvSpPr>
        <p:spPr>
          <a:xfrm>
            <a:off x="914400" y="1371600"/>
            <a:ext cx="7315200" cy="4525963"/>
          </a:xfrm>
        </p:spPr>
        <p:txBody>
          <a:bodyPr>
            <a:normAutofit/>
          </a:bodyPr>
          <a:lstStyle/>
          <a:p>
            <a:pPr marL="0" indent="0" algn="ctr" eaLnBrk="1" hangingPunct="1">
              <a:buNone/>
            </a:pPr>
            <a:r>
              <a:rPr lang="en-US" sz="3000" dirty="0" smtClean="0">
                <a:latin typeface="+mj-lt"/>
              </a:rPr>
              <a:t>Infection control is the discipline concerned with reducing the risks of acquiring infections</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US" b="1" dirty="0" smtClean="0"/>
              <a:t>IMPORTANCE</a:t>
            </a:r>
          </a:p>
        </p:txBody>
      </p:sp>
      <p:sp>
        <p:nvSpPr>
          <p:cNvPr id="4099" name="Rectangle 3"/>
          <p:cNvSpPr>
            <a:spLocks noGrp="1" noChangeArrowheads="1"/>
          </p:cNvSpPr>
          <p:nvPr>
            <p:ph idx="1"/>
          </p:nvPr>
        </p:nvSpPr>
        <p:spPr>
          <a:xfrm>
            <a:off x="914400" y="1371600"/>
            <a:ext cx="7315200" cy="4525963"/>
          </a:xfrm>
        </p:spPr>
        <p:txBody>
          <a:bodyPr/>
          <a:lstStyle/>
          <a:p>
            <a:pPr eaLnBrk="1" hangingPunct="1"/>
            <a:r>
              <a:rPr lang="en-US" dirty="0" smtClean="0">
                <a:latin typeface="+mj-lt"/>
              </a:rPr>
              <a:t>Determines the exposure risk of staff and clients</a:t>
            </a:r>
          </a:p>
          <a:p>
            <a:pPr eaLnBrk="1" hangingPunct="1"/>
            <a:r>
              <a:rPr lang="en-US" dirty="0" smtClean="0">
                <a:latin typeface="+mj-lt"/>
              </a:rPr>
              <a:t>Early detection to prevent spread of infection</a:t>
            </a:r>
          </a:p>
          <a:p>
            <a:pPr eaLnBrk="1" hangingPunct="1"/>
            <a:r>
              <a:rPr lang="en-US" dirty="0" smtClean="0">
                <a:latin typeface="+mj-lt"/>
              </a:rPr>
              <a:t>Prevent internal communicable disease outbreak.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5" name="Title 1"/>
          <p:cNvSpPr>
            <a:spLocks noGrp="1"/>
          </p:cNvSpPr>
          <p:nvPr>
            <p:ph type="title"/>
          </p:nvPr>
        </p:nvSpPr>
        <p:spPr>
          <a:noFill/>
        </p:spPr>
        <p:txBody>
          <a:bodyPr>
            <a:noAutofit/>
          </a:bodyPr>
          <a:lstStyle/>
          <a:p>
            <a:pPr marL="857250" indent="-857250" eaLnBrk="1" hangingPunct="1">
              <a:buFont typeface="Calibri" pitchFamily="34" charset="0"/>
              <a:buNone/>
            </a:pPr>
            <a:r>
              <a:rPr lang="en-US" sz="3200" b="1" dirty="0" smtClean="0"/>
              <a:t>BIPOLAR DISORDER DSMIV-TR CRITERIA</a:t>
            </a:r>
          </a:p>
        </p:txBody>
      </p:sp>
      <p:sp>
        <p:nvSpPr>
          <p:cNvPr id="18434" name="Rectangle 3"/>
          <p:cNvSpPr>
            <a:spLocks noGrp="1"/>
          </p:cNvSpPr>
          <p:nvPr>
            <p:ph idx="1"/>
          </p:nvPr>
        </p:nvSpPr>
        <p:spPr/>
        <p:txBody>
          <a:bodyPr>
            <a:normAutofit/>
          </a:bodyPr>
          <a:lstStyle/>
          <a:p>
            <a:pPr>
              <a:lnSpc>
                <a:spcPct val="80000"/>
              </a:lnSpc>
            </a:pPr>
            <a:r>
              <a:rPr lang="en-US" sz="2000" dirty="0" smtClean="0"/>
              <a:t>The manic phase may last from days to months and can include the following symptoms: </a:t>
            </a:r>
          </a:p>
          <a:p>
            <a:pPr>
              <a:lnSpc>
                <a:spcPct val="80000"/>
              </a:lnSpc>
            </a:pPr>
            <a:r>
              <a:rPr lang="en-US" sz="2000" dirty="0" smtClean="0"/>
              <a:t>Agitation or irritation</a:t>
            </a:r>
          </a:p>
          <a:p>
            <a:pPr>
              <a:lnSpc>
                <a:spcPct val="80000"/>
              </a:lnSpc>
            </a:pPr>
            <a:r>
              <a:rPr lang="en-US" sz="2000" dirty="0" smtClean="0"/>
              <a:t>Elevated mood</a:t>
            </a:r>
          </a:p>
          <a:p>
            <a:pPr lvl="1">
              <a:lnSpc>
                <a:spcPct val="80000"/>
              </a:lnSpc>
            </a:pPr>
            <a:r>
              <a:rPr lang="en-US" sz="2000" dirty="0" smtClean="0"/>
              <a:t>Hyperactivity</a:t>
            </a:r>
          </a:p>
          <a:p>
            <a:pPr lvl="1">
              <a:lnSpc>
                <a:spcPct val="80000"/>
              </a:lnSpc>
            </a:pPr>
            <a:r>
              <a:rPr lang="en-US" sz="2000" dirty="0" smtClean="0"/>
              <a:t>Increased energy</a:t>
            </a:r>
          </a:p>
          <a:p>
            <a:pPr lvl="1">
              <a:lnSpc>
                <a:spcPct val="80000"/>
              </a:lnSpc>
            </a:pPr>
            <a:r>
              <a:rPr lang="en-US" sz="2000" dirty="0" smtClean="0"/>
              <a:t>Lack of self-control</a:t>
            </a:r>
          </a:p>
          <a:p>
            <a:pPr lvl="1">
              <a:lnSpc>
                <a:spcPct val="80000"/>
              </a:lnSpc>
            </a:pPr>
            <a:r>
              <a:rPr lang="en-US" sz="2000" dirty="0" smtClean="0"/>
              <a:t>Racing thoughts</a:t>
            </a:r>
          </a:p>
          <a:p>
            <a:pPr>
              <a:lnSpc>
                <a:spcPct val="80000"/>
              </a:lnSpc>
            </a:pPr>
            <a:r>
              <a:rPr lang="en-US" sz="2000" dirty="0" smtClean="0"/>
              <a:t>Inflated self-esteem (delusions of grandeur, false beliefs in special abilities)</a:t>
            </a:r>
          </a:p>
          <a:p>
            <a:pPr>
              <a:lnSpc>
                <a:spcPct val="80000"/>
              </a:lnSpc>
            </a:pPr>
            <a:r>
              <a:rPr lang="en-US" sz="2000" dirty="0" smtClean="0"/>
              <a:t>Little need for sleep</a:t>
            </a:r>
          </a:p>
          <a:p>
            <a:pPr>
              <a:lnSpc>
                <a:spcPct val="80000"/>
              </a:lnSpc>
            </a:pPr>
            <a:r>
              <a:rPr lang="en-US" sz="2000" dirty="0" smtClean="0"/>
              <a:t>Over-involvement in activities</a:t>
            </a:r>
          </a:p>
          <a:p>
            <a:pPr marL="0" indent="0" eaLnBrk="1" hangingPunct="1">
              <a:lnSpc>
                <a:spcPct val="80000"/>
              </a:lnSpc>
              <a:buNone/>
            </a:pPr>
            <a:endParaRPr lang="en-US" sz="2000" dirty="0" smtClean="0"/>
          </a:p>
          <a:p>
            <a:pPr marL="0" indent="0" eaLnBrk="1" hangingPunct="1">
              <a:lnSpc>
                <a:spcPct val="80000"/>
              </a:lnSpc>
              <a:buNone/>
            </a:pPr>
            <a:endParaRPr lang="en-US" sz="2000" dirty="0" smtClean="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831850" y="744538"/>
            <a:ext cx="165100" cy="457200"/>
          </a:xfrm>
          <a:prstGeom prst="rect">
            <a:avLst/>
          </a:prstGeom>
          <a:noFill/>
          <a:ln w="9525">
            <a:noFill/>
            <a:miter lim="800000"/>
            <a:headEnd/>
            <a:tailEnd/>
          </a:ln>
          <a:effectLst/>
        </p:spPr>
        <p:txBody>
          <a:bodyPr wrap="none">
            <a:spAutoFit/>
          </a:bodyPr>
          <a:lstStyle/>
          <a:p>
            <a:pPr algn="l"/>
            <a:endParaRPr lang="en-US" sz="2400" b="1"/>
          </a:p>
        </p:txBody>
      </p:sp>
      <p:sp>
        <p:nvSpPr>
          <p:cNvPr id="8195" name="Text Box 3"/>
          <p:cNvSpPr txBox="1">
            <a:spLocks noChangeArrowheads="1"/>
          </p:cNvSpPr>
          <p:nvPr/>
        </p:nvSpPr>
        <p:spPr bwMode="auto">
          <a:xfrm>
            <a:off x="1425575" y="1506538"/>
            <a:ext cx="163513" cy="457200"/>
          </a:xfrm>
          <a:prstGeom prst="rect">
            <a:avLst/>
          </a:prstGeom>
          <a:noFill/>
          <a:ln w="9525">
            <a:noFill/>
            <a:miter lim="800000"/>
            <a:headEnd/>
            <a:tailEnd/>
          </a:ln>
          <a:effectLst/>
        </p:spPr>
        <p:txBody>
          <a:bodyPr wrap="none">
            <a:spAutoFit/>
          </a:bodyPr>
          <a:lstStyle/>
          <a:p>
            <a:pPr algn="l"/>
            <a:endParaRPr lang="en-US" sz="2400" b="1"/>
          </a:p>
        </p:txBody>
      </p:sp>
      <p:sp>
        <p:nvSpPr>
          <p:cNvPr id="8196" name="Rectangle 4"/>
          <p:cNvSpPr>
            <a:spLocks noChangeArrowheads="1"/>
          </p:cNvSpPr>
          <p:nvPr/>
        </p:nvSpPr>
        <p:spPr bwMode="auto">
          <a:xfrm>
            <a:off x="901700" y="401638"/>
            <a:ext cx="7315200" cy="1143000"/>
          </a:xfrm>
          <a:prstGeom prst="rect">
            <a:avLst/>
          </a:prstGeom>
          <a:noFill/>
          <a:ln w="9525">
            <a:noFill/>
            <a:miter lim="800000"/>
            <a:headEnd/>
            <a:tailEnd/>
          </a:ln>
          <a:effectLst/>
        </p:spPr>
        <p:txBody>
          <a:bodyPr anchor="ctr"/>
          <a:lstStyle/>
          <a:p>
            <a:pPr algn="ctr" eaLnBrk="1" hangingPunct="1"/>
            <a:r>
              <a:rPr lang="en-US" sz="3200" b="1" dirty="0" smtClean="0">
                <a:latin typeface="+mj-lt"/>
              </a:rPr>
              <a:t>ROUTES OF TRANSMISSION</a:t>
            </a:r>
            <a:endParaRPr lang="en-US" sz="3200" b="1" dirty="0">
              <a:latin typeface="+mj-lt"/>
            </a:endParaRPr>
          </a:p>
        </p:txBody>
      </p:sp>
      <p:sp>
        <p:nvSpPr>
          <p:cNvPr id="8197" name="Rectangle 5"/>
          <p:cNvSpPr>
            <a:spLocks noChangeArrowheads="1"/>
          </p:cNvSpPr>
          <p:nvPr/>
        </p:nvSpPr>
        <p:spPr bwMode="auto">
          <a:xfrm>
            <a:off x="914400" y="1295400"/>
            <a:ext cx="7302500" cy="4787900"/>
          </a:xfrm>
          <a:prstGeom prst="rect">
            <a:avLst/>
          </a:prstGeom>
          <a:noFill/>
          <a:ln w="9525">
            <a:noFill/>
            <a:miter lim="800000"/>
            <a:headEnd/>
            <a:tailEnd/>
          </a:ln>
          <a:effectLst/>
        </p:spPr>
        <p:txBody>
          <a:bodyPr/>
          <a:lstStyle/>
          <a:p>
            <a:pPr marL="457200" indent="-457200" algn="l" eaLnBrk="1" hangingPunct="1">
              <a:spcBef>
                <a:spcPct val="20000"/>
              </a:spcBef>
              <a:buFont typeface="Arial" pitchFamily="34" charset="0"/>
              <a:buChar char="•"/>
            </a:pPr>
            <a:r>
              <a:rPr lang="en-US" sz="2000" b="1" i="1" dirty="0">
                <a:latin typeface="+mj-lt"/>
              </a:rPr>
              <a:t>Contact</a:t>
            </a:r>
            <a:r>
              <a:rPr lang="en-US" sz="2000" dirty="0">
                <a:latin typeface="+mj-lt"/>
              </a:rPr>
              <a:t>: Infections spread by direct or indirect contact with patients or the patient-care environment</a:t>
            </a:r>
            <a:r>
              <a:rPr lang="en-US" sz="2000" i="1" dirty="0">
                <a:latin typeface="+mj-lt"/>
              </a:rPr>
              <a:t>         </a:t>
            </a:r>
          </a:p>
          <a:p>
            <a:pPr marL="457200" indent="-457200" algn="l" eaLnBrk="1" hangingPunct="1">
              <a:spcBef>
                <a:spcPct val="20000"/>
              </a:spcBef>
              <a:buFont typeface="Arial" pitchFamily="34" charset="0"/>
              <a:buChar char="•"/>
            </a:pPr>
            <a:r>
              <a:rPr lang="en-US" sz="2000" b="1" i="1" dirty="0">
                <a:latin typeface="+mj-lt"/>
              </a:rPr>
              <a:t>Droplet:</a:t>
            </a:r>
            <a:r>
              <a:rPr lang="en-US" sz="2000" dirty="0">
                <a:latin typeface="+mj-lt"/>
              </a:rPr>
              <a:t> Infections spread by large droplets generated by coughs, sneezes, etc</a:t>
            </a:r>
            <a:r>
              <a:rPr lang="en-US" sz="2000" i="1" dirty="0">
                <a:latin typeface="+mj-lt"/>
              </a:rPr>
              <a:t>. </a:t>
            </a:r>
          </a:p>
          <a:p>
            <a:pPr marL="457200" indent="-457200" algn="l" eaLnBrk="1" hangingPunct="1">
              <a:spcBef>
                <a:spcPct val="20000"/>
              </a:spcBef>
              <a:buFont typeface="Arial" pitchFamily="34" charset="0"/>
              <a:buChar char="•"/>
            </a:pPr>
            <a:r>
              <a:rPr lang="en-US" sz="2000" b="1" i="1" dirty="0">
                <a:latin typeface="+mj-lt"/>
              </a:rPr>
              <a:t>Airborne</a:t>
            </a:r>
            <a:r>
              <a:rPr lang="en-US" sz="2000" dirty="0">
                <a:latin typeface="+mj-lt"/>
              </a:rPr>
              <a:t>: Infections spread by particles that </a:t>
            </a:r>
            <a:r>
              <a:rPr lang="en-US" sz="2000" u="sng" dirty="0">
                <a:latin typeface="+mj-lt"/>
              </a:rPr>
              <a:t>remain infectious</a:t>
            </a:r>
            <a:r>
              <a:rPr lang="en-US" sz="2000" dirty="0">
                <a:latin typeface="+mj-lt"/>
              </a:rPr>
              <a:t> while suspended in the air</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ctr" eaLnBrk="1" hangingPunct="1"/>
            <a:r>
              <a:rPr lang="en-US" b="1" dirty="0" smtClean="0"/>
              <a:t>Contact</a:t>
            </a:r>
          </a:p>
        </p:txBody>
      </p:sp>
      <p:sp>
        <p:nvSpPr>
          <p:cNvPr id="9219"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Contact transmission is the most common form of transmitting diseases and virus.</a:t>
            </a:r>
          </a:p>
          <a:p>
            <a:pPr eaLnBrk="1" hangingPunct="1"/>
            <a:r>
              <a:rPr lang="en-US" dirty="0" smtClean="0">
                <a:latin typeface="+mj-lt"/>
              </a:rPr>
              <a:t>There are two types of contact transmission: direct and indirect</a:t>
            </a:r>
          </a:p>
          <a:p>
            <a:r>
              <a:rPr lang="en-US" b="1" i="1" u="sng" dirty="0" smtClean="0">
                <a:latin typeface="+mj-lt"/>
              </a:rPr>
              <a:t>Direct </a:t>
            </a:r>
            <a:r>
              <a:rPr lang="en-US" b="1" i="1" u="sng" dirty="0">
                <a:latin typeface="+mj-lt"/>
              </a:rPr>
              <a:t>contact infections </a:t>
            </a:r>
            <a:r>
              <a:rPr lang="en-US" dirty="0">
                <a:latin typeface="+mj-lt"/>
              </a:rPr>
              <a:t>spread when disease-causing microorganisms pass from the infected person to the healthy person via direct physical contact with blood or body fluids. Examples of direct contact are touching, kissing, sexual contact, contact with oral secretions, or contact with body lesions. </a:t>
            </a:r>
          </a:p>
          <a:p>
            <a:r>
              <a:rPr lang="en-US" b="1" i="1" u="sng" dirty="0" smtClean="0">
                <a:latin typeface="+mj-lt"/>
              </a:rPr>
              <a:t>Indirect </a:t>
            </a:r>
            <a:r>
              <a:rPr lang="en-US" b="1" i="1" u="sng" dirty="0">
                <a:latin typeface="+mj-lt"/>
              </a:rPr>
              <a:t>contact infections </a:t>
            </a:r>
            <a:r>
              <a:rPr lang="en-US" dirty="0">
                <a:latin typeface="+mj-lt"/>
              </a:rPr>
              <a:t>spread when an infected person sneezes or coughs, sending infectious droplets into the air. If healthy people inhale the infectious droplets, or if the contaminated droplets land directly in their eyes, noses or mouths, they risk becoming ill. </a:t>
            </a:r>
            <a:r>
              <a:rPr lang="en-US" dirty="0" smtClean="0">
                <a:latin typeface="+mj-lt"/>
              </a:rPr>
              <a:t> </a:t>
            </a:r>
            <a:endParaRPr lang="en-US" dirty="0">
              <a:latin typeface="+mj-l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a:bodyPr>
          <a:lstStyle/>
          <a:p>
            <a:pPr algn="ctr" eaLnBrk="1" hangingPunct="1"/>
            <a:r>
              <a:rPr lang="en-US" b="1" dirty="0" smtClean="0"/>
              <a:t>WHAT ILLNESSES ARE SPREAD THIS WAY?</a:t>
            </a:r>
          </a:p>
        </p:txBody>
      </p:sp>
      <p:sp>
        <p:nvSpPr>
          <p:cNvPr id="13315" name="Rectangle 3"/>
          <p:cNvSpPr>
            <a:spLocks noGrp="1" noChangeArrowheads="1"/>
          </p:cNvSpPr>
          <p:nvPr>
            <p:ph idx="1"/>
          </p:nvPr>
        </p:nvSpPr>
        <p:spPr>
          <a:xfrm>
            <a:off x="914400" y="1371600"/>
            <a:ext cx="7315200" cy="4525963"/>
          </a:xfrm>
        </p:spPr>
        <p:txBody>
          <a:bodyPr/>
          <a:lstStyle/>
          <a:p>
            <a:pPr eaLnBrk="1" hangingPunct="1">
              <a:lnSpc>
                <a:spcPct val="90000"/>
              </a:lnSpc>
            </a:pPr>
            <a:r>
              <a:rPr lang="en-US" dirty="0" smtClean="0">
                <a:latin typeface="+mj-lt"/>
              </a:rPr>
              <a:t>Many illnesses spread through contact transmission. Examples are </a:t>
            </a:r>
            <a:r>
              <a:rPr lang="en-US" b="1" dirty="0" smtClean="0">
                <a:latin typeface="+mj-lt"/>
              </a:rPr>
              <a:t>chicken pox</a:t>
            </a:r>
            <a:r>
              <a:rPr lang="en-US" dirty="0" smtClean="0">
                <a:latin typeface="+mj-lt"/>
              </a:rPr>
              <a:t>, </a:t>
            </a:r>
            <a:r>
              <a:rPr lang="en-US" b="1" dirty="0" smtClean="0">
                <a:latin typeface="+mj-lt"/>
              </a:rPr>
              <a:t>common cold</a:t>
            </a:r>
            <a:r>
              <a:rPr lang="en-US" dirty="0" smtClean="0">
                <a:latin typeface="+mj-lt"/>
              </a:rPr>
              <a:t>, </a:t>
            </a:r>
            <a:r>
              <a:rPr lang="en-US" b="1" dirty="0" smtClean="0">
                <a:latin typeface="+mj-lt"/>
              </a:rPr>
              <a:t>conjunctivitis</a:t>
            </a:r>
            <a:r>
              <a:rPr lang="en-US" dirty="0" smtClean="0">
                <a:latin typeface="+mj-lt"/>
              </a:rPr>
              <a:t> (pinkeye), </a:t>
            </a:r>
            <a:r>
              <a:rPr lang="en-US" b="1" dirty="0" smtClean="0">
                <a:latin typeface="+mj-lt"/>
              </a:rPr>
              <a:t>Hepatitis A and B</a:t>
            </a:r>
            <a:r>
              <a:rPr lang="en-US" dirty="0" smtClean="0">
                <a:latin typeface="+mj-lt"/>
              </a:rPr>
              <a:t>, </a:t>
            </a:r>
            <a:r>
              <a:rPr lang="en-US" b="1" dirty="0" smtClean="0">
                <a:latin typeface="+mj-lt"/>
              </a:rPr>
              <a:t>herpes simplex</a:t>
            </a:r>
            <a:r>
              <a:rPr lang="en-US" dirty="0" smtClean="0">
                <a:latin typeface="+mj-lt"/>
              </a:rPr>
              <a:t> (cold sores), </a:t>
            </a:r>
            <a:r>
              <a:rPr lang="en-US" b="1" dirty="0" smtClean="0">
                <a:latin typeface="+mj-lt"/>
              </a:rPr>
              <a:t>influenza</a:t>
            </a:r>
            <a:r>
              <a:rPr lang="en-US" dirty="0" smtClean="0">
                <a:latin typeface="+mj-lt"/>
              </a:rPr>
              <a:t>, </a:t>
            </a:r>
            <a:r>
              <a:rPr lang="en-US" b="1" dirty="0" smtClean="0">
                <a:latin typeface="+mj-lt"/>
              </a:rPr>
              <a:t>measles</a:t>
            </a:r>
            <a:r>
              <a:rPr lang="en-US" dirty="0" smtClean="0">
                <a:latin typeface="+mj-lt"/>
              </a:rPr>
              <a:t>, </a:t>
            </a:r>
            <a:r>
              <a:rPr lang="en-US" b="1" dirty="0" smtClean="0">
                <a:latin typeface="+mj-lt"/>
              </a:rPr>
              <a:t>mononucleosis</a:t>
            </a:r>
            <a:r>
              <a:rPr lang="en-US" dirty="0" smtClean="0">
                <a:latin typeface="+mj-lt"/>
              </a:rPr>
              <a:t>, Fifth disease, pertussis, </a:t>
            </a:r>
            <a:r>
              <a:rPr lang="en-US" dirty="0" err="1" smtClean="0">
                <a:latin typeface="+mj-lt"/>
              </a:rPr>
              <a:t>adeno</a:t>
            </a:r>
            <a:r>
              <a:rPr lang="en-US" dirty="0" smtClean="0">
                <a:latin typeface="+mj-lt"/>
              </a:rPr>
              <a:t>/rhino viruses, </a:t>
            </a:r>
            <a:r>
              <a:rPr lang="en-US" i="1" dirty="0" smtClean="0">
                <a:latin typeface="+mj-lt"/>
              </a:rPr>
              <a:t>Neisseria </a:t>
            </a:r>
            <a:r>
              <a:rPr lang="en-US" i="1" dirty="0" err="1" smtClean="0">
                <a:latin typeface="+mj-lt"/>
              </a:rPr>
              <a:t>meningitidis</a:t>
            </a:r>
            <a:r>
              <a:rPr lang="en-US" i="1" dirty="0" smtClean="0">
                <a:latin typeface="+mj-lt"/>
              </a:rPr>
              <a:t> </a:t>
            </a:r>
            <a:r>
              <a:rPr lang="en-US" dirty="0" smtClean="0">
                <a:latin typeface="+mj-lt"/>
              </a:rPr>
              <a:t>and  mycoplasma </a:t>
            </a:r>
            <a:r>
              <a:rPr lang="en-US" dirty="0" err="1" smtClean="0">
                <a:latin typeface="+mj-lt"/>
              </a:rPr>
              <a:t>pneumoniae</a:t>
            </a:r>
            <a:r>
              <a:rPr lang="en-US" dirty="0" smtClean="0">
                <a:latin typeface="+mj-lt"/>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b="1" dirty="0" smtClean="0"/>
              <a:t>DROPLET</a:t>
            </a:r>
          </a:p>
        </p:txBody>
      </p:sp>
      <p:sp>
        <p:nvSpPr>
          <p:cNvPr id="14339" name="Rectangle 3"/>
          <p:cNvSpPr>
            <a:spLocks noGrp="1" noChangeArrowheads="1"/>
          </p:cNvSpPr>
          <p:nvPr>
            <p:ph idx="1"/>
          </p:nvPr>
        </p:nvSpPr>
        <p:spPr>
          <a:xfrm>
            <a:off x="914400" y="1371600"/>
            <a:ext cx="7315200" cy="4678363"/>
          </a:xfrm>
        </p:spPr>
        <p:txBody>
          <a:bodyPr>
            <a:normAutofit/>
          </a:bodyPr>
          <a:lstStyle/>
          <a:p>
            <a:pPr eaLnBrk="1" hangingPunct="1"/>
            <a:r>
              <a:rPr lang="en-US" b="1" dirty="0" smtClean="0">
                <a:latin typeface="+mj-lt"/>
              </a:rPr>
              <a:t>Droplet:</a:t>
            </a:r>
          </a:p>
          <a:p>
            <a:pPr lvl="1"/>
            <a:r>
              <a:rPr lang="en-US" dirty="0" smtClean="0">
                <a:latin typeface="+mj-lt"/>
              </a:rPr>
              <a:t>infection due to inhalation of respiratory pathogens suspended on liquid particles exhaled by someone already infected </a:t>
            </a:r>
            <a:r>
              <a:rPr lang="en-US" i="1" dirty="0" smtClean="0">
                <a:latin typeface="+mj-lt"/>
              </a:rPr>
              <a:t>(droplet nuclei)</a:t>
            </a:r>
            <a:r>
              <a:rPr lang="en-US" dirty="0" smtClean="0">
                <a:latin typeface="+mj-lt"/>
              </a:rPr>
              <a:t> . </a:t>
            </a:r>
            <a:endParaRPr lang="en-US" b="1" dirty="0" smtClean="0">
              <a:latin typeface="+mj-lt"/>
            </a:endParaRPr>
          </a:p>
          <a:p>
            <a:pPr lvl="2"/>
            <a:r>
              <a:rPr lang="en-US" dirty="0" smtClean="0">
                <a:latin typeface="+mj-lt"/>
              </a:rPr>
              <a:t>Particles heavy</a:t>
            </a:r>
          </a:p>
          <a:p>
            <a:pPr lvl="2"/>
            <a:r>
              <a:rPr lang="en-US" dirty="0" smtClean="0">
                <a:latin typeface="+mj-lt"/>
              </a:rPr>
              <a:t>Coughing, sneezing, talking</a:t>
            </a:r>
          </a:p>
          <a:p>
            <a:pPr lvl="2"/>
            <a:r>
              <a:rPr lang="en-US" dirty="0" smtClean="0">
                <a:latin typeface="+mj-lt"/>
              </a:rPr>
              <a:t>Example: flu</a:t>
            </a:r>
          </a:p>
          <a:p>
            <a:pPr lvl="2"/>
            <a:r>
              <a:rPr lang="en-US" dirty="0" smtClean="0">
                <a:latin typeface="+mj-lt"/>
              </a:rPr>
              <a:t>3 foot rule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en-US" dirty="0" smtClean="0"/>
              <a:t>AIRBORNE</a:t>
            </a:r>
          </a:p>
        </p:txBody>
      </p:sp>
      <p:sp>
        <p:nvSpPr>
          <p:cNvPr id="15363"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buFont typeface="Wingdings" pitchFamily="2" charset="2"/>
              <a:buNone/>
            </a:pPr>
            <a:r>
              <a:rPr lang="en-US" b="1" dirty="0" smtClean="0">
                <a:latin typeface="+mj-lt"/>
              </a:rPr>
              <a:t>Airborne infection:</a:t>
            </a:r>
            <a:r>
              <a:rPr lang="en-US" dirty="0" smtClean="0">
                <a:latin typeface="+mj-lt"/>
              </a:rPr>
              <a:t>  </a:t>
            </a:r>
          </a:p>
          <a:p>
            <a:pPr eaLnBrk="1" hangingPunct="1">
              <a:lnSpc>
                <a:spcPct val="80000"/>
              </a:lnSpc>
            </a:pPr>
            <a:r>
              <a:rPr lang="en-US" dirty="0" smtClean="0">
                <a:latin typeface="+mj-lt"/>
              </a:rPr>
              <a:t> One that is contracted by inhalation of microorganisms or spores suspended in air on water droplets or dust particles. </a:t>
            </a:r>
          </a:p>
          <a:p>
            <a:pPr eaLnBrk="1" hangingPunct="1">
              <a:lnSpc>
                <a:spcPct val="80000"/>
              </a:lnSpc>
            </a:pPr>
            <a:r>
              <a:rPr lang="en-US" dirty="0" smtClean="0">
                <a:latin typeface="+mj-lt"/>
              </a:rPr>
              <a:t>Remain in air for a long time</a:t>
            </a:r>
          </a:p>
          <a:p>
            <a:pPr eaLnBrk="1" hangingPunct="1">
              <a:lnSpc>
                <a:spcPct val="80000"/>
              </a:lnSpc>
            </a:pPr>
            <a:r>
              <a:rPr lang="en-US" dirty="0" smtClean="0">
                <a:latin typeface="+mj-lt"/>
              </a:rPr>
              <a:t>Small particles that contain infectious agent</a:t>
            </a:r>
          </a:p>
          <a:p>
            <a:pPr eaLnBrk="1" hangingPunct="1">
              <a:lnSpc>
                <a:spcPct val="80000"/>
              </a:lnSpc>
            </a:pPr>
            <a:r>
              <a:rPr lang="en-US" dirty="0" smtClean="0">
                <a:latin typeface="+mj-lt"/>
              </a:rPr>
              <a:t>Can carry long distances with air currents</a:t>
            </a:r>
          </a:p>
          <a:p>
            <a:pPr eaLnBrk="1" hangingPunct="1">
              <a:lnSpc>
                <a:spcPct val="80000"/>
              </a:lnSpc>
            </a:pPr>
            <a:r>
              <a:rPr lang="en-US" dirty="0" smtClean="0">
                <a:latin typeface="+mj-lt"/>
              </a:rPr>
              <a:t>May be inhaled without face-to-face contact.</a:t>
            </a:r>
          </a:p>
          <a:p>
            <a:pPr lvl="1">
              <a:lnSpc>
                <a:spcPct val="80000"/>
              </a:lnSpc>
            </a:pPr>
            <a:r>
              <a:rPr lang="en-US" dirty="0" smtClean="0">
                <a:latin typeface="+mj-lt"/>
              </a:rPr>
              <a:t>Example-TB </a:t>
            </a:r>
            <a:endParaRPr lang="en-US" dirty="0">
              <a:latin typeface="+mj-lt"/>
            </a:endParaRPr>
          </a:p>
          <a:p>
            <a:pPr lvl="1">
              <a:lnSpc>
                <a:spcPct val="80000"/>
              </a:lnSpc>
            </a:pPr>
            <a:r>
              <a:rPr lang="en-US" dirty="0" smtClean="0">
                <a:latin typeface="+mj-lt"/>
              </a:rPr>
              <a:t>Measles (</a:t>
            </a:r>
            <a:r>
              <a:rPr lang="en-US" dirty="0" err="1" smtClean="0">
                <a:latin typeface="+mj-lt"/>
              </a:rPr>
              <a:t>Rubeola</a:t>
            </a:r>
            <a:r>
              <a:rPr lang="en-US" dirty="0" smtClean="0">
                <a:latin typeface="+mj-lt"/>
              </a:rPr>
              <a:t>)</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algn="ctr" eaLnBrk="1" hangingPunct="1"/>
            <a:r>
              <a:rPr lang="en-US" b="1" dirty="0" smtClean="0"/>
              <a:t>ORGANISMS REQUIRING AIRBORNE</a:t>
            </a:r>
            <a:br>
              <a:rPr lang="en-US" b="1" dirty="0" smtClean="0"/>
            </a:br>
            <a:r>
              <a:rPr lang="en-US" b="1" dirty="0" smtClean="0"/>
              <a:t>INFECTION ISOLATION</a:t>
            </a:r>
          </a:p>
        </p:txBody>
      </p:sp>
      <p:sp>
        <p:nvSpPr>
          <p:cNvPr id="16387" name="Rectangle 3"/>
          <p:cNvSpPr>
            <a:spLocks noGrp="1" noChangeArrowheads="1"/>
          </p:cNvSpPr>
          <p:nvPr>
            <p:ph idx="1"/>
          </p:nvPr>
        </p:nvSpPr>
        <p:spPr/>
        <p:txBody>
          <a:bodyPr/>
          <a:lstStyle/>
          <a:p>
            <a:pPr eaLnBrk="1" hangingPunct="1"/>
            <a:r>
              <a:rPr lang="en-US" dirty="0" smtClean="0">
                <a:latin typeface="+mj-lt"/>
              </a:rPr>
              <a:t>Tuberculosis (pulmonary or laryngeal suspected or confirmed)</a:t>
            </a:r>
          </a:p>
          <a:p>
            <a:pPr eaLnBrk="1" hangingPunct="1"/>
            <a:r>
              <a:rPr lang="en-US" dirty="0" smtClean="0">
                <a:latin typeface="+mj-lt"/>
              </a:rPr>
              <a:t>Varicella: also requires contact precautions</a:t>
            </a:r>
          </a:p>
          <a:p>
            <a:pPr eaLnBrk="1" hangingPunct="1"/>
            <a:r>
              <a:rPr lang="en-US" dirty="0" smtClean="0">
                <a:latin typeface="+mj-lt"/>
              </a:rPr>
              <a:t>Herpes zoster (shingles) in an </a:t>
            </a:r>
            <a:r>
              <a:rPr lang="en-US" dirty="0" err="1" smtClean="0">
                <a:latin typeface="+mj-lt"/>
              </a:rPr>
              <a:t>immunocompromise</a:t>
            </a:r>
            <a:r>
              <a:rPr lang="en-US" dirty="0" smtClean="0">
                <a:latin typeface="+mj-lt"/>
              </a:rPr>
              <a:t> patient: also </a:t>
            </a:r>
            <a:r>
              <a:rPr lang="en-US" dirty="0" err="1" smtClean="0">
                <a:latin typeface="+mj-lt"/>
              </a:rPr>
              <a:t>requirescontact</a:t>
            </a:r>
            <a:r>
              <a:rPr lang="en-US" dirty="0" smtClean="0">
                <a:latin typeface="+mj-lt"/>
              </a:rPr>
              <a:t> precautions</a:t>
            </a:r>
          </a:p>
          <a:p>
            <a:pPr eaLnBrk="1" hangingPunct="1"/>
            <a:r>
              <a:rPr lang="en-US" dirty="0" smtClean="0">
                <a:latin typeface="+mj-lt"/>
              </a:rPr>
              <a:t>Measles (</a:t>
            </a:r>
            <a:r>
              <a:rPr lang="en-US" dirty="0" err="1" smtClean="0">
                <a:latin typeface="+mj-lt"/>
              </a:rPr>
              <a:t>rubeola</a:t>
            </a:r>
            <a:r>
              <a:rPr lang="en-US" dirty="0" smtClean="0">
                <a:latin typeface="+mj-lt"/>
              </a:rPr>
              <a:t>)</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7997825" y="576263"/>
            <a:ext cx="0" cy="274637"/>
          </a:xfrm>
          <a:prstGeom prst="rect">
            <a:avLst/>
          </a:prstGeom>
          <a:noFill/>
          <a:ln w="9525" algn="ctr">
            <a:noFill/>
            <a:miter lim="800000"/>
            <a:headEnd/>
            <a:tailEnd/>
          </a:ln>
          <a:effectLst/>
        </p:spPr>
        <p:txBody>
          <a:bodyPr wrap="none" lIns="0" tIns="0" rIns="0" bIns="0">
            <a:spAutoFit/>
          </a:bodyPr>
          <a:lstStyle/>
          <a:p>
            <a:pPr algn="l" defTabSz="1042988" eaLnBrk="1" hangingPunct="1"/>
            <a:endParaRPr lang="en-GB" b="1">
              <a:latin typeface="Arial Narrow" pitchFamily="34" charset="0"/>
              <a:cs typeface="Arial" charset="0"/>
            </a:endParaRPr>
          </a:p>
        </p:txBody>
      </p:sp>
      <p:sp>
        <p:nvSpPr>
          <p:cNvPr id="17412" name="Rectangle 4"/>
          <p:cNvSpPr>
            <a:spLocks noChangeArrowheads="1"/>
          </p:cNvSpPr>
          <p:nvPr/>
        </p:nvSpPr>
        <p:spPr bwMode="auto">
          <a:xfrm>
            <a:off x="914400" y="1371600"/>
            <a:ext cx="7239000" cy="3170099"/>
          </a:xfrm>
          <a:prstGeom prst="rect">
            <a:avLst/>
          </a:prstGeom>
          <a:noFill/>
          <a:ln w="9525">
            <a:noFill/>
            <a:miter lim="800000"/>
            <a:headEnd/>
            <a:tailEnd/>
          </a:ln>
          <a:effectLst/>
        </p:spPr>
        <p:txBody>
          <a:bodyPr wrap="square">
            <a:spAutoFit/>
          </a:bodyPr>
          <a:lstStyle/>
          <a:p>
            <a:pPr marL="342900" indent="-342900">
              <a:buSzPct val="100000"/>
              <a:buFont typeface="Arial" pitchFamily="34" charset="0"/>
              <a:buChar char="•"/>
            </a:pPr>
            <a:r>
              <a:rPr lang="en-GB" sz="2000" dirty="0">
                <a:latin typeface="+mj-lt"/>
              </a:rPr>
              <a:t>Source control </a:t>
            </a:r>
            <a:r>
              <a:rPr lang="en-GB" sz="2000" dirty="0" smtClean="0">
                <a:latin typeface="+mj-lt"/>
              </a:rPr>
              <a:t>measures</a:t>
            </a:r>
          </a:p>
          <a:p>
            <a:pPr marL="800100" lvl="1" indent="-342900">
              <a:buSzPct val="100000"/>
              <a:buFont typeface="Arial" pitchFamily="34" charset="0"/>
              <a:buChar char="•"/>
            </a:pPr>
            <a:r>
              <a:rPr lang="en-GB" sz="2000" dirty="0" smtClean="0">
                <a:latin typeface="+mj-lt"/>
              </a:rPr>
              <a:t>Cough </a:t>
            </a:r>
            <a:r>
              <a:rPr lang="en-GB" sz="2000" dirty="0">
                <a:latin typeface="+mj-lt"/>
              </a:rPr>
              <a:t>etiquette, cleaning, disinfection</a:t>
            </a:r>
          </a:p>
          <a:p>
            <a:pPr marL="342900" indent="-342900">
              <a:buSzPct val="100000"/>
              <a:buFont typeface="Arial" pitchFamily="34" charset="0"/>
              <a:buChar char="•"/>
            </a:pPr>
            <a:r>
              <a:rPr lang="en-GB" sz="2000" dirty="0">
                <a:latin typeface="+mj-lt"/>
              </a:rPr>
              <a:t>Modes of </a:t>
            </a:r>
            <a:r>
              <a:rPr lang="en-GB" sz="2000" dirty="0" smtClean="0">
                <a:latin typeface="+mj-lt"/>
              </a:rPr>
              <a:t>transmission</a:t>
            </a:r>
          </a:p>
          <a:p>
            <a:pPr marL="800100" lvl="1" indent="-342900">
              <a:buSzPct val="100000"/>
              <a:buFont typeface="Arial" pitchFamily="34" charset="0"/>
              <a:buChar char="•"/>
            </a:pPr>
            <a:r>
              <a:rPr lang="en-GB" sz="2000" dirty="0" smtClean="0">
                <a:latin typeface="+mj-lt"/>
              </a:rPr>
              <a:t>Contact</a:t>
            </a:r>
            <a:r>
              <a:rPr lang="en-GB" sz="2000" dirty="0">
                <a:latin typeface="+mj-lt"/>
              </a:rPr>
              <a:t>: hand </a:t>
            </a:r>
            <a:r>
              <a:rPr lang="en-GB" sz="2000" dirty="0" smtClean="0">
                <a:latin typeface="+mj-lt"/>
              </a:rPr>
              <a:t>hygiene</a:t>
            </a:r>
          </a:p>
          <a:p>
            <a:pPr marL="800100" lvl="1" indent="-342900">
              <a:buSzPct val="100000"/>
              <a:buFont typeface="Arial" pitchFamily="34" charset="0"/>
              <a:buChar char="•"/>
            </a:pPr>
            <a:r>
              <a:rPr lang="en-GB" sz="2000" dirty="0" smtClean="0">
                <a:latin typeface="+mj-lt"/>
              </a:rPr>
              <a:t>Droplet</a:t>
            </a:r>
            <a:r>
              <a:rPr lang="en-GB" sz="2000" dirty="0">
                <a:latin typeface="+mj-lt"/>
              </a:rPr>
              <a:t>: distance from source &gt;1 </a:t>
            </a:r>
          </a:p>
          <a:p>
            <a:pPr marL="800100" lvl="1" indent="-342900">
              <a:buSzPct val="100000"/>
              <a:buFont typeface="Arial" pitchFamily="34" charset="0"/>
              <a:buChar char="•"/>
            </a:pPr>
            <a:r>
              <a:rPr lang="en-GB" sz="2000" dirty="0" smtClean="0">
                <a:latin typeface="+mj-lt"/>
              </a:rPr>
              <a:t>Airborne</a:t>
            </a:r>
            <a:r>
              <a:rPr lang="en-GB" sz="2000" dirty="0">
                <a:latin typeface="+mj-lt"/>
              </a:rPr>
              <a:t>: ventilation</a:t>
            </a:r>
          </a:p>
          <a:p>
            <a:pPr marL="342900" indent="-342900">
              <a:buSzPct val="100000"/>
              <a:buFont typeface="Arial" pitchFamily="34" charset="0"/>
              <a:buChar char="•"/>
            </a:pPr>
            <a:r>
              <a:rPr lang="en-GB" sz="2000" dirty="0" smtClean="0">
                <a:latin typeface="+mj-lt"/>
              </a:rPr>
              <a:t>Portal </a:t>
            </a:r>
            <a:r>
              <a:rPr lang="en-GB" sz="2000" dirty="0">
                <a:latin typeface="+mj-lt"/>
              </a:rPr>
              <a:t>of entry into the </a:t>
            </a:r>
            <a:r>
              <a:rPr lang="en-GB" sz="2000" dirty="0" smtClean="0">
                <a:latin typeface="+mj-lt"/>
              </a:rPr>
              <a:t>host</a:t>
            </a:r>
          </a:p>
          <a:p>
            <a:pPr marL="800100" lvl="1" indent="-342900">
              <a:buSzPct val="100000"/>
              <a:buFont typeface="Arial" pitchFamily="34" charset="0"/>
              <a:buChar char="•"/>
            </a:pPr>
            <a:r>
              <a:rPr lang="en-GB" sz="2000" dirty="0" smtClean="0">
                <a:latin typeface="+mj-lt"/>
              </a:rPr>
              <a:t>Adding </a:t>
            </a:r>
            <a:r>
              <a:rPr lang="en-GB" sz="2000" dirty="0">
                <a:latin typeface="+mj-lt"/>
              </a:rPr>
              <a:t>barriers, e.g., PPE</a:t>
            </a:r>
          </a:p>
          <a:p>
            <a:pPr marL="342900" indent="-342900">
              <a:buSzPct val="100000"/>
              <a:buFont typeface="Arial" pitchFamily="34" charset="0"/>
              <a:buChar char="•"/>
            </a:pPr>
            <a:r>
              <a:rPr lang="en-GB" sz="2000" dirty="0">
                <a:latin typeface="+mj-lt"/>
              </a:rPr>
              <a:t>Host </a:t>
            </a:r>
            <a:endParaRPr lang="en-GB" sz="2000" dirty="0" smtClean="0">
              <a:latin typeface="+mj-lt"/>
            </a:endParaRPr>
          </a:p>
          <a:p>
            <a:pPr marL="800100" lvl="1" indent="-342900">
              <a:buSzPct val="100000"/>
              <a:buFont typeface="Arial" pitchFamily="34" charset="0"/>
              <a:buChar char="•"/>
            </a:pPr>
            <a:r>
              <a:rPr lang="en-GB" sz="2000" dirty="0" smtClean="0">
                <a:latin typeface="+mj-lt"/>
              </a:rPr>
              <a:t>Strengthen </a:t>
            </a:r>
            <a:r>
              <a:rPr lang="en-GB" sz="2000" dirty="0">
                <a:latin typeface="+mj-lt"/>
              </a:rPr>
              <a:t>host defences, e.g., vaccination </a:t>
            </a:r>
          </a:p>
        </p:txBody>
      </p:sp>
      <p:sp>
        <p:nvSpPr>
          <p:cNvPr id="2" name="Title 1"/>
          <p:cNvSpPr>
            <a:spLocks noGrp="1"/>
          </p:cNvSpPr>
          <p:nvPr>
            <p:ph type="title"/>
          </p:nvPr>
        </p:nvSpPr>
        <p:spPr>
          <a:xfrm>
            <a:off x="452990" y="381000"/>
            <a:ext cx="8229600" cy="1143000"/>
          </a:xfrm>
        </p:spPr>
        <p:txBody>
          <a:bodyPr/>
          <a:lstStyle/>
          <a:p>
            <a:r>
              <a:rPr lang="en-GB" dirty="0" smtClean="0"/>
              <a:t>BREAKING THE CHAIN OF INFECTION</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pPr algn="ctr" eaLnBrk="1" hangingPunct="1"/>
            <a:r>
              <a:rPr lang="en-US" dirty="0" smtClean="0"/>
              <a:t>INFECTION CONTROL PRECAUTIONS</a:t>
            </a:r>
          </a:p>
        </p:txBody>
      </p:sp>
      <p:sp>
        <p:nvSpPr>
          <p:cNvPr id="18435" name="Rectangle 3"/>
          <p:cNvSpPr>
            <a:spLocks noGrp="1" noChangeArrowheads="1"/>
          </p:cNvSpPr>
          <p:nvPr>
            <p:ph idx="1"/>
          </p:nvPr>
        </p:nvSpPr>
        <p:spPr>
          <a:xfrm>
            <a:off x="914400" y="1371600"/>
            <a:ext cx="7315200" cy="4525963"/>
          </a:xfrm>
          <a:noFill/>
        </p:spPr>
        <p:txBody>
          <a:bodyPr>
            <a:normAutofit/>
          </a:bodyPr>
          <a:lstStyle/>
          <a:p>
            <a:pPr defTabSz="979488">
              <a:lnSpc>
                <a:spcPct val="90000"/>
              </a:lnSpc>
            </a:pPr>
            <a:r>
              <a:rPr lang="en-US" dirty="0" smtClean="0">
                <a:latin typeface="+mj-lt"/>
              </a:rPr>
              <a:t>Standard precautions</a:t>
            </a:r>
          </a:p>
          <a:p>
            <a:pPr marL="990600" lvl="1" indent="-430213" defTabSz="979488" eaLnBrk="1" hangingPunct="1">
              <a:lnSpc>
                <a:spcPct val="90000"/>
              </a:lnSpc>
            </a:pPr>
            <a:r>
              <a:rPr lang="en-US" dirty="0" smtClean="0">
                <a:latin typeface="+mj-lt"/>
              </a:rPr>
              <a:t>Should be applied for ALL patients</a:t>
            </a:r>
          </a:p>
          <a:p>
            <a:pPr defTabSz="979488">
              <a:lnSpc>
                <a:spcPct val="90000"/>
              </a:lnSpc>
            </a:pPr>
            <a:r>
              <a:rPr lang="en-US" dirty="0" smtClean="0">
                <a:latin typeface="+mj-lt"/>
              </a:rPr>
              <a:t>Transmission-based precautions* </a:t>
            </a:r>
          </a:p>
          <a:p>
            <a:pPr marL="990600" lvl="1" indent="-430213" defTabSz="979488" eaLnBrk="1" hangingPunct="1">
              <a:lnSpc>
                <a:spcPct val="90000"/>
              </a:lnSpc>
            </a:pPr>
            <a:r>
              <a:rPr lang="en-US" dirty="0" smtClean="0">
                <a:latin typeface="+mj-lt"/>
              </a:rPr>
              <a:t>Contact </a:t>
            </a:r>
          </a:p>
          <a:p>
            <a:pPr marL="990600" lvl="1" indent="-430213" defTabSz="979488" eaLnBrk="1" hangingPunct="1">
              <a:lnSpc>
                <a:spcPct val="90000"/>
              </a:lnSpc>
            </a:pPr>
            <a:r>
              <a:rPr lang="en-US" dirty="0" smtClean="0">
                <a:latin typeface="+mj-lt"/>
              </a:rPr>
              <a:t>Droplet </a:t>
            </a:r>
          </a:p>
          <a:p>
            <a:pPr marL="990600" lvl="1" indent="-430213" defTabSz="979488" eaLnBrk="1" hangingPunct="1">
              <a:lnSpc>
                <a:spcPct val="90000"/>
              </a:lnSpc>
            </a:pPr>
            <a:r>
              <a:rPr lang="en-US" dirty="0" smtClean="0">
                <a:latin typeface="+mj-lt"/>
              </a:rPr>
              <a:t>Airborne </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algn="ctr" eaLnBrk="1" hangingPunct="1"/>
            <a:r>
              <a:rPr lang="en-US" dirty="0" smtClean="0"/>
              <a:t>PREVENTING THE SPREAD OF INFECTION</a:t>
            </a:r>
          </a:p>
        </p:txBody>
      </p:sp>
      <p:sp>
        <p:nvSpPr>
          <p:cNvPr id="19459" name="Rectangle 3"/>
          <p:cNvSpPr>
            <a:spLocks noGrp="1" noChangeArrowheads="1"/>
          </p:cNvSpPr>
          <p:nvPr>
            <p:ph idx="1"/>
          </p:nvPr>
        </p:nvSpPr>
        <p:spPr>
          <a:xfrm>
            <a:off x="914400" y="1371600"/>
            <a:ext cx="7315200" cy="4525963"/>
          </a:xfrm>
        </p:spPr>
        <p:txBody>
          <a:bodyPr/>
          <a:lstStyle/>
          <a:p>
            <a:pPr eaLnBrk="1" hangingPunct="1"/>
            <a:r>
              <a:rPr lang="en-US" dirty="0" smtClean="0">
                <a:latin typeface="+mj-lt"/>
              </a:rPr>
              <a:t>Good hand washing</a:t>
            </a:r>
          </a:p>
          <a:p>
            <a:pPr eaLnBrk="1" hangingPunct="1"/>
            <a:r>
              <a:rPr lang="en-US" dirty="0" smtClean="0">
                <a:latin typeface="+mj-lt"/>
              </a:rPr>
              <a:t>3 foot rule</a:t>
            </a:r>
          </a:p>
          <a:p>
            <a:pPr eaLnBrk="1" hangingPunct="1"/>
            <a:r>
              <a:rPr lang="en-US" dirty="0" smtClean="0">
                <a:latin typeface="+mj-lt"/>
              </a:rPr>
              <a:t>PPE</a:t>
            </a:r>
          </a:p>
          <a:p>
            <a:pPr eaLnBrk="1" hangingPunct="1"/>
            <a:r>
              <a:rPr lang="en-US" dirty="0" smtClean="0">
                <a:latin typeface="+mj-lt"/>
              </a:rPr>
              <a:t>Mask</a:t>
            </a:r>
          </a:p>
          <a:p>
            <a:pPr eaLnBrk="1" hangingPunct="1"/>
            <a:r>
              <a:rPr lang="en-US" dirty="0" smtClean="0">
                <a:latin typeface="+mj-lt"/>
              </a:rPr>
              <a:t>Gloves</a:t>
            </a:r>
          </a:p>
          <a:p>
            <a:pPr eaLnBrk="1" hangingPunct="1"/>
            <a:r>
              <a:rPr lang="en-US" dirty="0" smtClean="0">
                <a:latin typeface="+mj-lt"/>
              </a:rPr>
              <a:t>Non-capping of sharps</a:t>
            </a:r>
          </a:p>
          <a:p>
            <a:pPr eaLnBrk="1" hangingPunct="1">
              <a:buFont typeface="Wingdings" pitchFamily="2" charset="2"/>
              <a:buNone/>
            </a:pPr>
            <a:endParaRPr lang="en-US" dirty="0" smtClean="0">
              <a:latin typeface="+mj-lt"/>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noFill/>
        </p:spPr>
        <p:txBody>
          <a:bodyPr>
            <a:normAutofit/>
          </a:bodyPr>
          <a:lstStyle/>
          <a:p>
            <a:pPr algn="ctr" eaLnBrk="1" hangingPunct="1">
              <a:lnSpc>
                <a:spcPct val="95000"/>
              </a:lnSpc>
            </a:pPr>
            <a:r>
              <a:rPr lang="en-US" dirty="0" smtClean="0"/>
              <a:t>PERSONAL PROTECTIVE EQUIPMENT</a:t>
            </a:r>
            <a:endParaRPr lang="en-US" u="sng" dirty="0" smtClean="0"/>
          </a:p>
        </p:txBody>
      </p:sp>
      <p:sp>
        <p:nvSpPr>
          <p:cNvPr id="2" name="Content Placeholder 1"/>
          <p:cNvSpPr>
            <a:spLocks noGrp="1"/>
          </p:cNvSpPr>
          <p:nvPr>
            <p:ph idx="1"/>
          </p:nvPr>
        </p:nvSpPr>
        <p:spPr>
          <a:xfrm>
            <a:off x="914400" y="1371600"/>
            <a:ext cx="7315200" cy="4525963"/>
          </a:xfrm>
        </p:spPr>
        <p:txBody>
          <a:bodyPr>
            <a:normAutofit/>
          </a:bodyPr>
          <a:lstStyle/>
          <a:p>
            <a:r>
              <a:rPr lang="en-US" dirty="0">
                <a:latin typeface="+mj-lt"/>
              </a:rPr>
              <a:t>Gloves – protect hands</a:t>
            </a:r>
          </a:p>
          <a:p>
            <a:r>
              <a:rPr lang="en-US" dirty="0">
                <a:latin typeface="+mj-lt"/>
              </a:rPr>
              <a:t>Gowns/aprons – protect skin and/or clothing </a:t>
            </a:r>
          </a:p>
          <a:p>
            <a:r>
              <a:rPr lang="en-US" dirty="0">
                <a:latin typeface="+mj-lt"/>
              </a:rPr>
              <a:t>Masks and respirators– protect </a:t>
            </a:r>
            <a:r>
              <a:rPr lang="en-US" dirty="0" smtClean="0">
                <a:latin typeface="+mj-lt"/>
              </a:rPr>
              <a:t>mouth/nose</a:t>
            </a:r>
          </a:p>
          <a:p>
            <a:pPr lvl="1"/>
            <a:r>
              <a:rPr lang="en-US" dirty="0" smtClean="0">
                <a:latin typeface="+mj-lt"/>
              </a:rPr>
              <a:t>Respirators </a:t>
            </a:r>
            <a:r>
              <a:rPr lang="en-US" dirty="0">
                <a:latin typeface="+mj-lt"/>
              </a:rPr>
              <a:t>– protect respiratory tract from airborne infectious agents</a:t>
            </a:r>
          </a:p>
          <a:p>
            <a:r>
              <a:rPr lang="en-US" dirty="0">
                <a:latin typeface="+mj-lt"/>
              </a:rPr>
              <a:t>Goggles – protect eyes</a:t>
            </a:r>
          </a:p>
          <a:p>
            <a:r>
              <a:rPr lang="en-US" dirty="0">
                <a:latin typeface="+mj-lt"/>
              </a:rPr>
              <a:t>Face shields – protect face, mouth, nose, and eyes</a:t>
            </a:r>
          </a:p>
          <a:p>
            <a:endParaRPr lang="en-US" dirty="0">
              <a:latin typeface="+mj-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9" name="Title 1"/>
          <p:cNvSpPr>
            <a:spLocks noGrp="1"/>
          </p:cNvSpPr>
          <p:nvPr>
            <p:ph type="title"/>
          </p:nvPr>
        </p:nvSpPr>
        <p:spPr>
          <a:noFill/>
        </p:spPr>
        <p:txBody>
          <a:bodyPr>
            <a:noAutofit/>
          </a:bodyPr>
          <a:lstStyle/>
          <a:p>
            <a:pPr marL="857250" indent="-857250" eaLnBrk="1" hangingPunct="1">
              <a:buFont typeface="Calibri" pitchFamily="34" charset="0"/>
              <a:buNone/>
            </a:pPr>
            <a:r>
              <a:rPr lang="en-US" sz="3200" b="1" dirty="0" smtClean="0"/>
              <a:t>       BIPOLAR DISORDER DSMIV-TR CRITERIA</a:t>
            </a:r>
          </a:p>
        </p:txBody>
      </p:sp>
      <p:sp>
        <p:nvSpPr>
          <p:cNvPr id="19458" name="Rectangle 3"/>
          <p:cNvSpPr>
            <a:spLocks noGrp="1"/>
          </p:cNvSpPr>
          <p:nvPr>
            <p:ph idx="1"/>
          </p:nvPr>
        </p:nvSpPr>
        <p:spPr/>
        <p:txBody>
          <a:bodyPr/>
          <a:lstStyle/>
          <a:p>
            <a:pPr eaLnBrk="1" hangingPunct="1">
              <a:lnSpc>
                <a:spcPct val="90000"/>
              </a:lnSpc>
            </a:pPr>
            <a:r>
              <a:rPr lang="en-US" sz="2000" dirty="0" smtClean="0"/>
              <a:t>Poor temper control</a:t>
            </a:r>
          </a:p>
          <a:p>
            <a:pPr eaLnBrk="1" hangingPunct="1">
              <a:lnSpc>
                <a:spcPct val="90000"/>
              </a:lnSpc>
            </a:pPr>
            <a:r>
              <a:rPr lang="en-US" sz="2000" dirty="0" smtClean="0"/>
              <a:t>Reckless behavior</a:t>
            </a:r>
          </a:p>
          <a:p>
            <a:pPr lvl="1" eaLnBrk="1" hangingPunct="1">
              <a:lnSpc>
                <a:spcPct val="90000"/>
              </a:lnSpc>
            </a:pPr>
            <a:r>
              <a:rPr lang="en-US" sz="2000" dirty="0" smtClean="0"/>
              <a:t>Binge eating, drinking, and/or drug use</a:t>
            </a:r>
          </a:p>
          <a:p>
            <a:pPr lvl="1" eaLnBrk="1" hangingPunct="1">
              <a:lnSpc>
                <a:spcPct val="90000"/>
              </a:lnSpc>
            </a:pPr>
            <a:r>
              <a:rPr lang="en-US" sz="2000" dirty="0" smtClean="0"/>
              <a:t>impaired judgment</a:t>
            </a:r>
          </a:p>
          <a:p>
            <a:pPr lvl="1" eaLnBrk="1" hangingPunct="1">
              <a:lnSpc>
                <a:spcPct val="90000"/>
              </a:lnSpc>
            </a:pPr>
            <a:r>
              <a:rPr lang="en-US" sz="2000" dirty="0" smtClean="0"/>
              <a:t>Sexual promiscuity</a:t>
            </a:r>
          </a:p>
          <a:p>
            <a:pPr lvl="1" eaLnBrk="1" hangingPunct="1">
              <a:lnSpc>
                <a:spcPct val="90000"/>
              </a:lnSpc>
            </a:pPr>
            <a:r>
              <a:rPr lang="en-US" sz="2000" dirty="0" smtClean="0"/>
              <a:t>Spending sprees</a:t>
            </a:r>
          </a:p>
          <a:p>
            <a:pPr eaLnBrk="1" hangingPunct="1">
              <a:lnSpc>
                <a:spcPct val="90000"/>
              </a:lnSpc>
            </a:pPr>
            <a:r>
              <a:rPr lang="en-US" sz="2000" dirty="0" smtClean="0"/>
              <a:t>Tendency to be easily distracted</a:t>
            </a:r>
          </a:p>
          <a:p>
            <a:pPr eaLnBrk="1" hangingPunct="1">
              <a:lnSpc>
                <a:spcPct val="90000"/>
              </a:lnSpc>
            </a:pPr>
            <a:endParaRPr lang="en-US" sz="2800" dirty="0" smtClean="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algn="ctr" eaLnBrk="1" hangingPunct="1"/>
            <a:r>
              <a:rPr lang="en-US" dirty="0" smtClean="0"/>
              <a:t>COMMON INFECTIONS</a:t>
            </a:r>
          </a:p>
        </p:txBody>
      </p:sp>
      <p:sp>
        <p:nvSpPr>
          <p:cNvPr id="21507"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Conjunctivitis</a:t>
            </a:r>
          </a:p>
          <a:p>
            <a:pPr eaLnBrk="1" hangingPunct="1"/>
            <a:r>
              <a:rPr lang="en-US" dirty="0" smtClean="0">
                <a:latin typeface="+mj-lt"/>
              </a:rPr>
              <a:t>Influenza virus</a:t>
            </a:r>
          </a:p>
          <a:p>
            <a:pPr eaLnBrk="1" hangingPunct="1"/>
            <a:r>
              <a:rPr lang="en-US" dirty="0" smtClean="0">
                <a:latin typeface="+mj-lt"/>
              </a:rPr>
              <a:t>GI virus</a:t>
            </a:r>
          </a:p>
          <a:p>
            <a:pPr eaLnBrk="1" hangingPunct="1"/>
            <a:r>
              <a:rPr lang="en-US" dirty="0" smtClean="0">
                <a:latin typeface="+mj-lt"/>
              </a:rPr>
              <a:t>Hepatitis A</a:t>
            </a:r>
          </a:p>
          <a:p>
            <a:pPr eaLnBrk="1" hangingPunct="1"/>
            <a:r>
              <a:rPr lang="en-US" dirty="0" smtClean="0">
                <a:latin typeface="+mj-lt"/>
              </a:rPr>
              <a:t>Lice/scabies</a:t>
            </a:r>
          </a:p>
          <a:p>
            <a:pPr eaLnBrk="1" hangingPunct="1"/>
            <a:r>
              <a:rPr lang="en-US" dirty="0" smtClean="0">
                <a:latin typeface="+mj-lt"/>
              </a:rPr>
              <a:t>Rash and sores/MRSA</a:t>
            </a:r>
          </a:p>
          <a:p>
            <a:pPr eaLnBrk="1" hangingPunct="1"/>
            <a:r>
              <a:rPr lang="en-US" dirty="0" smtClean="0">
                <a:latin typeface="+mj-lt"/>
              </a:rPr>
              <a:t>Bed bugs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r>
              <a:rPr lang="en-US" dirty="0" smtClean="0"/>
              <a:t>CONJUNCTIVITIS</a:t>
            </a:r>
          </a:p>
        </p:txBody>
      </p:sp>
      <p:sp>
        <p:nvSpPr>
          <p:cNvPr id="22531"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Definition: An infection of the eyes most often caused by a virus, but can also be caused by bacteria.</a:t>
            </a:r>
          </a:p>
          <a:p>
            <a:pPr eaLnBrk="1" hangingPunct="1"/>
            <a:r>
              <a:rPr lang="en-US" dirty="0" smtClean="0">
                <a:latin typeface="+mj-lt"/>
              </a:rPr>
              <a:t>Symptoms:</a:t>
            </a:r>
          </a:p>
          <a:p>
            <a:pPr lvl="1" eaLnBrk="1" hangingPunct="1"/>
            <a:r>
              <a:rPr lang="en-US" dirty="0" smtClean="0">
                <a:latin typeface="+mj-lt"/>
              </a:rPr>
              <a:t>Redness, irritation, itchiness, teary eyed</a:t>
            </a:r>
          </a:p>
          <a:p>
            <a:pPr lvl="1" eaLnBrk="1" hangingPunct="1"/>
            <a:r>
              <a:rPr lang="en-US" dirty="0" smtClean="0">
                <a:latin typeface="+mj-lt"/>
              </a:rPr>
              <a:t>Clear or yellow discharge that may make the eyelids stick together, especially in the morning.</a:t>
            </a:r>
          </a:p>
          <a:p>
            <a:pPr lvl="1" eaLnBrk="1" hangingPunct="1"/>
            <a:r>
              <a:rPr lang="en-US" dirty="0" smtClean="0">
                <a:latin typeface="+mj-lt"/>
              </a:rPr>
              <a:t>Swelling of eyelids</a:t>
            </a:r>
          </a:p>
          <a:p>
            <a:pPr lvl="1" eaLnBrk="1" hangingPunct="1"/>
            <a:r>
              <a:rPr lang="en-US" dirty="0" smtClean="0">
                <a:latin typeface="+mj-lt"/>
              </a:rPr>
              <a:t>Viral conjunctivitis will resolve by itself in 1-6 weeks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algn="ctr" eaLnBrk="1" hangingPunct="1"/>
            <a:r>
              <a:rPr lang="en-US" dirty="0" smtClean="0"/>
              <a:t>INTERVENTION &amp; PREVENTION</a:t>
            </a:r>
          </a:p>
        </p:txBody>
      </p:sp>
      <p:sp>
        <p:nvSpPr>
          <p:cNvPr id="23555" name="Rectangle 3"/>
          <p:cNvSpPr>
            <a:spLocks noGrp="1" noChangeArrowheads="1"/>
          </p:cNvSpPr>
          <p:nvPr>
            <p:ph idx="1"/>
          </p:nvPr>
        </p:nvSpPr>
        <p:spPr>
          <a:xfrm>
            <a:off x="914400" y="1371600"/>
            <a:ext cx="7315200" cy="4525963"/>
          </a:xfrm>
        </p:spPr>
        <p:txBody>
          <a:bodyPr>
            <a:normAutofit/>
          </a:bodyPr>
          <a:lstStyle/>
          <a:p>
            <a:pPr eaLnBrk="1" hangingPunct="1">
              <a:lnSpc>
                <a:spcPct val="90000"/>
              </a:lnSpc>
            </a:pPr>
            <a:r>
              <a:rPr lang="en-US" dirty="0" smtClean="0">
                <a:latin typeface="+mj-lt"/>
              </a:rPr>
              <a:t>Wash hands after touching or wiping eyes</a:t>
            </a:r>
          </a:p>
          <a:p>
            <a:pPr eaLnBrk="1" hangingPunct="1">
              <a:lnSpc>
                <a:spcPct val="90000"/>
              </a:lnSpc>
            </a:pPr>
            <a:r>
              <a:rPr lang="en-US" dirty="0" smtClean="0">
                <a:latin typeface="+mj-lt"/>
              </a:rPr>
              <a:t>Avoid touching other people or objects unless hands are washed</a:t>
            </a:r>
          </a:p>
          <a:p>
            <a:pPr eaLnBrk="1" hangingPunct="1">
              <a:lnSpc>
                <a:spcPct val="90000"/>
              </a:lnSpc>
            </a:pPr>
            <a:r>
              <a:rPr lang="en-US" dirty="0" smtClean="0">
                <a:latin typeface="+mj-lt"/>
              </a:rPr>
              <a:t>Throw away or carefully wash items that touch eyes</a:t>
            </a:r>
          </a:p>
          <a:p>
            <a:pPr eaLnBrk="1" hangingPunct="1">
              <a:lnSpc>
                <a:spcPct val="90000"/>
              </a:lnSpc>
            </a:pPr>
            <a:r>
              <a:rPr lang="en-US" dirty="0" smtClean="0">
                <a:latin typeface="+mj-lt"/>
              </a:rPr>
              <a:t>Do not share makeup OR any items that touch eyes</a:t>
            </a:r>
          </a:p>
          <a:p>
            <a:pPr eaLnBrk="1" hangingPunct="1">
              <a:lnSpc>
                <a:spcPct val="90000"/>
              </a:lnSpc>
            </a:pPr>
            <a:r>
              <a:rPr lang="en-US" dirty="0" smtClean="0">
                <a:latin typeface="+mj-lt"/>
              </a:rPr>
              <a:t>Cover your mouth and nose when coughing or sneezing</a:t>
            </a:r>
          </a:p>
          <a:p>
            <a:pPr eaLnBrk="1" hangingPunct="1">
              <a:lnSpc>
                <a:spcPct val="90000"/>
              </a:lnSpc>
            </a:pPr>
            <a:r>
              <a:rPr lang="en-US" dirty="0" smtClean="0">
                <a:latin typeface="+mj-lt"/>
              </a:rPr>
              <a:t>See your doctor if discharge is yellow (bacteria), if eye is red, or if symptoms do not start to improve in 2-3 days</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eaLnBrk="1" hangingPunct="1"/>
            <a:r>
              <a:rPr lang="en-US" b="1" dirty="0" smtClean="0"/>
              <a:t>HEAD LICE</a:t>
            </a:r>
          </a:p>
        </p:txBody>
      </p:sp>
      <p:sp>
        <p:nvSpPr>
          <p:cNvPr id="25603"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One female louse plus 30 days Equals 100 baby lice   </a:t>
            </a:r>
          </a:p>
          <a:p>
            <a:pPr eaLnBrk="1" hangingPunct="1"/>
            <a:r>
              <a:rPr lang="en-US" dirty="0" smtClean="0">
                <a:latin typeface="+mj-lt"/>
              </a:rPr>
              <a:t>Head lice are parasites.</a:t>
            </a:r>
          </a:p>
          <a:p>
            <a:pPr eaLnBrk="1" hangingPunct="1"/>
            <a:r>
              <a:rPr lang="en-US" dirty="0" smtClean="0">
                <a:latin typeface="+mj-lt"/>
              </a:rPr>
              <a:t>They are most commonly found on the scalp behind the ears and near the neckline at the back of the neck.</a:t>
            </a:r>
          </a:p>
          <a:p>
            <a:pPr eaLnBrk="1" hangingPunct="1"/>
            <a:r>
              <a:rPr lang="en-US" dirty="0" smtClean="0">
                <a:latin typeface="+mj-lt"/>
              </a:rPr>
              <a:t>Head lice hold onto the hair with hook-like claws found at the end of each of their six legs.  Head lice are rarely found on the body, eyelashes or eyebrows.</a:t>
            </a:r>
          </a:p>
          <a:p>
            <a:r>
              <a:rPr lang="en-US" dirty="0">
                <a:latin typeface="+mj-lt"/>
              </a:rPr>
              <a:t>Head lice are tiny six-legged insects that cling to the scalp and neck and feed on human blood. Each louse is about the size of a sesame seed and can be hard to spot. Lice eggs, called nits, are glued onto hairs near the scalp and can be even more difficult to see. When a large number of lice live in a person's hair, it is called an infestation</a:t>
            </a:r>
            <a:r>
              <a:rPr lang="en-US" dirty="0" smtClean="0">
                <a:latin typeface="+mj-lt"/>
              </a:rPr>
              <a:t>.</a:t>
            </a:r>
            <a:endParaRPr lang="en-US" dirty="0">
              <a:latin typeface="+mj-l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eaLnBrk="1" hangingPunct="1"/>
            <a:r>
              <a:rPr lang="en-US" dirty="0" smtClean="0"/>
              <a:t>CONTACT</a:t>
            </a:r>
          </a:p>
        </p:txBody>
      </p:sp>
      <p:sp>
        <p:nvSpPr>
          <p:cNvPr id="27651" name="Rectangle 3"/>
          <p:cNvSpPr>
            <a:spLocks noGrp="1" noChangeArrowheads="1"/>
          </p:cNvSpPr>
          <p:nvPr>
            <p:ph idx="1"/>
          </p:nvPr>
        </p:nvSpPr>
        <p:spPr>
          <a:xfrm>
            <a:off x="914400" y="1371600"/>
            <a:ext cx="7315200" cy="4525963"/>
          </a:xfrm>
        </p:spPr>
        <p:txBody>
          <a:bodyPr/>
          <a:lstStyle/>
          <a:p>
            <a:pPr eaLnBrk="1" hangingPunct="1"/>
            <a:r>
              <a:rPr lang="en-US" dirty="0" smtClean="0"/>
              <a:t>Lice usually spread through direct head-to-head contact that allows the pests to crawl from one person's hair into another's. Lice can also survive for a short period on clothing or other personal items, so a shared hairbrush can help a louse find a new host. Lice cannot jump or fly from one person to another.</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algn="ctr" eaLnBrk="1" hangingPunct="1"/>
            <a:r>
              <a:rPr lang="en-US" dirty="0" smtClean="0"/>
              <a:t>SCABIES</a:t>
            </a:r>
          </a:p>
        </p:txBody>
      </p:sp>
      <p:sp>
        <p:nvSpPr>
          <p:cNvPr id="29699" name="Rectangle 3"/>
          <p:cNvSpPr>
            <a:spLocks noGrp="1" noChangeArrowheads="1"/>
          </p:cNvSpPr>
          <p:nvPr>
            <p:ph idx="1"/>
          </p:nvPr>
        </p:nvSpPr>
        <p:spPr>
          <a:xfrm>
            <a:off x="914400" y="1371600"/>
            <a:ext cx="7315200" cy="4525963"/>
          </a:xfrm>
        </p:spPr>
        <p:txBody>
          <a:bodyPr>
            <a:normAutofit/>
          </a:bodyPr>
          <a:lstStyle/>
          <a:p>
            <a:pPr eaLnBrk="1" hangingPunct="1"/>
            <a:r>
              <a:rPr lang="en-US" b="1" dirty="0" smtClean="0">
                <a:latin typeface="+mj-lt"/>
              </a:rPr>
              <a:t>Scabies:</a:t>
            </a:r>
            <a:r>
              <a:rPr lang="en-US" dirty="0" smtClean="0">
                <a:latin typeface="+mj-lt"/>
              </a:rPr>
              <a:t> Infestation of the skin by the human itch mite, </a:t>
            </a:r>
            <a:r>
              <a:rPr lang="en-US" dirty="0" err="1" smtClean="0">
                <a:latin typeface="+mj-lt"/>
              </a:rPr>
              <a:t>Sarcaptes</a:t>
            </a:r>
            <a:r>
              <a:rPr lang="en-US" dirty="0" smtClean="0">
                <a:latin typeface="+mj-lt"/>
              </a:rPr>
              <a:t>. </a:t>
            </a:r>
          </a:p>
          <a:p>
            <a:pPr eaLnBrk="1" hangingPunct="1"/>
            <a:r>
              <a:rPr lang="en-US" dirty="0" smtClean="0">
                <a:latin typeface="+mj-lt"/>
              </a:rPr>
              <a:t>The initial symptom of scabies are red, raised bumps that are intensely itchy. A magnifying glass will reveal short, wavy lines of red skin, which are the burrows made by the mites. </a:t>
            </a:r>
          </a:p>
          <a:p>
            <a:pPr eaLnBrk="1" hangingPunct="1"/>
            <a:r>
              <a:rPr lang="en-US" dirty="0" smtClean="0">
                <a:latin typeface="+mj-lt"/>
              </a:rPr>
              <a:t>Treatment is with any of several </a:t>
            </a:r>
            <a:r>
              <a:rPr lang="en-US" dirty="0" err="1" smtClean="0">
                <a:latin typeface="+mj-lt"/>
              </a:rPr>
              <a:t>scabicide</a:t>
            </a:r>
            <a:r>
              <a:rPr lang="en-US" dirty="0" smtClean="0">
                <a:latin typeface="+mj-lt"/>
              </a:rPr>
              <a:t> medications. </a:t>
            </a:r>
          </a:p>
          <a:p>
            <a:r>
              <a:rPr lang="en-US" dirty="0"/>
              <a:t>The burrows or tracks typically appear in folds of your skin. Though almost any part of your body may be involved, in adults scabies is most often found:</a:t>
            </a:r>
          </a:p>
          <a:p>
            <a:r>
              <a:rPr lang="en-US" dirty="0"/>
              <a:t>Between fingers, In armpits, around your waist</a:t>
            </a:r>
          </a:p>
          <a:p>
            <a:r>
              <a:rPr lang="en-US" dirty="0"/>
              <a:t>along the insides of wrists, on your inner elbow</a:t>
            </a:r>
          </a:p>
          <a:p>
            <a:r>
              <a:rPr lang="en-US" dirty="0"/>
              <a:t>on the soles of your feet. around breasts, around the male genital area, on buttocks, on knees, on shoulder </a:t>
            </a:r>
            <a:r>
              <a:rPr lang="en-US" dirty="0" smtClean="0"/>
              <a:t>blades</a:t>
            </a:r>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r>
              <a:rPr lang="en-US" dirty="0" smtClean="0"/>
              <a:t>BED BUGS</a:t>
            </a:r>
          </a:p>
        </p:txBody>
      </p:sp>
      <p:sp>
        <p:nvSpPr>
          <p:cNvPr id="31747" name="Rectangle 3"/>
          <p:cNvSpPr>
            <a:spLocks noGrp="1" noChangeArrowheads="1"/>
          </p:cNvSpPr>
          <p:nvPr>
            <p:ph idx="1"/>
          </p:nvPr>
        </p:nvSpPr>
        <p:spPr>
          <a:xfrm>
            <a:off x="914400" y="1371600"/>
            <a:ext cx="7315200" cy="4525963"/>
          </a:xfrm>
        </p:spPr>
        <p:txBody>
          <a:bodyPr>
            <a:normAutofit/>
          </a:bodyPr>
          <a:lstStyle/>
          <a:p>
            <a:pPr eaLnBrk="1" hangingPunct="1"/>
            <a:r>
              <a:rPr lang="en-US" dirty="0" smtClean="0">
                <a:latin typeface="+mj-lt"/>
              </a:rPr>
              <a:t>Small, elusive, parasitic insects of the family </a:t>
            </a:r>
            <a:r>
              <a:rPr lang="en-US" b="1" dirty="0" err="1" smtClean="0">
                <a:latin typeface="+mj-lt"/>
              </a:rPr>
              <a:t>Cimicidae</a:t>
            </a:r>
            <a:r>
              <a:rPr lang="en-US" dirty="0" smtClean="0">
                <a:latin typeface="+mj-lt"/>
              </a:rPr>
              <a:t>. The term usually refers to species that feed preferentially on human blood; all insects in this family live by feeding exclusively on the blood of warm blooded animals. </a:t>
            </a:r>
          </a:p>
          <a:p>
            <a:pPr>
              <a:lnSpc>
                <a:spcPct val="90000"/>
              </a:lnSpc>
            </a:pPr>
            <a:r>
              <a:rPr lang="en-US" dirty="0">
                <a:latin typeface="+mj-lt"/>
              </a:rPr>
              <a:t>Small, oval, wingless insects of the family </a:t>
            </a:r>
            <a:r>
              <a:rPr lang="en-US" i="1" dirty="0" err="1">
                <a:latin typeface="+mj-lt"/>
              </a:rPr>
              <a:t>Cimicidae</a:t>
            </a:r>
            <a:r>
              <a:rPr lang="en-US" i="1" dirty="0">
                <a:latin typeface="+mj-lt"/>
              </a:rPr>
              <a:t>,</a:t>
            </a:r>
          </a:p>
          <a:p>
            <a:pPr>
              <a:lnSpc>
                <a:spcPct val="90000"/>
              </a:lnSpc>
            </a:pPr>
            <a:r>
              <a:rPr lang="en-US" dirty="0">
                <a:latin typeface="+mj-lt"/>
              </a:rPr>
              <a:t> have a flat, reddish-brown body and feed on human and animal blood. </a:t>
            </a:r>
          </a:p>
          <a:p>
            <a:pPr>
              <a:lnSpc>
                <a:spcPct val="90000"/>
              </a:lnSpc>
            </a:pPr>
            <a:r>
              <a:rPr lang="en-US" dirty="0">
                <a:latin typeface="+mj-lt"/>
              </a:rPr>
              <a:t>Bed bugs are active at night and bite any areas of exposed skin. </a:t>
            </a:r>
          </a:p>
          <a:p>
            <a:pPr>
              <a:lnSpc>
                <a:spcPct val="90000"/>
              </a:lnSpc>
            </a:pPr>
            <a:r>
              <a:rPr lang="en-US" dirty="0">
                <a:latin typeface="+mj-lt"/>
              </a:rPr>
              <a:t>Bed bugs can infest a home and hide in crevices or cracks around beds or furniture.</a:t>
            </a:r>
          </a:p>
          <a:p>
            <a:pPr>
              <a:lnSpc>
                <a:spcPct val="90000"/>
              </a:lnSpc>
            </a:pPr>
            <a:r>
              <a:rPr lang="en-US" dirty="0">
                <a:latin typeface="+mj-lt"/>
              </a:rPr>
              <a:t> While some bites may go unnoticed, bed bug bites may also result in localized swelling and itching, and the areas may become inflamed or infected when scratched</a:t>
            </a:r>
          </a:p>
          <a:p>
            <a:pPr>
              <a:lnSpc>
                <a:spcPct val="90000"/>
              </a:lnSpc>
            </a:pPr>
            <a:r>
              <a:rPr lang="en-US" dirty="0">
                <a:latin typeface="+mj-lt"/>
              </a:rPr>
              <a:t>Bed bugs are not believed to transmit diseases to humans. </a:t>
            </a:r>
          </a:p>
        </p:txBody>
      </p:sp>
      <p:sp>
        <p:nvSpPr>
          <p:cNvPr id="31748" name="Rectangle 6"/>
          <p:cNvSpPr>
            <a:spLocks noChangeArrowheads="1"/>
          </p:cNvSpPr>
          <p:nvPr/>
        </p:nvSpPr>
        <p:spPr bwMode="auto">
          <a:xfrm>
            <a:off x="457200" y="1600200"/>
            <a:ext cx="8229600" cy="4530725"/>
          </a:xfrm>
          <a:prstGeom prst="rect">
            <a:avLst/>
          </a:prstGeom>
          <a:noFill/>
          <a:ln w="9525">
            <a:noFill/>
            <a:miter lim="800000"/>
            <a:headEnd/>
            <a:tailEnd/>
          </a:ln>
          <a:effectLst/>
        </p:spPr>
        <p:txBody>
          <a:bodyPr/>
          <a:lstStyle/>
          <a:p>
            <a:pPr marL="342900" indent="-342900" algn="l" eaLnBrk="1" hangingPunct="1">
              <a:spcBef>
                <a:spcPct val="20000"/>
              </a:spcBef>
              <a:buClr>
                <a:schemeClr val="accent1"/>
              </a:buClr>
              <a:buFont typeface="Wingdings" pitchFamily="2" charset="2"/>
              <a:buChar char="l"/>
            </a:pPr>
            <a:endParaRPr lang="en-US" sz="28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algn="ctr" eaLnBrk="1" hangingPunct="1"/>
            <a:r>
              <a:rPr lang="en-US" dirty="0" smtClean="0"/>
              <a:t>BLOOD BORNE PATHOGENS</a:t>
            </a:r>
          </a:p>
        </p:txBody>
      </p:sp>
      <p:sp>
        <p:nvSpPr>
          <p:cNvPr id="34819" name="Rectangle 3"/>
          <p:cNvSpPr>
            <a:spLocks noGrp="1" noChangeArrowheads="1"/>
          </p:cNvSpPr>
          <p:nvPr>
            <p:ph idx="1"/>
          </p:nvPr>
        </p:nvSpPr>
        <p:spPr/>
        <p:txBody>
          <a:bodyPr>
            <a:normAutofit/>
          </a:bodyPr>
          <a:lstStyle/>
          <a:p>
            <a:pPr eaLnBrk="1" hangingPunct="1"/>
            <a:r>
              <a:rPr lang="en-US" dirty="0" smtClean="0">
                <a:latin typeface="+mj-lt"/>
              </a:rPr>
              <a:t>Includes bacteria, viruses, parasites, and other microorganisms that can be carried in the blood and can cause disease in humans.  These pathogens can be spread by contact with body and other body fluids.</a:t>
            </a:r>
          </a:p>
          <a:p>
            <a:pPr eaLnBrk="1" hangingPunct="1"/>
            <a:r>
              <a:rPr lang="en-US" dirty="0" smtClean="0">
                <a:latin typeface="+mj-lt"/>
              </a:rPr>
              <a:t>The very nature of the duties performed by health care workers allows the possibility of exposure and the inherent risk of infection.</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eaLnBrk="1" hangingPunct="1"/>
            <a:r>
              <a:rPr lang="en-US" dirty="0" smtClean="0"/>
              <a:t>HEPATITIS B &amp; C</a:t>
            </a:r>
          </a:p>
        </p:txBody>
      </p:sp>
      <p:sp>
        <p:nvSpPr>
          <p:cNvPr id="37891" name="Rectangle 3"/>
          <p:cNvSpPr>
            <a:spLocks noGrp="1" noChangeArrowheads="1"/>
          </p:cNvSpPr>
          <p:nvPr>
            <p:ph idx="1"/>
          </p:nvPr>
        </p:nvSpPr>
        <p:spPr>
          <a:xfrm>
            <a:off x="914400" y="1371600"/>
            <a:ext cx="7315200" cy="4525963"/>
          </a:xfrm>
        </p:spPr>
        <p:txBody>
          <a:bodyPr>
            <a:normAutofit/>
          </a:bodyPr>
          <a:lstStyle/>
          <a:p>
            <a:pPr eaLnBrk="1" hangingPunct="1">
              <a:spcAft>
                <a:spcPct val="35000"/>
              </a:spcAft>
            </a:pPr>
            <a:r>
              <a:rPr lang="en-US" dirty="0" smtClean="0">
                <a:latin typeface="+mj-lt"/>
              </a:rPr>
              <a:t>Inflammation of the liver</a:t>
            </a:r>
          </a:p>
          <a:p>
            <a:pPr eaLnBrk="1" hangingPunct="1">
              <a:spcAft>
                <a:spcPct val="35000"/>
              </a:spcAft>
            </a:pPr>
            <a:r>
              <a:rPr lang="en-US" dirty="0" smtClean="0">
                <a:latin typeface="+mj-lt"/>
              </a:rPr>
              <a:t>Causes liver damage ranging from mild to fatal</a:t>
            </a:r>
          </a:p>
          <a:p>
            <a:pPr eaLnBrk="1" hangingPunct="1">
              <a:spcAft>
                <a:spcPct val="35000"/>
              </a:spcAft>
            </a:pPr>
            <a:r>
              <a:rPr lang="en-US" dirty="0" smtClean="0">
                <a:latin typeface="+mj-lt"/>
              </a:rPr>
              <a:t>Can live in a dry environment for at least 7 days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eaLnBrk="1" hangingPunct="1"/>
            <a:r>
              <a:rPr lang="en-US" dirty="0" smtClean="0"/>
              <a:t>HEPATITIS B</a:t>
            </a:r>
          </a:p>
        </p:txBody>
      </p:sp>
      <p:sp>
        <p:nvSpPr>
          <p:cNvPr id="38915" name="Rectangle 3"/>
          <p:cNvSpPr>
            <a:spLocks noGrp="1" noChangeArrowheads="1"/>
          </p:cNvSpPr>
          <p:nvPr>
            <p:ph idx="1"/>
          </p:nvPr>
        </p:nvSpPr>
        <p:spPr>
          <a:xfrm>
            <a:off x="914400" y="1371600"/>
            <a:ext cx="7315200" cy="4525963"/>
          </a:xfrm>
        </p:spPr>
        <p:txBody>
          <a:bodyPr>
            <a:normAutofit/>
          </a:bodyPr>
          <a:lstStyle/>
          <a:p>
            <a:pPr eaLnBrk="1" hangingPunct="1">
              <a:lnSpc>
                <a:spcPct val="80000"/>
              </a:lnSpc>
              <a:spcAft>
                <a:spcPct val="35000"/>
              </a:spcAft>
            </a:pPr>
            <a:r>
              <a:rPr lang="en-US" dirty="0" smtClean="0">
                <a:latin typeface="+mj-lt"/>
              </a:rPr>
              <a:t>Very infectious</a:t>
            </a:r>
          </a:p>
          <a:p>
            <a:pPr lvl="1" eaLnBrk="1" hangingPunct="1">
              <a:lnSpc>
                <a:spcPct val="80000"/>
              </a:lnSpc>
            </a:pPr>
            <a:r>
              <a:rPr lang="en-US" dirty="0" smtClean="0">
                <a:latin typeface="+mj-lt"/>
              </a:rPr>
              <a:t> 1/3 no symptoms, 1/3 flu-like, 1/3 severe</a:t>
            </a:r>
          </a:p>
          <a:p>
            <a:pPr lvl="1" eaLnBrk="1" hangingPunct="1">
              <a:lnSpc>
                <a:spcPct val="80000"/>
              </a:lnSpc>
            </a:pPr>
            <a:r>
              <a:rPr lang="en-US" dirty="0" smtClean="0">
                <a:latin typeface="+mj-lt"/>
              </a:rPr>
              <a:t> 6 to 10% of cases infectious for life (carrier state)</a:t>
            </a:r>
          </a:p>
          <a:p>
            <a:pPr eaLnBrk="1" hangingPunct="1">
              <a:lnSpc>
                <a:spcPct val="80000"/>
              </a:lnSpc>
              <a:spcBef>
                <a:spcPct val="50000"/>
              </a:spcBef>
              <a:spcAft>
                <a:spcPct val="35000"/>
              </a:spcAft>
            </a:pPr>
            <a:r>
              <a:rPr lang="en-US" dirty="0" smtClean="0">
                <a:latin typeface="+mj-lt"/>
              </a:rPr>
              <a:t>In the past, 140,000-300,000 new infections per year </a:t>
            </a:r>
          </a:p>
          <a:p>
            <a:pPr lvl="1" eaLnBrk="1" hangingPunct="1">
              <a:lnSpc>
                <a:spcPct val="80000"/>
              </a:lnSpc>
              <a:spcBef>
                <a:spcPct val="50000"/>
              </a:spcBef>
              <a:spcAft>
                <a:spcPct val="35000"/>
              </a:spcAft>
            </a:pPr>
            <a:r>
              <a:rPr lang="en-US" dirty="0" smtClean="0">
                <a:latin typeface="+mj-lt"/>
              </a:rPr>
              <a:t>5,000-6,000 deaths/</a:t>
            </a:r>
            <a:r>
              <a:rPr lang="en-US" dirty="0" err="1" smtClean="0">
                <a:latin typeface="+mj-lt"/>
              </a:rPr>
              <a:t>yr</a:t>
            </a:r>
            <a:r>
              <a:rPr lang="en-US" dirty="0" smtClean="0">
                <a:latin typeface="+mj-lt"/>
              </a:rPr>
              <a:t> from chronic liver disease</a:t>
            </a:r>
          </a:p>
          <a:p>
            <a:pPr eaLnBrk="1" hangingPunct="1">
              <a:lnSpc>
                <a:spcPct val="80000"/>
              </a:lnSpc>
              <a:spcAft>
                <a:spcPct val="35000"/>
              </a:spcAft>
            </a:pPr>
            <a:r>
              <a:rPr lang="en-US" dirty="0" smtClean="0">
                <a:latin typeface="+mj-lt"/>
              </a:rPr>
              <a:t>Safe and effective vaccine is now available </a:t>
            </a:r>
          </a:p>
          <a:p>
            <a:pPr lvl="1" eaLnBrk="1" hangingPunct="1">
              <a:lnSpc>
                <a:spcPct val="80000"/>
              </a:lnSpc>
              <a:spcAft>
                <a:spcPct val="35000"/>
              </a:spcAft>
            </a:pPr>
            <a:r>
              <a:rPr lang="en-US" dirty="0" smtClean="0">
                <a:latin typeface="+mj-lt"/>
              </a:rPr>
              <a:t> Many HCW are not  vaccinated</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9|21.2|4.8"/>
</p:tagLst>
</file>

<file path=ppt/tags/tag2.xml><?xml version="1.0" encoding="utf-8"?>
<p:tagLst xmlns:a="http://schemas.openxmlformats.org/drawingml/2006/main" xmlns:r="http://schemas.openxmlformats.org/officeDocument/2006/relationships" xmlns:p="http://schemas.openxmlformats.org/presentationml/2006/main">
  <p:tag name="TIMING" val="|2.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TotalTime>
  <Words>10114</Words>
  <Application>Microsoft Macintosh PowerPoint</Application>
  <PresentationFormat>On-screen Show (4:3)</PresentationFormat>
  <Paragraphs>1297</Paragraphs>
  <Slides>188</Slides>
  <Notes>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188</vt:i4>
      </vt:variant>
    </vt:vector>
  </HeadingPairs>
  <TitlesOfParts>
    <vt:vector size="198" baseType="lpstr">
      <vt:lpstr>Arial</vt:lpstr>
      <vt:lpstr>Arial Narrow</vt:lpstr>
      <vt:lpstr>Calibri</vt:lpstr>
      <vt:lpstr>Cooper Black</vt:lpstr>
      <vt:lpstr>Courier New</vt:lpstr>
      <vt:lpstr>Papyrus</vt:lpstr>
      <vt:lpstr>Perpetua</vt:lpstr>
      <vt:lpstr>Times New Roman</vt:lpstr>
      <vt:lpstr>Wingdings</vt:lpstr>
      <vt:lpstr>Office Theme</vt:lpstr>
      <vt:lpstr>PowerPoint Presentation</vt:lpstr>
      <vt:lpstr>UNDERSTANDING SUBSTANCE ABUSE  AND MENTAL ILLNESS</vt:lpstr>
      <vt:lpstr>MAJOR DEPRESSION DSMIV-TR CRITERIA</vt:lpstr>
      <vt:lpstr>MAJOR DEPRESSION DSMIV-TR CRITERIA</vt:lpstr>
      <vt:lpstr>MAJOR DEPRESSION DSMIV-TR CRITERIA</vt:lpstr>
      <vt:lpstr>WHAT DO THESE PEOPLE (AND MANY MORE)  HAVE IN COMMON?</vt:lpstr>
      <vt:lpstr>BIPOLAR DISORDER DSMIV-TR CRITERIA</vt:lpstr>
      <vt:lpstr>BIPOLAR DISORDER DSMIV-TR CRITERIA</vt:lpstr>
      <vt:lpstr>       BIPOLAR DISORDER DSMIV-TR CRITERIA</vt:lpstr>
      <vt:lpstr>BIPOLAR DISORDER DSMIV-TR CRITERIA</vt:lpstr>
      <vt:lpstr>BIPOLAR DISORDER DSMIV-TR CRITERIA</vt:lpstr>
      <vt:lpstr>ALCOHOL DEPENDENCE</vt:lpstr>
      <vt:lpstr>ALCOHOL DEPENDENCE</vt:lpstr>
      <vt:lpstr>SUBSTANCE DEPENDENCE</vt:lpstr>
      <vt:lpstr>SUBSTANCE DEPENDENCE</vt:lpstr>
      <vt:lpstr>STAGE ONE USE</vt:lpstr>
      <vt:lpstr>STAGE TWO MISUSE</vt:lpstr>
      <vt:lpstr>STAGE THREE ABUSE</vt:lpstr>
      <vt:lpstr>STAGE THREE ABUSE (Con’t)</vt:lpstr>
      <vt:lpstr>STAGE THREE ABUSE (Con’t)</vt:lpstr>
      <vt:lpstr>STAGE FOUR CHRONIC DEPENDENCE</vt:lpstr>
      <vt:lpstr>CONCEPT OF BOUNDARIES</vt:lpstr>
      <vt:lpstr>WHY TALK ABOUT BOUNDARIES?</vt:lpstr>
      <vt:lpstr>WHO NEGOTIATES BOUNDARIES?</vt:lpstr>
      <vt:lpstr>WHY THE WORKER?</vt:lpstr>
      <vt:lpstr>CLEAR BOUNDARY AREAS:</vt:lpstr>
      <vt:lpstr>A CLIENT SHOULD NOT BE YOUR:</vt:lpstr>
      <vt:lpstr>AREAS WHERE BOUNDARIES MAY BLUR:</vt:lpstr>
      <vt:lpstr>DANGER ZONES</vt:lpstr>
      <vt:lpstr>QUESTIONS TO ASK IN EXAMINING  POTENTIAL BOUNDARY ISSUES:</vt:lpstr>
      <vt:lpstr>EXPLOITATION</vt:lpstr>
      <vt:lpstr>A CLOSER LOOK AT EXPLOITATION:</vt:lpstr>
      <vt:lpstr>     Risk of Client Exploitation  Increases in  “Dual Relationship”  Situations</vt:lpstr>
      <vt:lpstr>DUAL RELATIONSHIPS</vt:lpstr>
      <vt:lpstr>NOT ALL CLIENT INTERACTIONS ARE DUAL RELATIONSHIPS:</vt:lpstr>
      <vt:lpstr>SOME DUAL RELATIONSHIPS ARE UNAVOIDABLE</vt:lpstr>
      <vt:lpstr>DEALING WITH UNAVOIDABLE DUAL RELATIONSHIPS</vt:lpstr>
      <vt:lpstr>MINIMIZING RISK OF EXPLOITATION AND BOUNDARY CROSSING:</vt:lpstr>
      <vt:lpstr>ESTABLISHING RELATIONSHIPS</vt:lpstr>
      <vt:lpstr>ESTABLISHING RELATIONSHIPS</vt:lpstr>
      <vt:lpstr>AGGRESSION MANAGEMENT AND  COMMUNICATION SKILLS</vt:lpstr>
      <vt:lpstr>TODAY’S DISCUSSION:</vt:lpstr>
      <vt:lpstr>MANAGING AGGRESSION</vt:lpstr>
      <vt:lpstr>MANAGING AGGRESSION</vt:lpstr>
      <vt:lpstr>MANAGING AGGRESSION</vt:lpstr>
      <vt:lpstr>MANAGING AGGRESSION</vt:lpstr>
      <vt:lpstr>MANAGING AGGRESSION</vt:lpstr>
      <vt:lpstr>MANAGING AGGRESSION</vt:lpstr>
      <vt:lpstr>COMMUNICATION</vt:lpstr>
      <vt:lpstr>COMMUNICATION</vt:lpstr>
      <vt:lpstr>COMMUNICATION</vt:lpstr>
      <vt:lpstr>COMMUNICATION</vt:lpstr>
      <vt:lpstr>COMMUNICATION</vt:lpstr>
      <vt:lpstr>COMMUNICATION</vt:lpstr>
      <vt:lpstr>COMMUNICATION</vt:lpstr>
      <vt:lpstr>DEESCALATION PREVENTION STEPS</vt:lpstr>
      <vt:lpstr>DEESCALATION PREVENTION STEPS</vt:lpstr>
      <vt:lpstr>DEESCALATION PREVENTION STEPS</vt:lpstr>
      <vt:lpstr>DEFUSION STRATEGIES</vt:lpstr>
      <vt:lpstr>DEFUSION STRATEGIES</vt:lpstr>
      <vt:lpstr>DEFUSION STRATEGIES</vt:lpstr>
      <vt:lpstr>DE-ESCALATION TECHNIQUES</vt:lpstr>
      <vt:lpstr>DE-ESCALATION TECHNIQUES</vt:lpstr>
      <vt:lpstr>DE-ESCALATION TECHNIQUES</vt:lpstr>
      <vt:lpstr>DE-ESCALATION TECHNIQUES</vt:lpstr>
      <vt:lpstr>DE-ESCALATION TECHNIQUES</vt:lpstr>
      <vt:lpstr>DE-ESCALATION TECHNIQUES</vt:lpstr>
      <vt:lpstr>DEFUSION STRATEGIES</vt:lpstr>
      <vt:lpstr>DEFUSION TECHNIQUES</vt:lpstr>
      <vt:lpstr>DE-ESCALATION CLOSURE</vt:lpstr>
      <vt:lpstr>ROLES IN FAMILIES WHERE ADDICTION  IS A PROBLEM</vt:lpstr>
      <vt:lpstr>ROLES IN FAMILIES WHERE ADDICTION IS A PROBLEM</vt:lpstr>
      <vt:lpstr>ROLES IN FAMILIES WHERE ADDICTION IS A PROBLEM</vt:lpstr>
      <vt:lpstr>ROLES IN FAMILIES WHERE ADDICTION  IS A PROBLEM</vt:lpstr>
      <vt:lpstr>DEFENSE MECHANISMS</vt:lpstr>
      <vt:lpstr>DEFENSE MECHANISMS</vt:lpstr>
      <vt:lpstr>Defense Mechanisms</vt:lpstr>
      <vt:lpstr>INFECTION CONTROL</vt:lpstr>
      <vt:lpstr>IMPORTANCE</vt:lpstr>
      <vt:lpstr>PowerPoint Presentation</vt:lpstr>
      <vt:lpstr>Contact</vt:lpstr>
      <vt:lpstr>WHAT ILLNESSES ARE SPREAD THIS WAY?</vt:lpstr>
      <vt:lpstr>DROPLET</vt:lpstr>
      <vt:lpstr>AIRBORNE</vt:lpstr>
      <vt:lpstr>ORGANISMS REQUIRING AIRBORNE INFECTION ISOLATION</vt:lpstr>
      <vt:lpstr>BREAKING THE CHAIN OF INFECTION</vt:lpstr>
      <vt:lpstr>INFECTION CONTROL PRECAUTIONS</vt:lpstr>
      <vt:lpstr>PREVENTING THE SPREAD OF INFECTION</vt:lpstr>
      <vt:lpstr>PERSONAL PROTECTIVE EQUIPMENT</vt:lpstr>
      <vt:lpstr>COMMON INFECTIONS</vt:lpstr>
      <vt:lpstr>CONJUNCTIVITIS</vt:lpstr>
      <vt:lpstr>INTERVENTION &amp; PREVENTION</vt:lpstr>
      <vt:lpstr>HEAD LICE</vt:lpstr>
      <vt:lpstr>CONTACT</vt:lpstr>
      <vt:lpstr>SCABIES</vt:lpstr>
      <vt:lpstr>BED BUGS</vt:lpstr>
      <vt:lpstr>BLOOD BORNE PATHOGENS</vt:lpstr>
      <vt:lpstr>HEPATITIS B &amp; C</vt:lpstr>
      <vt:lpstr>HEPATITIS B</vt:lpstr>
      <vt:lpstr>HEPATITIS C</vt:lpstr>
      <vt:lpstr>HEP C RISK FACTORS</vt:lpstr>
      <vt:lpstr>HUMAN IMMUNODEFICIENCY VIRUS</vt:lpstr>
      <vt:lpstr>HUMAN IMMUNODEFICIENCY VIRUS</vt:lpstr>
      <vt:lpstr>INTERVENTION &amp; PREVENTION TO PREVENT THE SPREAD OF INFECTION</vt:lpstr>
      <vt:lpstr>STANDARD PRECAUTIONS</vt:lpstr>
      <vt:lpstr>HAND WASHING</vt:lpstr>
      <vt:lpstr>HAND WASHING</vt:lpstr>
      <vt:lpstr>HAND WASHING</vt:lpstr>
      <vt:lpstr>HAND WASHING</vt:lpstr>
      <vt:lpstr>PowerPoint Presentation</vt:lpstr>
      <vt:lpstr>History of the Marchman Act</vt:lpstr>
      <vt:lpstr>LEGISLATIVE INTENT</vt:lpstr>
      <vt:lpstr>Substance Abuse Defined </vt:lpstr>
      <vt:lpstr>SUBSTANCE ABUSE IMPAIRMENT DEFINED</vt:lpstr>
      <vt:lpstr>SERVICE PROVIDERS DEFINED</vt:lpstr>
      <vt:lpstr>SERVICE DEFINITIONS</vt:lpstr>
      <vt:lpstr>ADMISSION TYPES</vt:lpstr>
      <vt:lpstr>ALL ADMISSIONS PROVIDER RESPONSIBILITIES</vt:lpstr>
      <vt:lpstr>PROVIDER RESPONSIBILITIES (continued)</vt:lpstr>
      <vt:lpstr>NON-DISCRIMINATORY SERVICES</vt:lpstr>
      <vt:lpstr>CLIENT RESPONSIBILITY FOR  COST OF SERVICES</vt:lpstr>
      <vt:lpstr>INVOLUNTARY ADMISSIONS CRITERIA</vt:lpstr>
      <vt:lpstr>NON-COURT INVOLVED ADMISSIONS</vt:lpstr>
      <vt:lpstr>PROTECTIVE CUSTODY</vt:lpstr>
      <vt:lpstr>PROTECTIVE CUSTODY WITHOUT CONSENT</vt:lpstr>
      <vt:lpstr>JAIL RESPONSIBILITY</vt:lpstr>
      <vt:lpstr>PROTECTIVE CUSTODY</vt:lpstr>
      <vt:lpstr>QUALIFIED PROFESSIONAL DEFINED</vt:lpstr>
      <vt:lpstr>EMERGENCY ADMISSIONS</vt:lpstr>
      <vt:lpstr>EMERGENCY ADMISSION INITIATION</vt:lpstr>
      <vt:lpstr>PHYSICIAN’S CERTIFICATE</vt:lpstr>
      <vt:lpstr>PHYSICIAN’S CERTIFICATE (Continued)</vt:lpstr>
      <vt:lpstr>EMERGENCY ADMISSION TRANSPORTATION</vt:lpstr>
      <vt:lpstr>EMERGENCY MEDICAL CONDITIONS </vt:lpstr>
      <vt:lpstr>EMTALA /COBRA (Emergency Medical Treatment and Active Labor Act/Consolidated  Omnibus Budget Reconciliation Act)</vt:lpstr>
      <vt:lpstr>EMERGENCY ADMISSION DISPOSITION</vt:lpstr>
      <vt:lpstr>ALTERNATIVE INVOLUNTARY ASSESSMENT -- MINORS</vt:lpstr>
      <vt:lpstr>ALTERNATIVE INVOLUNTARY ASSESSMENT -- MINORS</vt:lpstr>
      <vt:lpstr>PARENTAL PARTICIPATION IN MINOR’S TREATMENT</vt:lpstr>
      <vt:lpstr>PowerPoint Presentation</vt:lpstr>
      <vt:lpstr>INVOLUNTARY ASSESSMENT STABILIZATION GENERAL PROVISIONS</vt:lpstr>
      <vt:lpstr>COURT INVOLVED INVOLUNTARY  ASSESSMENT / STABILIZATION PETITION</vt:lpstr>
      <vt:lpstr>PROVIDER INITIATED PETITIONS FOR INVOLUNTARY ADMISSIONS</vt:lpstr>
      <vt:lpstr>COURT INVOLVED INVOLUNTARY ASSESSMENT/STABILIZATION CONTENT OF PETITION</vt:lpstr>
      <vt:lpstr>COURT INVOLVED INVOLUNTARY ASSESSMENT/STABILIZATION COURT DETERMINATION</vt:lpstr>
      <vt:lpstr>INVOLUNTARY ASSESSMENT  &amp; STABILIZATION - PROVIDER</vt:lpstr>
      <vt:lpstr>INVOLUNTARY ASSESSMENT  &amp; STABILIZATION-DISPOSITION</vt:lpstr>
      <vt:lpstr>INVOLUNTARY TREATMENT PETITION</vt:lpstr>
      <vt:lpstr>INVOLUNTARY TREATMENT CRITERIA</vt:lpstr>
      <vt:lpstr>INVOLUNTARY TREATMENT ORDER</vt:lpstr>
      <vt:lpstr>INVOLUNTARY TREATMENT ORDER – EXTENSION</vt:lpstr>
      <vt:lpstr>TRANSFER FROM  INVOLUNTARY TO VOLUNTARY STATUS</vt:lpstr>
      <vt:lpstr>CLIENT RIGHTS</vt:lpstr>
      <vt:lpstr>INDIVIDUAL DIGNITY</vt:lpstr>
      <vt:lpstr>QUALITY SERVICES</vt:lpstr>
      <vt:lpstr>COMMUNICATION</vt:lpstr>
      <vt:lpstr>CARE &amp; CUSTODY OF PERSONAL EFFECTS</vt:lpstr>
      <vt:lpstr>RIGHT TO COUNSEL</vt:lpstr>
      <vt:lpstr>HABEAS CORPUS</vt:lpstr>
      <vt:lpstr>CONFIDENTIALITY</vt:lpstr>
      <vt:lpstr>CONFIDENTIALITY</vt:lpstr>
      <vt:lpstr>CONFIDENTIALITY &amp; THE COURTS</vt:lpstr>
      <vt:lpstr>CONFIDENTIALITY &amp; COURTS</vt:lpstr>
      <vt:lpstr>CONFIDENTIALITY &amp; LAW ENFORCEMENT</vt:lpstr>
      <vt:lpstr>UNLAWFUL ACTIVITIES</vt:lpstr>
      <vt:lpstr>IMMUNITY</vt:lpstr>
      <vt:lpstr>PowerPoint Presentation</vt:lpstr>
      <vt:lpstr>HISTORY</vt:lpstr>
      <vt:lpstr>LEGISLATIVE INTENT S. 394.453</vt:lpstr>
      <vt:lpstr>RECEIVING FACILITY s. 394.455(26)</vt:lpstr>
      <vt:lpstr>VOLUNTARY EXAMINATION</vt:lpstr>
      <vt:lpstr>FOR MINORS (17 years-old or younger)</vt:lpstr>
      <vt:lpstr>EXPRESSED &amp; INFORMED CONSENT  394.459(3), FS and 65E-5.170, FAC</vt:lpstr>
      <vt:lpstr>EXPRESSED &amp; INFORMED CONSENT (continued)</vt:lpstr>
      <vt:lpstr>INVOLUNTARY EXAMINATION</vt:lpstr>
      <vt:lpstr>Involuntary Examination</vt:lpstr>
      <vt:lpstr>INVOLUNTARY EXAMINATION</vt:lpstr>
      <vt:lpstr>INVOLUNTARY EXAMINATION</vt:lpstr>
      <vt:lpstr>INVOLUNTARY EXAMINATION</vt:lpstr>
      <vt:lpstr>BEHAVIORS TO LOOK FOR</vt:lpstr>
      <vt:lpstr>BEHAVIORS TO LOOK FOR</vt:lpstr>
      <vt:lpstr>BEHAVIORS TO LOOK FOR</vt:lpstr>
      <vt:lpstr>CONFIDENTIALITY  394.4615, FS and 65E-5.250, FAC</vt:lpstr>
      <vt:lpstr>DISCHARGE OR RELEASE INVOLUNTARY EXAMINATION     394.463(2)(1), FS</vt:lpstr>
      <vt:lpstr>INVOLUNTARY PLACEMENT CRITERIA  394.467(1), FS and 65E-5.290, FAC</vt:lpstr>
      <vt:lpstr>INVOLUNTARY PLACEMENT CRITERIA (continued) </vt:lpstr>
      <vt:lpstr>INVOLUNTARY PLACEMENT PROCESS  394.467(2),(3),(4),(5),(6)(a)2, FS and 65E-5.290(1),(2),(3),(4), FAC</vt:lpstr>
      <vt:lpstr>INVOLUNTARY PLACEMENT PROCESS (continued)</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Carrie LaConte</dc:creator>
  <cp:lastModifiedBy>Cornell Peters</cp:lastModifiedBy>
  <cp:revision>43</cp:revision>
  <dcterms:created xsi:type="dcterms:W3CDTF">2011-11-16T17:55:07Z</dcterms:created>
  <dcterms:modified xsi:type="dcterms:W3CDTF">2016-11-05T17:34:36Z</dcterms:modified>
</cp:coreProperties>
</file>