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7" d="100"/>
          <a:sy n="147" d="100"/>
        </p:scale>
        <p:origin x="-112" y="-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AFA61-D841-C748-B269-CE8437F30E3D}" type="datetimeFigureOut">
              <a:rPr lang="en-US" smtClean="0"/>
              <a:t>7/9/14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8743B-A329-4245-8A80-544B1606E3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98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403F-F387-F24C-BE73-800BC299A670}" type="datetimeFigureOut">
              <a:rPr lang="en-US" smtClean="0"/>
              <a:t>7/9/14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9385F-D3CC-C540-A8F8-44D372D58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569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403F-F387-F24C-BE73-800BC299A670}" type="datetimeFigureOut">
              <a:rPr lang="en-US" smtClean="0"/>
              <a:t>7/9/14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9385F-D3CC-C540-A8F8-44D372D58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218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403F-F387-F24C-BE73-800BC299A670}" type="datetimeFigureOut">
              <a:rPr lang="en-US" smtClean="0"/>
              <a:t>7/9/14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9385F-D3CC-C540-A8F8-44D372D58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719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6EA6-2E01-4DD0-A541-27BAFA19CEF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7/9/14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D92A-36C0-41FB-AED2-68FFB01E60F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3152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6EA6-2E01-4DD0-A541-27BAFA19CEF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7/9/14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D92A-36C0-41FB-AED2-68FFB01E60F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6EA6-2E01-4DD0-A541-27BAFA19CEF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7/9/14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D92A-36C0-41FB-AED2-68FFB01E60F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6EA6-2E01-4DD0-A541-27BAFA19CEF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7/9/14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D92A-36C0-41FB-AED2-68FFB01E60F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6EA6-2E01-4DD0-A541-27BAFA19CEF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7/9/14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D92A-36C0-41FB-AED2-68FFB01E60F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6EA6-2E01-4DD0-A541-27BAFA19CEF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7/9/14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D92A-36C0-41FB-AED2-68FFB01E60F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6EA6-2E01-4DD0-A541-27BAFA19CEF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7/9/14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D92A-36C0-41FB-AED2-68FFB01E60F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6EA6-2E01-4DD0-A541-27BAFA19CEF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7/9/14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D92A-36C0-41FB-AED2-68FFB01E60F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403F-F387-F24C-BE73-800BC299A670}" type="datetimeFigureOut">
              <a:rPr lang="en-US" smtClean="0"/>
              <a:t>7/9/14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9385F-D3CC-C540-A8F8-44D372D58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921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6EA6-2E01-4DD0-A541-27BAFA19CEF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7/9/14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D92A-36C0-41FB-AED2-68FFB01E60F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6EA6-2E01-4DD0-A541-27BAFA19CEF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7/9/14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D92A-36C0-41FB-AED2-68FFB01E60F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6EA6-2E01-4DD0-A541-27BAFA19CEF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7/9/14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D92A-36C0-41FB-AED2-68FFB01E60F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403F-F387-F24C-BE73-800BC299A670}" type="datetimeFigureOut">
              <a:rPr lang="en-US" smtClean="0"/>
              <a:t>7/9/14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9385F-D3CC-C540-A8F8-44D372D58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986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403F-F387-F24C-BE73-800BC299A670}" type="datetimeFigureOut">
              <a:rPr lang="en-US" smtClean="0"/>
              <a:t>7/9/14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9385F-D3CC-C540-A8F8-44D372D58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89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403F-F387-F24C-BE73-800BC299A670}" type="datetimeFigureOut">
              <a:rPr lang="en-US" smtClean="0"/>
              <a:t>7/9/14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9385F-D3CC-C540-A8F8-44D372D58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860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403F-F387-F24C-BE73-800BC299A670}" type="datetimeFigureOut">
              <a:rPr lang="en-US" smtClean="0"/>
              <a:t>7/9/14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9385F-D3CC-C540-A8F8-44D372D58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951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403F-F387-F24C-BE73-800BC299A670}" type="datetimeFigureOut">
              <a:rPr lang="en-US" smtClean="0"/>
              <a:t>7/9/14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9385F-D3CC-C540-A8F8-44D372D58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56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403F-F387-F24C-BE73-800BC299A670}" type="datetimeFigureOut">
              <a:rPr lang="en-US" smtClean="0"/>
              <a:t>7/9/14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9385F-D3CC-C540-A8F8-44D372D58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958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9403F-F387-F24C-BE73-800BC299A670}" type="datetimeFigureOut">
              <a:rPr lang="en-US" smtClean="0"/>
              <a:t>7/9/14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9385F-D3CC-C540-A8F8-44D372D58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97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9403F-F387-F24C-BE73-800BC299A670}" type="datetimeFigureOut">
              <a:rPr lang="en-US" smtClean="0"/>
              <a:t>7/9/14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9385F-D3CC-C540-A8F8-44D372D58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912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CB96EA6-2E01-4DD0-A541-27BAFA19CEF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7/9/14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BA0D92A-36C0-41FB-AED2-68FFB01E60F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167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THERE IS AN EXCEPTION FOR EVERY RULE.</a:t>
            </a:r>
          </a:p>
        </p:txBody>
      </p:sp>
      <p:sp>
        <p:nvSpPr>
          <p:cNvPr id="10244" name="Rectangle 3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dirty="0" smtClean="0"/>
              <a:t>Certain situations allow disclosure without prior written consent. 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dirty="0" smtClean="0"/>
              <a:t>For example…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dirty="0" smtClean="0"/>
              <a:t>Medical emergencies.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dirty="0" smtClean="0"/>
              <a:t>Reporting communicable disease information to the health department.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dirty="0" smtClean="0"/>
              <a:t>Reporting child or elderly/vulnerable adult abuse.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dirty="0" smtClean="0"/>
              <a:t>For litigation activities.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US" b="1" u="sng" dirty="0" smtClean="0"/>
              <a:t>Always check with your supervisor if you’re not sure</a:t>
            </a:r>
            <a:r>
              <a:rPr lang="en-US" b="1" dirty="0" smtClean="0"/>
              <a:t>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000E08-4CE0-4728-9FEC-282B74FA7231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KEEP PROTECTED HEALTH INFORMATION </a:t>
            </a:r>
            <a:br>
              <a:rPr lang="en-US" sz="3200" b="1" dirty="0" smtClean="0"/>
            </a:br>
            <a:r>
              <a:rPr lang="en-US" sz="3200" b="1" dirty="0" smtClean="0"/>
              <a:t>IN A SAFE LOCATION!</a:t>
            </a:r>
          </a:p>
        </p:txBody>
      </p:sp>
      <p:sp>
        <p:nvSpPr>
          <p:cNvPr id="11268" name="Rectangle 3"/>
          <p:cNvSpPr>
            <a:spLocks noGrp="1"/>
          </p:cNvSpPr>
          <p:nvPr>
            <p:ph idx="1"/>
          </p:nvPr>
        </p:nvSpPr>
        <p:spPr>
          <a:xfrm>
            <a:off x="914400" y="1610400"/>
            <a:ext cx="7315200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spcAft>
                <a:spcPct val="30000"/>
              </a:spcAft>
            </a:pPr>
            <a:r>
              <a:rPr lang="en-US" dirty="0" smtClean="0"/>
              <a:t>Store away from public view.</a:t>
            </a:r>
          </a:p>
          <a:p>
            <a:pPr eaLnBrk="1" hangingPunct="1">
              <a:lnSpc>
                <a:spcPct val="70000"/>
              </a:lnSpc>
              <a:spcAft>
                <a:spcPct val="30000"/>
              </a:spcAft>
            </a:pPr>
            <a:r>
              <a:rPr lang="en-US" dirty="0" smtClean="0"/>
              <a:t>Don’t leave Protected Health Information on countertops in view of customers or visitors.</a:t>
            </a:r>
          </a:p>
          <a:p>
            <a:pPr eaLnBrk="1" hangingPunct="1">
              <a:lnSpc>
                <a:spcPct val="70000"/>
              </a:lnSpc>
              <a:spcAft>
                <a:spcPct val="30000"/>
              </a:spcAft>
            </a:pPr>
            <a:r>
              <a:rPr lang="en-US" dirty="0" smtClean="0"/>
              <a:t>Be aware of computer screen locations – the information should not be viewable to others.</a:t>
            </a:r>
          </a:p>
          <a:p>
            <a:pPr eaLnBrk="1" hangingPunct="1"/>
            <a:endParaRPr lang="en-US" sz="160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FEA0D-A3BC-4A65-BCC9-7969645CBD8C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THINK BEFORE YOU COPY</a:t>
            </a:r>
          </a:p>
        </p:txBody>
      </p:sp>
      <p:sp>
        <p:nvSpPr>
          <p:cNvPr id="12292" name="Rectangle 3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525963"/>
          </a:xfrm>
        </p:spPr>
        <p:txBody>
          <a:bodyPr>
            <a:normAutofit/>
          </a:bodyPr>
          <a:lstStyle/>
          <a:p>
            <a:pPr eaLnBrk="1" hangingPunct="1">
              <a:spcAft>
                <a:spcPct val="30000"/>
              </a:spcAft>
            </a:pPr>
            <a:r>
              <a:rPr lang="en-US" dirty="0" smtClean="0"/>
              <a:t>Don’t copy or reproduce any confidential information unless you need it to do your job.</a:t>
            </a:r>
          </a:p>
          <a:p>
            <a:pPr eaLnBrk="1" hangingPunct="1">
              <a:spcAft>
                <a:spcPct val="30000"/>
              </a:spcAft>
            </a:pPr>
            <a:r>
              <a:rPr lang="en-US" dirty="0" smtClean="0"/>
              <a:t>Don’t let anyone else copy confidential information either.</a:t>
            </a:r>
          </a:p>
          <a:p>
            <a:pPr eaLnBrk="1" hangingPunct="1"/>
            <a:endParaRPr lang="en-US" sz="12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F64AF7-1810-4392-8A37-4290E69D1A8B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/>
              <a:t>TECHNOLOGY LIKE COMPUTERS </a:t>
            </a:r>
            <a:br>
              <a:rPr lang="en-US" sz="3600" b="1" dirty="0" smtClean="0"/>
            </a:br>
            <a:r>
              <a:rPr lang="en-US" sz="3600" b="1" dirty="0" smtClean="0"/>
              <a:t>AND FAX MACHINES…</a:t>
            </a:r>
          </a:p>
        </p:txBody>
      </p:sp>
      <p:sp>
        <p:nvSpPr>
          <p:cNvPr id="36867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spcAft>
                <a:spcPct val="30000"/>
              </a:spcAft>
              <a:defRPr/>
            </a:pPr>
            <a:r>
              <a:rPr lang="en-US" dirty="0" smtClean="0"/>
              <a:t>Have provided instant access to information that we need to give care or provide services.  </a:t>
            </a:r>
          </a:p>
          <a:p>
            <a:pPr eaLnBrk="1" hangingPunct="1">
              <a:spcAft>
                <a:spcPct val="30000"/>
              </a:spcAft>
              <a:defRPr/>
            </a:pPr>
            <a:r>
              <a:rPr lang="en-US" dirty="0" smtClean="0"/>
              <a:t>But this information is also accessible to a large group of people.  </a:t>
            </a:r>
          </a:p>
          <a:p>
            <a:pPr eaLnBrk="1" hangingPunct="1">
              <a:spcAft>
                <a:spcPct val="30000"/>
              </a:spcAft>
              <a:defRPr/>
            </a:pPr>
            <a:r>
              <a:rPr lang="en-US" dirty="0" smtClean="0"/>
              <a:t>Many of these people have no need for this information to do their job.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900339-5ABE-438C-B9D2-DF543578F5EC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/>
          </p:cNvSpPr>
          <p:nvPr>
            <p:ph type="title"/>
          </p:nvPr>
        </p:nvSpPr>
        <p:spPr>
          <a:xfrm>
            <a:off x="457200" y="392040"/>
            <a:ext cx="8229600" cy="16764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b="1" dirty="0" smtClean="0"/>
              <a:t>WHAT MUST YOU DO TO TREAT COMPUTERIZED HEALTH INFORMATION CONFIDENTIAL JUST LIKE ANY PAPER</a:t>
            </a:r>
            <a:br>
              <a:rPr lang="en-US" sz="2400" b="1" dirty="0" smtClean="0"/>
            </a:br>
            <a:r>
              <a:rPr lang="en-US" sz="2400" b="1" dirty="0" smtClean="0"/>
              <a:t>MEDICAL INFORMATION?</a:t>
            </a:r>
          </a:p>
        </p:txBody>
      </p:sp>
      <p:sp>
        <p:nvSpPr>
          <p:cNvPr id="37891" name="Rectangle 3"/>
          <p:cNvSpPr>
            <a:spLocks noGrp="1"/>
          </p:cNvSpPr>
          <p:nvPr>
            <p:ph idx="1"/>
          </p:nvPr>
        </p:nvSpPr>
        <p:spPr>
          <a:xfrm>
            <a:off x="914400" y="2068440"/>
            <a:ext cx="7315200" cy="405772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/>
              <a:t>Only access this Protected Health Information on a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“need to know”</a:t>
            </a:r>
            <a:r>
              <a:rPr lang="en-US" dirty="0" smtClean="0"/>
              <a:t> basis to do your job.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/>
              <a:t>Never access any Protected Health Information even a close relative's for personal interest without prior written consent.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/>
              <a:t>Don’t ask a physician or co-worker to access Protected Health Information for you.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A2EAB2-E14D-451B-9D3F-FA0AD6D81B91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SPECIFIC ISSUES</a:t>
            </a:r>
            <a:endParaRPr lang="en-US" b="1" dirty="0"/>
          </a:p>
        </p:txBody>
      </p:sp>
      <p:sp>
        <p:nvSpPr>
          <p:cNvPr id="15363" name="Rectangle 3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525963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dirty="0" smtClean="0"/>
              <a:t>Be sure you know any specific confidentiality issues for each and every unit or department you may work in.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4A667E-0723-494F-BADB-3128FAC08073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WHEN YOU BREAK CONFIDENTIALITY, </a:t>
            </a:r>
            <a:br>
              <a:rPr lang="en-US" sz="3200" b="1" dirty="0" smtClean="0"/>
            </a:br>
            <a:r>
              <a:rPr lang="en-US" sz="3200" b="1" dirty="0" smtClean="0"/>
              <a:t>EVERYBODY LOSES AND NOBODY WINS!</a:t>
            </a:r>
          </a:p>
        </p:txBody>
      </p:sp>
      <p:sp>
        <p:nvSpPr>
          <p:cNvPr id="16388" name="Content Placeholder 2"/>
          <p:cNvSpPr>
            <a:spLocks noGrp="1"/>
          </p:cNvSpPr>
          <p:nvPr>
            <p:ph idx="1"/>
          </p:nvPr>
        </p:nvSpPr>
        <p:spPr>
          <a:xfrm>
            <a:off x="914400" y="1667520"/>
            <a:ext cx="7315200" cy="4382443"/>
          </a:xfrm>
        </p:spPr>
        <p:txBody>
          <a:bodyPr/>
          <a:lstStyle/>
          <a:p>
            <a:pPr eaLnBrk="1" hangingPunct="1"/>
            <a:r>
              <a:rPr lang="en-US" dirty="0" smtClean="0"/>
              <a:t>You could…</a:t>
            </a:r>
          </a:p>
          <a:p>
            <a:pPr eaLnBrk="1" hangingPunct="1"/>
            <a:r>
              <a:rPr lang="en-US" dirty="0" smtClean="0"/>
              <a:t>Lose your job.</a:t>
            </a:r>
          </a:p>
          <a:p>
            <a:pPr eaLnBrk="1" hangingPunct="1"/>
            <a:r>
              <a:rPr lang="en-US" dirty="0" smtClean="0"/>
              <a:t>Have legal action taken against you.</a:t>
            </a:r>
          </a:p>
          <a:p>
            <a:pPr eaLnBrk="1" hangingPunct="1"/>
            <a:r>
              <a:rPr lang="en-US" dirty="0" smtClean="0"/>
              <a:t>Be fined under Federal law.</a:t>
            </a:r>
          </a:p>
          <a:p>
            <a:pPr eaLnBrk="1" hangingPunct="1"/>
            <a:r>
              <a:rPr lang="en-US" dirty="0" smtClean="0"/>
              <a:t>Be sentenced to prison.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8835D-B6E9-4813-85B0-60A6DA9FAF6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53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b="1" dirty="0" smtClean="0">
                <a:latin typeface="+mn-lt"/>
              </a:rPr>
              <a:t>CONFIDENTIALITY</a:t>
            </a:r>
            <a:r>
              <a:rPr lang="en-US" sz="4800" dirty="0" smtClean="0">
                <a:latin typeface="Calibri" pitchFamily="34" charset="0"/>
              </a:rPr>
              <a:t/>
            </a:r>
            <a:br>
              <a:rPr lang="en-US" sz="4800" dirty="0" smtClean="0">
                <a:latin typeface="Calibri" pitchFamily="34" charset="0"/>
              </a:rPr>
            </a:br>
            <a:r>
              <a:rPr lang="en-US" sz="3100" dirty="0" smtClean="0">
                <a:latin typeface="Calibri" pitchFamily="34" charset="0"/>
              </a:rPr>
              <a:t>Professional Responsibility</a:t>
            </a:r>
            <a:endParaRPr lang="en-US" sz="3100" dirty="0">
              <a:latin typeface="+mn-lt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748641"/>
            <a:ext cx="7315200" cy="3556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>
                <a:latin typeface="Calibri" pitchFamily="34" charset="0"/>
              </a:rPr>
              <a:t>Definition: It </a:t>
            </a:r>
            <a:r>
              <a:rPr lang="en-US" sz="2800" dirty="0">
                <a:latin typeface="Calibri" pitchFamily="34" charset="0"/>
              </a:rPr>
              <a:t>is the conscious effort by </a:t>
            </a:r>
            <a:r>
              <a:rPr lang="en-US" sz="28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all</a:t>
            </a:r>
            <a:r>
              <a:rPr lang="en-US" sz="2800" dirty="0">
                <a:latin typeface="Calibri" pitchFamily="34" charset="0"/>
              </a:rPr>
              <a:t> Healthcare workers to keep private all personal information revealed by or about patients, customers, families, and employees.</a:t>
            </a:r>
            <a:endParaRPr lang="en-US" sz="2800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7A738-86B6-41D3-87E5-6FF6E870EC5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defTabSz="914400">
              <a:defRPr/>
            </a:pPr>
            <a:fld id="{124A3D4D-A94C-49ED-AFC3-8336CE58F66C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 defTabSz="914400">
                <a:defRPr/>
              </a:pPr>
              <a:t>2</a:t>
            </a:fld>
            <a:endParaRPr lang="en-US" sz="120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914400" y="2438400"/>
            <a:ext cx="769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/>
            <a:endParaRPr lang="en-US" sz="4000" dirty="0">
              <a:solidFill>
                <a:prstClr val="black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Confidentiality includes…</a:t>
            </a:r>
          </a:p>
        </p:txBody>
      </p:sp>
      <p:sp>
        <p:nvSpPr>
          <p:cNvPr id="3075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The person’s identity</a:t>
            </a:r>
          </a:p>
          <a:p>
            <a:pPr eaLnBrk="1" hangingPunct="1"/>
            <a:r>
              <a:rPr lang="en-US" dirty="0" smtClean="0"/>
              <a:t>Physical or psychological condition</a:t>
            </a:r>
          </a:p>
          <a:p>
            <a:pPr eaLnBrk="1" hangingPunct="1"/>
            <a:r>
              <a:rPr lang="en-US" dirty="0" smtClean="0"/>
              <a:t>Emotional status</a:t>
            </a:r>
          </a:p>
          <a:p>
            <a:pPr eaLnBrk="1" hangingPunct="1"/>
            <a:r>
              <a:rPr lang="en-US" dirty="0" smtClean="0"/>
              <a:t>Financial situation</a:t>
            </a:r>
          </a:p>
          <a:p>
            <a:pPr eaLnBrk="1" hangingPunct="1"/>
            <a:r>
              <a:rPr lang="en-US" dirty="0" smtClean="0"/>
              <a:t>Confidential business information</a:t>
            </a:r>
          </a:p>
          <a:p>
            <a:pPr eaLnBrk="1" hangingPunct="1"/>
            <a:r>
              <a:rPr lang="en-US" dirty="0" smtClean="0"/>
              <a:t>Any other personal or private information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9FDA2-EB92-46E0-94A3-F64225549A42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endParaRPr lang="en-US" sz="3600" smtClean="0"/>
          </a:p>
          <a:p>
            <a:pPr algn="ctr" eaLnBrk="1" hangingPunct="1">
              <a:buFont typeface="Arial" charset="0"/>
              <a:buNone/>
            </a:pPr>
            <a:r>
              <a:rPr lang="en-US" sz="3600" smtClean="0"/>
              <a:t>We are legally and morally bound to protect the confidentiality of others.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732F75-6D7D-4A26-BA01-1C949FA918FA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CONFIDENTIALITY</a:t>
            </a:r>
            <a:endParaRPr lang="en-US" b="1" dirty="0"/>
          </a:p>
        </p:txBody>
      </p:sp>
      <p:sp>
        <p:nvSpPr>
          <p:cNvPr id="5123" name="Rectangle 3"/>
          <p:cNvSpPr>
            <a:spLocks noGrp="1"/>
          </p:cNvSpPr>
          <p:nvPr>
            <p:ph idx="1"/>
          </p:nvPr>
        </p:nvSpPr>
        <p:spPr>
          <a:xfrm>
            <a:off x="914400" y="1423440"/>
            <a:ext cx="7315200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Patient, customer and employee information should be accessible only if you </a:t>
            </a:r>
            <a:r>
              <a:rPr lang="en-US" i="1" u="sng" dirty="0" smtClean="0"/>
              <a:t>need to know</a:t>
            </a:r>
            <a:r>
              <a:rPr lang="en-US" dirty="0" smtClean="0"/>
              <a:t> it to do your job.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dirty="0" smtClean="0"/>
              <a:t>Never share written or spoken information with strangers or persons who don’t need to know it to do their job without prior written consent.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dirty="0" smtClean="0"/>
              <a:t>Even family members may not be privy to information.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dirty="0" smtClean="0"/>
              <a:t>In the case of a minor, parents or guardians must give written consent.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140EA1-1175-42BA-8E9E-D21D8DB71D11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/>
              <a:t>NATIONAL PRIVACY AND </a:t>
            </a:r>
            <a:br>
              <a:rPr lang="en-US" sz="3600" b="1" dirty="0" smtClean="0"/>
            </a:br>
            <a:r>
              <a:rPr lang="en-US" sz="3600" b="1" dirty="0" smtClean="0"/>
              <a:t>SECURITY STANDARDS</a:t>
            </a:r>
          </a:p>
        </p:txBody>
      </p:sp>
      <p:sp>
        <p:nvSpPr>
          <p:cNvPr id="6148" name="Rectangle 3"/>
          <p:cNvSpPr>
            <a:spLocks noGrp="1"/>
          </p:cNvSpPr>
          <p:nvPr>
            <p:ph idx="1"/>
          </p:nvPr>
        </p:nvSpPr>
        <p:spPr>
          <a:xfrm>
            <a:off x="914400" y="1598400"/>
            <a:ext cx="7315200" cy="4451563"/>
          </a:xfrm>
        </p:spPr>
        <p:txBody>
          <a:bodyPr/>
          <a:lstStyle/>
          <a:p>
            <a:pPr eaLnBrk="1" hangingPunct="1"/>
            <a:r>
              <a:rPr lang="en-US" dirty="0" smtClean="0"/>
              <a:t>The Federal Government, through the “Health Insurance Portability and Accountability Act” (HIPAA) created national privacy and security standards for the protection of patients and their medical information.</a:t>
            </a:r>
          </a:p>
          <a:p>
            <a:pPr eaLnBrk="1" hangingPunct="1"/>
            <a:r>
              <a:rPr lang="en-US" dirty="0" smtClean="0"/>
              <a:t>These new privacy standards became effective April 14, 2003.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BA463F-C329-4601-A5A1-92E980094B12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HIPAA Privacy Rule</a:t>
            </a:r>
          </a:p>
        </p:txBody>
      </p:sp>
      <p:sp>
        <p:nvSpPr>
          <p:cNvPr id="29699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According to the HIPAA Privacy Rule, any type of patient health information, both oral and recorded forms, are protected including… 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/>
              <a:t>Oral discussions between caregivers and patients.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/>
              <a:t>Paper medical records and medical information stored electronically.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/>
              <a:t>All information created or received; anything relating to past, present, or the future health of a patient.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/>
              <a:t>Payment information.  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  <a:defRPr/>
            </a:pPr>
            <a:r>
              <a:rPr lang="en-US" dirty="0" smtClean="0"/>
              <a:t>HIPAA calls this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Protected Health Information (PHI).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208968-0015-4D90-9043-33DBEF643FF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REMEMBER…</a:t>
            </a:r>
          </a:p>
        </p:txBody>
      </p:sp>
      <p:sp>
        <p:nvSpPr>
          <p:cNvPr id="8196" name="Rectangle 3"/>
          <p:cNvSpPr>
            <a:spLocks noGrp="1"/>
          </p:cNvSpPr>
          <p:nvPr>
            <p:ph idx="1"/>
          </p:nvPr>
        </p:nvSpPr>
        <p:spPr>
          <a:xfrm>
            <a:off x="914400" y="1447800"/>
            <a:ext cx="7315200" cy="4525963"/>
          </a:xfrm>
        </p:spPr>
        <p:txBody>
          <a:bodyPr>
            <a:normAutofit/>
          </a:bodyPr>
          <a:lstStyle/>
          <a:p>
            <a:pPr eaLnBrk="1" hangingPunct="1">
              <a:spcAft>
                <a:spcPct val="30000"/>
              </a:spcAft>
            </a:pPr>
            <a:r>
              <a:rPr lang="en-US" dirty="0" smtClean="0"/>
              <a:t>Never discuss Protected Health Information where others can hear you such as hallways,  lunch rooms, or elevators.</a:t>
            </a:r>
          </a:p>
          <a:p>
            <a:pPr eaLnBrk="1" hangingPunct="1">
              <a:spcAft>
                <a:spcPct val="30000"/>
              </a:spcAft>
            </a:pPr>
            <a:r>
              <a:rPr lang="en-US" dirty="0" smtClean="0"/>
              <a:t>You are obligated to protect patient/customer privacy and any other confidential information when you see or hear a breach occurring by  reporting this to someone who can advocate for the patient/customer. </a:t>
            </a:r>
          </a:p>
          <a:p>
            <a:pPr eaLnBrk="1" hangingPunct="1">
              <a:spcAft>
                <a:spcPct val="30000"/>
              </a:spcAft>
            </a:pPr>
            <a:r>
              <a:rPr lang="en-US" dirty="0" smtClean="0"/>
              <a:t>This includes unauthorized use, duplication, disclosure, or dissemination of Protected Health Information.</a:t>
            </a:r>
          </a:p>
          <a:p>
            <a:pPr eaLnBrk="1" hangingPunct="1"/>
            <a:endParaRPr lang="en-US" sz="160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89E3EB-81A5-45AF-BD59-247249ED4552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BE ON YOUR GUARD!</a:t>
            </a:r>
          </a:p>
        </p:txBody>
      </p:sp>
      <p:sp>
        <p:nvSpPr>
          <p:cNvPr id="32771" name="Rectangle 3"/>
          <p:cNvSpPr>
            <a:spLocks noGrp="1"/>
          </p:cNvSpPr>
          <p:nvPr>
            <p:ph idx="1"/>
          </p:nvPr>
        </p:nvSpPr>
        <p:spPr>
          <a:xfrm>
            <a:off x="914400" y="1371600"/>
            <a:ext cx="7315200" cy="4525963"/>
          </a:xfrm>
        </p:spPr>
        <p:txBody>
          <a:bodyPr/>
          <a:lstStyle/>
          <a:p>
            <a:pPr eaLnBrk="1" hangingPunct="1">
              <a:spcAft>
                <a:spcPct val="30000"/>
              </a:spcAft>
              <a:defRPr/>
            </a:pPr>
            <a:r>
              <a:rPr lang="en-US" dirty="0" smtClean="0"/>
              <a:t>Your responsibility doesn’t end on your shift.</a:t>
            </a:r>
          </a:p>
          <a:p>
            <a:pPr eaLnBrk="1" hangingPunct="1">
              <a:spcAft>
                <a:spcPct val="30000"/>
              </a:spcAft>
              <a:defRPr/>
            </a:pPr>
            <a:r>
              <a:rPr lang="en-US" dirty="0" smtClean="0"/>
              <a:t>Don’t divulge patient/customer or employee information at your church, school, college, home, the shopping mall, or in other social settings.  </a:t>
            </a:r>
          </a:p>
          <a:p>
            <a:pPr eaLnBrk="1" hangingPunct="1">
              <a:spcAft>
                <a:spcPct val="30000"/>
              </a:spcAft>
              <a:defRPr/>
            </a:pPr>
            <a:r>
              <a:rPr lang="en-US" dirty="0" smtClean="0"/>
              <a:t>If you’re asked just say - </a:t>
            </a:r>
            <a:r>
              <a:rPr lang="en-US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“I’m sorry, that information is confidential.”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E0A6E2-6748-40A6-B59F-E57B31DA828E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700</Words>
  <Application>Microsoft Macintosh PowerPoint</Application>
  <PresentationFormat>On-screen Show (4:3)</PresentationFormat>
  <Paragraphs>81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1_Office Theme</vt:lpstr>
      <vt:lpstr>PowerPoint Presentation</vt:lpstr>
      <vt:lpstr>CONFIDENTIALITY Professional Responsibility</vt:lpstr>
      <vt:lpstr>Confidentiality includes…</vt:lpstr>
      <vt:lpstr>PowerPoint Presentation</vt:lpstr>
      <vt:lpstr>CONFIDENTIALITY</vt:lpstr>
      <vt:lpstr>NATIONAL PRIVACY AND  SECURITY STANDARDS</vt:lpstr>
      <vt:lpstr>HIPAA Privacy Rule</vt:lpstr>
      <vt:lpstr>REMEMBER…</vt:lpstr>
      <vt:lpstr>BE ON YOUR GUARD!</vt:lpstr>
      <vt:lpstr>THERE IS AN EXCEPTION FOR EVERY RULE.</vt:lpstr>
      <vt:lpstr>KEEP PROTECTED HEALTH INFORMATION  IN A SAFE LOCATION!</vt:lpstr>
      <vt:lpstr>THINK BEFORE YOU COPY</vt:lpstr>
      <vt:lpstr>TECHNOLOGY LIKE COMPUTERS  AND FAX MACHINES…</vt:lpstr>
      <vt:lpstr>WHAT MUST YOU DO TO TREAT COMPUTERIZED HEALTH INFORMATION CONFIDENTIAL JUST LIKE ANY PAPER MEDICAL INFORMATION?</vt:lpstr>
      <vt:lpstr>SPECIFIC ISSUES</vt:lpstr>
      <vt:lpstr>WHEN YOU BREAK CONFIDENTIALITY,  EVERYBODY LOSES AND NOBODY WINS!</vt:lpstr>
    </vt:vector>
  </TitlesOfParts>
  <Company>Fortris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Cornell Peters</dc:creator>
  <cp:lastModifiedBy>Cornell Peters</cp:lastModifiedBy>
  <cp:revision>2</cp:revision>
  <dcterms:created xsi:type="dcterms:W3CDTF">2014-07-09T21:27:25Z</dcterms:created>
  <dcterms:modified xsi:type="dcterms:W3CDTF">2014-07-09T21:37:31Z</dcterms:modified>
</cp:coreProperties>
</file>